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6858000" cy="9906000" type="A4"/>
  <p:notesSz cx="6735763" cy="9866313"/>
  <p:defaultTextStyle>
    <a:defPPr>
      <a:defRPr lang="ja-JP"/>
    </a:defPPr>
    <a:lvl1pPr marL="0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270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407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541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677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2811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199948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083" algn="l" defTabSz="91427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CCFF"/>
    <a:srgbClr val="FFFFCC"/>
    <a:srgbClr val="FFCC66"/>
    <a:srgbClr val="CCFFFF"/>
    <a:srgbClr val="33CCFF"/>
    <a:srgbClr val="00FFFF"/>
    <a:srgbClr val="66FFFF"/>
    <a:srgbClr val="69D8FF"/>
    <a:srgbClr val="FF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546" autoAdjust="0"/>
    <p:restoredTop sz="96429" autoAdjust="0"/>
  </p:normalViewPr>
  <p:slideViewPr>
    <p:cSldViewPr>
      <p:cViewPr>
        <p:scale>
          <a:sx n="100" d="100"/>
          <a:sy n="100" d="100"/>
        </p:scale>
        <p:origin x="600" y="-2148"/>
      </p:cViewPr>
      <p:guideLst>
        <p:guide orient="horz" pos="3120"/>
        <p:guide pos="216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315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1"/>
            <a:ext cx="2918831" cy="493315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EF153274-1217-49DD-816D-5DDBCB012753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4" tIns="45697" rIns="91394" bIns="456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8"/>
            <a:ext cx="5388610" cy="4439842"/>
          </a:xfrm>
          <a:prstGeom prst="rect">
            <a:avLst/>
          </a:prstGeom>
        </p:spPr>
        <p:txBody>
          <a:bodyPr vert="horz" lIns="91394" tIns="45697" rIns="91394" bIns="4569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3315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3315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FA1E1329-3A72-4656-94E5-9ECFD97925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185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270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407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541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677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811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948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083" algn="l" defTabSz="91427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A22148-E852-4F88-832F-B7ADC2BC5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2DA1CF6-08BC-4443-A4FD-69D0E61D5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D3AB34-320D-4925-B7C7-FA47FD9B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18478A-A176-459F-BD49-E814D5606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221F9F-A1B0-4763-A381-8C850BF0D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033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F90284-E20D-4EF4-AC03-C13898335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BA8924-3071-41DA-AF09-D3623FF7C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9F3B93-E31F-4478-868E-553F3E2DD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82F3A9-200D-4F19-8F75-C42ED39CD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0AEBB7-A571-448D-8C1E-3DEFE21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51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3FBF62F-CE1D-4FF9-98E0-5D61FBA18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01F0C1E-0AF6-4868-B2D2-B30CDD027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B987C1-CFF7-49C3-B698-DB9E1EF6A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C16649-DDB4-46D6-9A14-E75932551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D4F1FC-95C6-49B6-9FD7-09F35FF93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199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B1308C-6A3C-437A-B5BE-DDE35C968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3C917C-D3FF-4ACA-A54E-BAD3F9FCE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CD2C7A-054F-4647-A4ED-AC48189B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D89D2E-8CA2-41CB-B0BA-4FF94003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023246-6B91-489F-83C8-BD1A8F1F5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10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C668FC-51D6-4A66-8CFF-6C115CAF9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90A00B5-BD06-44D7-918C-337E205F9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DE4C0A-E5C2-41A8-B072-3E6193BD1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33219A-B120-422C-81C2-05D1CC88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4C30A1-69BF-4936-9E51-E47A203C3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1905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95FA2A-465C-49E1-84E7-288A9E976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039423-530A-4BC9-99C1-22DEE253EF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068E10-0B4B-4A35-A77E-A94092F5C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ADFB8AD-353B-4C0B-B931-6ECA0DC07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C0B3A6-3CC1-4CFC-8833-70FC2BE9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C0CBB43-A096-440E-BF34-AB83014C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386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A80D4A-077E-42BC-AFB3-01048311C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C96DDC-669F-48F6-A0D3-9379572CD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C620F34-B107-4E03-A821-FA5A5FEE5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0B82537-0B08-43CC-866D-07CA656FA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8488FD8-B3AD-41E6-A088-3BFD3C692D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7BC188C-FD6D-4A66-849F-52FB9A84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4711E66-943D-4805-B4DB-12012CB20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80DC1A6-5C0B-4BA8-A328-CD476683A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29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5F815D-3F64-4BAA-84F3-3AECD46FE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8618F44-B3BD-4731-9923-F80F48ABA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E9007A7-29DA-4FD6-A68B-F6ED47A29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F206AFA-4949-495D-B1B9-48355DA3D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40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504941A-17DD-4E0E-AA9A-7C1DE44F7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F3A2B92-57FC-4DB3-8FDA-A56D3FA25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9F78BA-561E-4E23-8990-4FD19DCC4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083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19B63A-69EC-47ED-981C-93B6D488A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DA5050-C0EC-4E6F-9766-3698D89DF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10D1A63-A0B8-461E-AC74-EA0AEA293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63EFAE-6CB1-4CBE-894E-BD2F00D0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C49593-3EE3-491C-A235-C79A791B1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164D013-D281-4DE4-9CC0-C249D042A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31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01EFFB-F36D-4C39-A61D-17F57C06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BB2B45A-ECEC-4AE7-9A13-6496D1EE1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EDF00F1-E306-41F0-B74B-DF79F3C4F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51220D-592E-4ABF-91B9-1216DBEA0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2F5E24-DC77-4A9F-8447-C38E05EFD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A7E7AA-7DBC-4AF8-A2EB-C0510C65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298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404D768-E300-4DE6-8A33-8BAED343F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2ADBC0C-EA97-4B8D-AEE1-9BFAC3B23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071E90-3483-4B17-84E1-87144FDA9D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57A7B-072E-41F0-8F9D-CF9A248B8075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2ED4E0-1EA4-43C5-9A06-84703823D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5B1E72-827B-4D94-B7A5-22E09D51D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256A7-6023-4D95-A5AF-126B53D1DC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01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351A44-308A-A016-2D26-632CE29FE953}"/>
              </a:ext>
            </a:extLst>
          </p:cNvPr>
          <p:cNvSpPr txBox="1"/>
          <p:nvPr/>
        </p:nvSpPr>
        <p:spPr>
          <a:xfrm>
            <a:off x="514613" y="560512"/>
            <a:ext cx="5904656" cy="9171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様式第１号</a:t>
            </a: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 defTabSz="914218">
              <a:defRPr/>
            </a:pPr>
            <a:r>
              <a:rPr lang="ja-JP" altLang="ja-JP" sz="14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研修受講願</a:t>
            </a:r>
            <a:endParaRPr lang="en-US" altLang="ja-JP" sz="14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 defTabSz="914218">
              <a:defRPr/>
            </a:pPr>
            <a:endParaRPr lang="ja-JP" altLang="ja-JP" sz="14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r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令和　　年　　月　　日</a:t>
            </a:r>
          </a:p>
          <a:p>
            <a:pPr algn="just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茨城県産業技術イノベーションセンター長　殿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en-US" altLang="ja-JP" sz="105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0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ct val="150000"/>
              </a:lnSpc>
              <a:defRPr/>
            </a:pPr>
            <a:r>
              <a:rPr lang="ja-JP" altLang="ja-JP" sz="105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</a:t>
            </a:r>
            <a:r>
              <a:rPr lang="ja-JP" altLang="en-US" sz="105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住所</a:t>
            </a: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企業等名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代表者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・保証人等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名</a:t>
            </a: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電話番号</a:t>
            </a: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代表者・保証人等 </a:t>
            </a:r>
            <a:r>
              <a:rPr lang="en-US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E-Mail</a:t>
            </a:r>
          </a:p>
          <a:p>
            <a:pPr algn="just" defTabSz="914218">
              <a:lnSpc>
                <a:spcPts val="1500"/>
              </a:lnSpc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ts val="1500"/>
              </a:lnSpc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次世代技術活用人材育成事業 実施規程第３条第１項の規定により、下記のとおり研修受講を申請します。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記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 defTabSz="914218">
              <a:defRPr/>
            </a:pP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１</a:t>
            </a:r>
            <a:r>
              <a:rPr lang="en-US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研修の概要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133343" algn="just" defTabSz="914218">
              <a:defRPr/>
            </a:pPr>
            <a:r>
              <a:rPr lang="ja-JP" altLang="ja-JP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□ </a:t>
            </a:r>
            <a:r>
              <a:rPr lang="ja-JP" altLang="en-US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開発</a:t>
            </a:r>
            <a:r>
              <a:rPr lang="ja-JP" altLang="ja-JP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リーダー育成コース　　　□ 機器操作コース　　　</a:t>
            </a:r>
            <a:r>
              <a:rPr lang="ja-JP" altLang="en-US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■</a:t>
            </a:r>
            <a:r>
              <a:rPr lang="ja-JP" altLang="ja-JP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技術修得コース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ts val="1200"/>
              </a:lnSpc>
              <a:defRPr/>
            </a:pPr>
            <a:r>
              <a:rPr lang="en-US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（１）</a:t>
            </a:r>
            <a:r>
              <a:rPr lang="ja-JP" altLang="ja-JP" sz="1100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希望する機器または研修名：</a:t>
            </a:r>
            <a:r>
              <a:rPr lang="ja-JP" altLang="en-US" sz="1100" u="sng" kern="0" dirty="0">
                <a:solidFill>
                  <a:prstClr val="black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　　　</a:t>
            </a:r>
            <a:r>
              <a:rPr lang="ja-JP" altLang="en-US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産業用ロボット特別教育</a:t>
            </a:r>
            <a:r>
              <a:rPr lang="ja-JP" altLang="en-US" sz="1100" u="sng" kern="0" dirty="0">
                <a:solidFill>
                  <a:prstClr val="black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　　　　　　　　　</a:t>
            </a:r>
            <a:r>
              <a:rPr lang="ja-JP" altLang="en-US" sz="1100" u="sng" kern="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100" u="sng" kern="0" dirty="0">
                <a:solidFill>
                  <a:prstClr val="white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ja-JP" sz="1100" u="sng" kern="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　</a:t>
            </a:r>
            <a:endParaRPr lang="ja-JP" altLang="ja-JP" sz="1050" u="sng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lnSpc>
                <a:spcPts val="1200"/>
              </a:lnSpc>
              <a:defRPr/>
            </a:pPr>
            <a:r>
              <a:rPr lang="en-US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400027" algn="just"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（２）</a:t>
            </a:r>
            <a:r>
              <a:rPr lang="ja-JP" altLang="ja-JP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研修期間　　　令和</a:t>
            </a:r>
            <a:r>
              <a:rPr lang="ja-JP" altLang="en-US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</a:t>
            </a:r>
            <a:r>
              <a:rPr lang="ja-JP" altLang="ja-JP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年</a:t>
            </a:r>
            <a:r>
              <a:rPr lang="ja-JP" altLang="en-US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</a:t>
            </a:r>
            <a:r>
              <a:rPr lang="ja-JP" altLang="ja-JP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月</a:t>
            </a:r>
            <a:r>
              <a:rPr lang="ja-JP" altLang="en-US" sz="1100" kern="100" dirty="0">
                <a:solidFill>
                  <a:srgbClr val="00000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　</a:t>
            </a:r>
            <a:r>
              <a:rPr lang="ja-JP" altLang="ja-JP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日</a:t>
            </a:r>
            <a:r>
              <a:rPr lang="ja-JP" altLang="en-US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～　令和　　年　　月　　日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10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　　　　　　　　　　　　　　   実技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希望</a:t>
            </a:r>
            <a:r>
              <a:rPr lang="ja-JP" altLang="en-US" sz="1100" kern="10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日：　　月　　日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２</a:t>
            </a:r>
            <a:r>
              <a:rPr lang="en-US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en-US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研修志願者</a:t>
            </a: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endParaRPr lang="en-US" altLang="ja-JP" sz="1100" kern="1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 defTabSz="914218">
              <a:defRPr/>
            </a:pPr>
            <a:r>
              <a:rPr lang="ja-JP" altLang="en-US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３</a:t>
            </a:r>
            <a:r>
              <a:rPr lang="en-US" altLang="ja-JP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en-US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>
                <a:solidFill>
                  <a:srgbClr val="00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誓約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 defTabSz="914218">
              <a:lnSpc>
                <a:spcPct val="1500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私は、このたび貴センターの研修を受講するにあたっては、諸規程及びセンター長の指示に従い、研修生としての目的達成に専念することを誓約します。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 defTabSz="914218"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defTabSz="914218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署名（志願者全員の氏名）　　　　　　　　　　</a:t>
            </a:r>
            <a:r>
              <a:rPr lang="ja-JP" altLang="en-US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　　　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</a:t>
            </a:r>
            <a:r>
              <a:rPr lang="en-US" altLang="ja-JP" sz="800" u="sng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</a:p>
          <a:p>
            <a:pPr defTabSz="914218">
              <a:defRPr/>
            </a:pPr>
            <a:r>
              <a:rPr lang="ja-JP" altLang="en-US" sz="105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endParaRPr lang="ja-JP" altLang="ja-JP" sz="1050" u="sng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>
              <a:lnSpc>
                <a:spcPct val="150000"/>
              </a:lnSpc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私は、上記</a:t>
            </a: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志願者</a:t>
            </a: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が研修生として在所中は、諸規程及びセンター長の指示に従い、</a:t>
            </a:r>
            <a:br>
              <a:rPr lang="en-US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</a:b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研修に専念することを保証し、本人に関する一切の責任を負うことを誓約します。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 defTabSz="914218">
              <a:defRPr/>
            </a:pPr>
            <a:r>
              <a:rPr lang="ja-JP" altLang="en-US" sz="105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>
              <a:defRPr/>
            </a:pPr>
            <a:r>
              <a:rPr lang="ja-JP" altLang="ja-JP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en-US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保証人署名（役職）　　　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</a:t>
            </a:r>
            <a:r>
              <a:rPr lang="ja-JP" altLang="en-US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（氏名）　　　　　　　　　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</a:t>
            </a:r>
            <a:r>
              <a:rPr lang="en-US" altLang="ja-JP" sz="800" u="sng" kern="1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</a:p>
          <a:p>
            <a:pPr marL="266685" indent="139692" algn="just">
              <a:defRPr/>
            </a:pP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>
              <a:defRPr/>
            </a:pPr>
            <a:r>
              <a:rPr lang="ja-JP" altLang="en-US" sz="1100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決定通知はメールで通知させていただきます。必要な方には受講決定通知書をお出しすることもできますので、お申し込み時に合わせてご連絡ください。　　　　　　　　　　　　</a:t>
            </a:r>
            <a:endParaRPr lang="en-US" altLang="ja-JP" sz="110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66685" indent="139692" algn="just" defTabSz="914218">
              <a:defRPr/>
            </a:pPr>
            <a:r>
              <a:rPr lang="en-US" altLang="ja-JP" sz="1100" u="sng" kern="100" dirty="0">
                <a:solidFill>
                  <a:prstClr val="white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</a:t>
            </a:r>
            <a:r>
              <a:rPr lang="ja-JP" altLang="ja-JP" sz="1100" u="sng" kern="100" dirty="0">
                <a:solidFill>
                  <a:prstClr val="black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endParaRPr lang="ja-JP" altLang="ja-JP" sz="1050" kern="100" dirty="0">
              <a:solidFill>
                <a:prstClr val="black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888B5E60-7B25-EC6D-C62E-73F164FF6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952395"/>
              </p:ext>
            </p:extLst>
          </p:nvPr>
        </p:nvGraphicFramePr>
        <p:xfrm>
          <a:off x="764706" y="5529066"/>
          <a:ext cx="5544616" cy="1149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48">
                  <a:extLst>
                    <a:ext uri="{9D8B030D-6E8A-4147-A177-3AD203B41FA5}">
                      <a16:colId xmlns:a16="http://schemas.microsoft.com/office/drawing/2014/main" val="1804416699"/>
                    </a:ext>
                  </a:extLst>
                </a:gridCol>
                <a:gridCol w="1282120">
                  <a:extLst>
                    <a:ext uri="{9D8B030D-6E8A-4147-A177-3AD203B41FA5}">
                      <a16:colId xmlns:a16="http://schemas.microsoft.com/office/drawing/2014/main" val="347980354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2360765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74786579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416087451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氏名（ふりがな）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所属部署</a:t>
                      </a:r>
                      <a:endParaRPr lang="en-US" altLang="ja-JP" sz="1000" b="0" kern="100" baseline="0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（担当分野）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研修の目的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連絡用 </a:t>
                      </a:r>
                      <a:r>
                        <a:rPr lang="en-US" altLang="ja-JP" sz="1000" b="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E-mail</a:t>
                      </a:r>
                      <a:endParaRPr lang="ja-JP" altLang="ja-JP" sz="1000" b="0" kern="100" baseline="0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054291"/>
                  </a:ext>
                </a:extLst>
              </a:tr>
              <a:tr h="368903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100" kern="100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①</a:t>
                      </a:r>
                      <a:endParaRPr lang="ja-JP" altLang="ja-JP" sz="1100" kern="100" baseline="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334736"/>
                  </a:ext>
                </a:extLst>
              </a:tr>
              <a:tr h="368903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②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605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685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5491</TotalTime>
  <Words>277</Words>
  <Application>Microsoft Office PowerPoint</Application>
  <PresentationFormat>A4 210 x 297 mm</PresentationFormat>
  <Paragraphs>52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Ｐ明朝</vt:lpstr>
      <vt:lpstr>ＭＳ 明朝</vt:lpstr>
      <vt:lpstr>メイリオ</vt:lpstr>
      <vt:lpstr>游ゴシック</vt:lpstr>
      <vt:lpstr>游ゴシック Light</vt:lpstr>
      <vt:lpstr>Arial</vt:lpstr>
      <vt:lpstr>Calibri</vt:lpstr>
      <vt:lpstr>Century</vt:lpstr>
      <vt:lpstr>Office テーマ</vt:lpstr>
      <vt:lpstr>PowerPoint プレゼンテーション</vt:lpstr>
    </vt:vector>
  </TitlesOfParts>
  <Company>IPITC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Wakoh</dc:creator>
  <cp:lastModifiedBy>renkei</cp:lastModifiedBy>
  <cp:revision>228</cp:revision>
  <cp:lastPrinted>2025-09-08T07:17:08Z</cp:lastPrinted>
  <dcterms:created xsi:type="dcterms:W3CDTF">2016-09-23T08:35:35Z</dcterms:created>
  <dcterms:modified xsi:type="dcterms:W3CDTF">2026-07-23T01:01:19Z</dcterms:modified>
</cp:coreProperties>
</file>