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0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DB3"/>
    <a:srgbClr val="F3FAFF"/>
    <a:srgbClr val="EBF7FF"/>
    <a:srgbClr val="FF8BC5"/>
    <a:srgbClr val="FFCDE6"/>
    <a:srgbClr val="FFEBF5"/>
    <a:srgbClr val="CCECFF"/>
    <a:srgbClr val="2F528F"/>
    <a:srgbClr val="CCFF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000" autoAdjust="0"/>
  </p:normalViewPr>
  <p:slideViewPr>
    <p:cSldViewPr>
      <p:cViewPr varScale="1">
        <p:scale>
          <a:sx n="73" d="100"/>
          <a:sy n="73" d="100"/>
        </p:scale>
        <p:origin x="3138" y="54"/>
      </p:cViewPr>
      <p:guideLst>
        <p:guide orient="horz" pos="3121"/>
        <p:guide pos="216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18831" cy="493315"/>
          </a:xfrm>
          <a:prstGeom prst="rect">
            <a:avLst/>
          </a:prstGeom>
        </p:spPr>
        <p:txBody>
          <a:bodyPr vert="horz" lIns="91384" tIns="45691" rIns="91384" bIns="4569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3"/>
            <a:ext cx="2918831" cy="493315"/>
          </a:xfrm>
          <a:prstGeom prst="rect">
            <a:avLst/>
          </a:prstGeom>
        </p:spPr>
        <p:txBody>
          <a:bodyPr vert="horz" lIns="91384" tIns="45691" rIns="91384" bIns="45691" rtlCol="0"/>
          <a:lstStyle>
            <a:lvl1pPr algn="r">
              <a:defRPr sz="1200"/>
            </a:lvl1pPr>
          </a:lstStyle>
          <a:p>
            <a:fld id="{EF153274-1217-49DD-816D-5DDBCB012753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4" tIns="45691" rIns="91384" bIns="4569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8"/>
            <a:ext cx="5388610" cy="4439842"/>
          </a:xfrm>
          <a:prstGeom prst="rect">
            <a:avLst/>
          </a:prstGeom>
        </p:spPr>
        <p:txBody>
          <a:bodyPr vert="horz" lIns="91384" tIns="45691" rIns="91384" bIns="456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9"/>
            <a:ext cx="2918831" cy="493315"/>
          </a:xfrm>
          <a:prstGeom prst="rect">
            <a:avLst/>
          </a:prstGeom>
        </p:spPr>
        <p:txBody>
          <a:bodyPr vert="horz" lIns="91384" tIns="45691" rIns="91384" bIns="4569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9"/>
            <a:ext cx="2918831" cy="493315"/>
          </a:xfrm>
          <a:prstGeom prst="rect">
            <a:avLst/>
          </a:prstGeom>
        </p:spPr>
        <p:txBody>
          <a:bodyPr vert="horz" lIns="91384" tIns="45691" rIns="91384" bIns="45691" rtlCol="0" anchor="b"/>
          <a:lstStyle>
            <a:lvl1pPr algn="r">
              <a:defRPr sz="1200"/>
            </a:lvl1pPr>
          </a:lstStyle>
          <a:p>
            <a:fld id="{FA1E1329-3A72-4656-94E5-9ECFD97925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853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190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287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382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479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571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669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764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110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030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79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36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7101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355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744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043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747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716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258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57A7B-072E-41F0-8F9D-CF9A248B807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329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3CAD78B-B793-4585-A0EA-C39155AD9680}"/>
              </a:ext>
            </a:extLst>
          </p:cNvPr>
          <p:cNvSpPr txBox="1"/>
          <p:nvPr/>
        </p:nvSpPr>
        <p:spPr>
          <a:xfrm>
            <a:off x="577324" y="161820"/>
            <a:ext cx="5777602" cy="9894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894587">
              <a:defRPr/>
            </a:pPr>
            <a:endParaRPr lang="en-US" altLang="ja-JP" sz="1076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defRPr/>
            </a:pPr>
            <a:r>
              <a:rPr lang="ja-JP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様式第１号</a:t>
            </a:r>
            <a:endParaRPr lang="en-US" altLang="ja-JP" sz="1076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894587">
              <a:defRPr/>
            </a:pPr>
            <a:r>
              <a:rPr lang="ja-JP" altLang="ja-JP" sz="137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研修受講願</a:t>
            </a:r>
            <a:endParaRPr lang="en-US" altLang="ja-JP" sz="137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894587">
              <a:lnSpc>
                <a:spcPts val="979"/>
              </a:lnSpc>
              <a:defRPr/>
            </a:pPr>
            <a:endParaRPr lang="ja-JP" altLang="ja-JP" sz="137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r" defTabSz="894587">
              <a:defRPr/>
            </a:pPr>
            <a:r>
              <a:rPr lang="ja-JP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令和　　年　　月　　日</a:t>
            </a:r>
          </a:p>
          <a:p>
            <a:pPr algn="just" defTabSz="894587">
              <a:defRPr/>
            </a:pPr>
            <a:r>
              <a:rPr lang="ja-JP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茨城県産業技術イノベーションセンター長　殿</a:t>
            </a:r>
            <a:endParaRPr lang="en-US" altLang="ja-JP" sz="1076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lnSpc>
                <a:spcPts val="783"/>
              </a:lnSpc>
              <a:defRPr/>
            </a:pPr>
            <a:r>
              <a:rPr lang="en-US" altLang="ja-JP" sz="1027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979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lnSpc>
                <a:spcPct val="150000"/>
              </a:lnSpc>
              <a:defRPr/>
            </a:pPr>
            <a:r>
              <a:rPr lang="ja-JP" altLang="ja-JP" sz="1027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</a:t>
            </a:r>
            <a:r>
              <a:rPr lang="ja-JP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住所</a:t>
            </a:r>
          </a:p>
          <a:p>
            <a:pPr algn="just" defTabSz="894587">
              <a:lnSpc>
                <a:spcPts val="1468"/>
              </a:lnSpc>
              <a:defRPr/>
            </a:pPr>
            <a:r>
              <a:rPr lang="ja-JP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企業等名</a:t>
            </a:r>
            <a:endParaRPr lang="en-US" altLang="ja-JP" sz="1076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lnSpc>
                <a:spcPts val="1468"/>
              </a:lnSpc>
              <a:defRPr/>
            </a:pPr>
            <a:r>
              <a:rPr lang="ja-JP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代表者</a:t>
            </a:r>
            <a:r>
              <a:rPr lang="ja-JP" altLang="en-US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・保証人</a:t>
            </a:r>
            <a:r>
              <a:rPr lang="ja-JP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等名</a:t>
            </a:r>
          </a:p>
          <a:p>
            <a:pPr algn="just" defTabSz="894587">
              <a:lnSpc>
                <a:spcPts val="1468"/>
              </a:lnSpc>
              <a:defRPr/>
            </a:pPr>
            <a:r>
              <a:rPr lang="ja-JP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電話番号</a:t>
            </a:r>
          </a:p>
          <a:p>
            <a:pPr algn="just" defTabSz="894587">
              <a:lnSpc>
                <a:spcPts val="1468"/>
              </a:lnSpc>
              <a:defRPr/>
            </a:pPr>
            <a:r>
              <a:rPr lang="ja-JP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</a:t>
            </a:r>
            <a:r>
              <a:rPr lang="ja-JP" altLang="en-US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代表者・保証人等 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E-Mail</a:t>
            </a:r>
          </a:p>
          <a:p>
            <a:pPr algn="just" defTabSz="894587">
              <a:lnSpc>
                <a:spcPts val="783"/>
              </a:lnSpc>
              <a:defRPr/>
            </a:pPr>
            <a:endParaRPr lang="en-US" altLang="ja-JP" sz="1076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lnSpc>
                <a:spcPts val="1468"/>
              </a:lnSpc>
              <a:defRPr/>
            </a:pPr>
            <a:r>
              <a:rPr lang="ja-JP" altLang="en-US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次世代技術活用人材育成事業 実施規程第３条第１項の規定により、下記のとおり研修受講を申請します。</a:t>
            </a:r>
            <a:endParaRPr lang="en-US" altLang="ja-JP" sz="1076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894587">
              <a:defRPr/>
            </a:pPr>
            <a:r>
              <a:rPr lang="ja-JP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記</a:t>
            </a:r>
            <a:endParaRPr lang="en-US" altLang="ja-JP" sz="1076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894587">
              <a:defRPr/>
            </a:pPr>
            <a:endParaRPr lang="ja-JP" altLang="ja-JP" sz="1027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defRPr/>
            </a:pPr>
            <a:r>
              <a:rPr lang="ja-JP" altLang="en-US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１</a:t>
            </a:r>
            <a:r>
              <a:rPr lang="en-US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en-US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研修の概要</a:t>
            </a:r>
            <a:endParaRPr lang="ja-JP" altLang="ja-JP" sz="1027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30480" algn="just" defTabSz="894587">
              <a:defRPr/>
            </a:pPr>
            <a:r>
              <a:rPr lang="ja-JP" altLang="ja-JP" sz="1076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□ </a:t>
            </a:r>
            <a:r>
              <a:rPr lang="ja-JP" altLang="en-US" sz="1076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開発</a:t>
            </a:r>
            <a:r>
              <a:rPr lang="ja-JP" altLang="ja-JP" sz="1076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リーダー育成コース　　　□ 機器操作コース　　　</a:t>
            </a:r>
            <a:r>
              <a:rPr lang="ja-JP" altLang="en-US" sz="1076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■</a:t>
            </a:r>
            <a:r>
              <a:rPr lang="ja-JP" altLang="ja-JP" sz="1076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 技術修得コース</a:t>
            </a:r>
            <a:endParaRPr lang="ja-JP" altLang="ja-JP" sz="1027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lnSpc>
                <a:spcPts val="1174"/>
              </a:lnSpc>
              <a:defRPr/>
            </a:pP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027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defRPr/>
            </a:pPr>
            <a:r>
              <a:rPr lang="ja-JP" altLang="en-US" sz="1076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1076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希望する機器または研修名：</a:t>
            </a:r>
            <a:r>
              <a:rPr lang="ja-JP" altLang="en-US" sz="1076" u="sng" kern="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　</a:t>
            </a:r>
            <a:r>
              <a:rPr lang="ja-JP" altLang="en-US" sz="1076" u="sng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</a:t>
            </a:r>
            <a:r>
              <a:rPr lang="en-US" altLang="ja-JP" sz="1076" u="sng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IoT</a:t>
            </a:r>
            <a:r>
              <a:rPr lang="ja-JP" altLang="en-US" sz="1076" u="sng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技術を活用したデジタル化</a:t>
            </a:r>
            <a:endParaRPr lang="en-US" altLang="ja-JP" sz="1076" u="sng" kern="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lnSpc>
                <a:spcPts val="685"/>
              </a:lnSpc>
              <a:defRPr/>
            </a:pPr>
            <a:endParaRPr lang="en-US" altLang="ja-JP" sz="1076" u="sng" kern="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defRPr/>
            </a:pP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受講内容　①</a:t>
            </a:r>
            <a:r>
              <a:rPr lang="ja-JP" altLang="en-US" sz="1076" strike="dblStrike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生成</a:t>
            </a:r>
            <a:r>
              <a:rPr lang="en-US" altLang="ja-JP" sz="1076" strike="dblStrike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AI×</a:t>
            </a:r>
            <a:r>
              <a:rPr lang="ja-JP" altLang="en-US" sz="1076" strike="dblStrike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プログラミングを体験！　　　</a:t>
            </a:r>
            <a:r>
              <a:rPr lang="en-US" altLang="ja-JP" sz="1076" strike="dblStrike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【</a:t>
            </a:r>
            <a:r>
              <a:rPr lang="ja-JP" altLang="en-US" sz="1076" strike="dblStrike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７月７日</a:t>
            </a:r>
            <a:r>
              <a:rPr lang="en-US" altLang="ja-JP" sz="1076" strike="dblStrike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076" strike="dblStrike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076" strike="dblStrike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)】</a:t>
            </a:r>
            <a:r>
              <a:rPr lang="ja-JP" altLang="en-US" sz="1076" strike="dblStrike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lang="en-US" altLang="ja-JP" sz="1076" strike="dblStrike" kern="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defRPr/>
            </a:pP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②</a:t>
            </a:r>
            <a:r>
              <a:rPr lang="en-US" altLang="ja-JP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Python</a:t>
            </a: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基礎講座　　　　　　　　　　　</a:t>
            </a:r>
            <a:r>
              <a:rPr lang="en-US" altLang="ja-JP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【</a:t>
            </a: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８月４日</a:t>
            </a:r>
            <a:r>
              <a:rPr lang="en-US" altLang="ja-JP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)】</a:t>
            </a:r>
          </a:p>
          <a:p>
            <a:pPr algn="just" defTabSz="894587">
              <a:defRPr/>
            </a:pP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③マイコンを使ったセンシング技術修得　</a:t>
            </a:r>
            <a:r>
              <a:rPr lang="en-US" altLang="ja-JP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【10</a:t>
            </a: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月</a:t>
            </a:r>
            <a:r>
              <a:rPr lang="en-US" altLang="ja-JP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13</a:t>
            </a: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r>
              <a:rPr lang="en-US" altLang="ja-JP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)】</a:t>
            </a:r>
          </a:p>
          <a:p>
            <a:pPr algn="just" defTabSz="894587">
              <a:defRPr/>
            </a:pP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④マイコンを使った</a:t>
            </a:r>
            <a:r>
              <a:rPr lang="en-US" altLang="ja-JP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IoT</a:t>
            </a: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技術修得 　　　　</a:t>
            </a:r>
            <a:r>
              <a:rPr lang="en-US" altLang="ja-JP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【11</a:t>
            </a: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月</a:t>
            </a:r>
            <a:r>
              <a:rPr lang="en-US" altLang="ja-JP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10</a:t>
            </a: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r>
              <a:rPr lang="en-US" altLang="ja-JP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)】</a:t>
            </a:r>
          </a:p>
          <a:p>
            <a:pPr algn="just" defTabSz="894587">
              <a:defRPr/>
            </a:pP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⑤カメラを使用した画像処理体験　　　　</a:t>
            </a:r>
            <a:r>
              <a:rPr lang="en-US" altLang="ja-JP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【12</a:t>
            </a: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月８日</a:t>
            </a:r>
            <a:r>
              <a:rPr lang="en-US" altLang="ja-JP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076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)】</a:t>
            </a:r>
          </a:p>
          <a:p>
            <a:pPr algn="just" defTabSz="894587">
              <a:defRPr/>
            </a:pPr>
            <a:r>
              <a:rPr lang="ja-JP" altLang="en-US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</a:t>
            </a:r>
            <a:r>
              <a:rPr lang="en-US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※</a:t>
            </a:r>
            <a:r>
              <a:rPr lang="ja-JP" altLang="en-US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すべての研修時間は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13:30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～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16:30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を</a:t>
            </a:r>
            <a:r>
              <a:rPr lang="ja-JP" altLang="en-US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予定しております</a:t>
            </a:r>
            <a:endParaRPr lang="en-US" altLang="ja-JP" sz="1076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lnSpc>
                <a:spcPts val="783"/>
              </a:lnSpc>
              <a:defRPr/>
            </a:pPr>
            <a:endParaRPr lang="en-US" altLang="ja-JP" sz="1076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defRPr/>
            </a:pPr>
            <a:r>
              <a:rPr lang="ja-JP" altLang="en-US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募集締切　①６月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23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、②７月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21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、③９月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29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、</a:t>
            </a:r>
            <a:endParaRPr lang="en-US" altLang="ja-JP" sz="1076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defRPr/>
            </a:pP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④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10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月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27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⑤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11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月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24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</a:t>
            </a:r>
          </a:p>
          <a:p>
            <a:pPr algn="just" defTabSz="894587">
              <a:lnSpc>
                <a:spcPts val="391"/>
              </a:lnSpc>
              <a:defRPr/>
            </a:pPr>
            <a:endParaRPr lang="en-US" altLang="ja-JP" sz="1076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lnSpc>
                <a:spcPts val="1957"/>
              </a:lnSpc>
              <a:defRPr/>
            </a:pP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２</a:t>
            </a:r>
            <a:r>
              <a:rPr lang="en-US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en-US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076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研修志願者</a:t>
            </a:r>
            <a:endParaRPr lang="en-US" altLang="ja-JP" sz="1076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lnSpc>
                <a:spcPts val="1957"/>
              </a:lnSpc>
              <a:defRPr/>
            </a:pPr>
            <a:endParaRPr lang="en-US" altLang="ja-JP" sz="1076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defRPr/>
            </a:pPr>
            <a:endParaRPr lang="en-US" altLang="ja-JP" sz="1076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defRPr/>
            </a:pPr>
            <a:endParaRPr lang="en-US" altLang="ja-JP" sz="1076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defRPr/>
            </a:pPr>
            <a:endParaRPr lang="en-US" altLang="ja-JP" sz="1076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defRPr/>
            </a:pPr>
            <a:endParaRPr lang="en-US" altLang="ja-JP" sz="1076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defRPr/>
            </a:pPr>
            <a:endParaRPr lang="en-US" altLang="ja-JP" sz="1076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defRPr/>
            </a:pPr>
            <a:endParaRPr lang="en-US" altLang="ja-JP" sz="1076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defRPr/>
            </a:pPr>
            <a:endParaRPr lang="en-US" altLang="ja-JP" sz="1076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defRPr/>
            </a:pPr>
            <a:endParaRPr lang="en-US" altLang="ja-JP" sz="1076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894587">
              <a:defRPr/>
            </a:pPr>
            <a:r>
              <a:rPr lang="ja-JP" altLang="en-US" sz="1076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３</a:t>
            </a:r>
            <a:r>
              <a:rPr lang="en-US" altLang="ja-JP" sz="1076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en-US" sz="1076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076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誓約</a:t>
            </a:r>
            <a:endParaRPr lang="ja-JP" altLang="ja-JP" sz="1027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0958" indent="136693" algn="just" defTabSz="894587">
              <a:lnSpc>
                <a:spcPct val="150000"/>
              </a:lnSpc>
              <a:defRPr/>
            </a:pPr>
            <a:r>
              <a:rPr lang="ja-JP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私は、このたび貴センターの研修を受講するにあたっては、諸規程及びセンター長の指示に従い、研修生としての目的達成に専念することを誓約します。</a:t>
            </a:r>
            <a:endParaRPr lang="en-US" altLang="ja-JP" sz="1076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0958" indent="136693" algn="just" defTabSz="894587">
              <a:defRPr/>
            </a:pPr>
            <a:r>
              <a:rPr lang="ja-JP" altLang="en-US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endParaRPr lang="ja-JP" altLang="ja-JP" sz="1027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defTabSz="894587">
              <a:defRPr/>
            </a:pPr>
            <a:r>
              <a:rPr lang="ja-JP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1076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署名（志願者全員の氏名）　　　　　　　　　　</a:t>
            </a:r>
            <a:r>
              <a:rPr lang="ja-JP" altLang="en-US" sz="1076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</a:t>
            </a:r>
            <a:r>
              <a:rPr lang="ja-JP" altLang="ja-JP" sz="1076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r>
              <a:rPr lang="en-US" altLang="ja-JP" sz="783" u="sng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</a:p>
          <a:p>
            <a:pPr defTabSz="894587">
              <a:lnSpc>
                <a:spcPts val="783"/>
              </a:lnSpc>
              <a:defRPr/>
            </a:pPr>
            <a:r>
              <a:rPr lang="ja-JP" altLang="en-US" sz="1027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lang="ja-JP" altLang="ja-JP" sz="1027" u="sng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0958" indent="136693" algn="just">
              <a:lnSpc>
                <a:spcPct val="150000"/>
              </a:lnSpc>
              <a:defRPr/>
            </a:pPr>
            <a:r>
              <a:rPr lang="ja-JP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私は、上記</a:t>
            </a:r>
            <a:r>
              <a:rPr lang="ja-JP" altLang="en-US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志願者</a:t>
            </a:r>
            <a:r>
              <a:rPr lang="ja-JP" altLang="ja-JP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が研修生として在所中は、諸規程及びセンター長の指示に従い、研修に専念することを保証し、本人に関する一切の責任を負うことを誓約します。</a:t>
            </a:r>
            <a:endParaRPr lang="en-US" altLang="ja-JP" sz="1076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0958" indent="136693" algn="just" defTabSz="894587">
              <a:defRPr/>
            </a:pPr>
            <a:r>
              <a:rPr lang="ja-JP" altLang="en-US" sz="1027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</a:t>
            </a:r>
            <a:endParaRPr lang="ja-JP" altLang="ja-JP" sz="1027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0958" indent="136693" algn="just">
              <a:defRPr/>
            </a:pPr>
            <a:r>
              <a:rPr lang="ja-JP" altLang="en-US" sz="1076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保証人</a:t>
            </a:r>
            <a:r>
              <a:rPr lang="ja-JP" altLang="ja-JP" sz="1076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署名（</a:t>
            </a:r>
            <a:r>
              <a:rPr lang="ja-JP" altLang="en-US" sz="1076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役職</a:t>
            </a:r>
            <a:r>
              <a:rPr lang="ja-JP" altLang="ja-JP" sz="1076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）　　　　　　</a:t>
            </a:r>
            <a:r>
              <a:rPr lang="ja-JP" altLang="en-US" sz="1076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（氏名）　　　　　　　　　　　　　</a:t>
            </a:r>
            <a:r>
              <a:rPr lang="ja-JP" altLang="ja-JP" sz="1076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r>
              <a:rPr lang="en-US" altLang="ja-JP" sz="783" u="sng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r>
              <a:rPr lang="ja-JP" altLang="en-US" sz="1076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</a:t>
            </a:r>
            <a:r>
              <a:rPr lang="ja-JP" altLang="ja-JP" sz="1076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r>
              <a:rPr lang="ja-JP" altLang="en-US" sz="1076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　</a:t>
            </a:r>
            <a:endParaRPr lang="en-US" altLang="ja-JP" sz="1076" u="sng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0958" indent="136693" algn="just">
              <a:lnSpc>
                <a:spcPts val="783"/>
              </a:lnSpc>
              <a:defRPr/>
            </a:pPr>
            <a:endParaRPr lang="en-US" altLang="ja-JP" sz="1076" u="sng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0958" indent="136693" algn="just">
              <a:lnSpc>
                <a:spcPct val="150000"/>
              </a:lnSpc>
              <a:defRPr/>
            </a:pPr>
            <a:r>
              <a:rPr lang="ja-JP" altLang="en-US" sz="1076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決定通知はメールで通知させていただきます。必要な方には受講決定通知書をお出しすることもできますので、お申し込み時に合わせてご連絡ください。</a:t>
            </a:r>
            <a:r>
              <a:rPr lang="en-US" altLang="ja-JP" sz="1076" u="sng" kern="100" dirty="0">
                <a:solidFill>
                  <a:prstClr val="white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ja-JP" sz="1076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lang="ja-JP" altLang="ja-JP" sz="1027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4" name="表 5">
            <a:extLst>
              <a:ext uri="{FF2B5EF4-FFF2-40B4-BE49-F238E27FC236}">
                <a16:creationId xmlns:a16="http://schemas.microsoft.com/office/drawing/2014/main" id="{C795B74A-05E6-7DF3-B476-7140EF55ED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406009"/>
              </p:ext>
            </p:extLst>
          </p:nvPr>
        </p:nvGraphicFramePr>
        <p:xfrm>
          <a:off x="965718" y="5535903"/>
          <a:ext cx="5565859" cy="1470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015">
                  <a:extLst>
                    <a:ext uri="{9D8B030D-6E8A-4147-A177-3AD203B41FA5}">
                      <a16:colId xmlns:a16="http://schemas.microsoft.com/office/drawing/2014/main" val="1804416699"/>
                    </a:ext>
                  </a:extLst>
                </a:gridCol>
                <a:gridCol w="922044">
                  <a:extLst>
                    <a:ext uri="{9D8B030D-6E8A-4147-A177-3AD203B41FA5}">
                      <a16:colId xmlns:a16="http://schemas.microsoft.com/office/drawing/2014/main" val="3479803543"/>
                    </a:ext>
                  </a:extLst>
                </a:gridCol>
                <a:gridCol w="424929">
                  <a:extLst>
                    <a:ext uri="{9D8B030D-6E8A-4147-A177-3AD203B41FA5}">
                      <a16:colId xmlns:a16="http://schemas.microsoft.com/office/drawing/2014/main" val="1075481227"/>
                    </a:ext>
                  </a:extLst>
                </a:gridCol>
                <a:gridCol w="1364138">
                  <a:extLst>
                    <a:ext uri="{9D8B030D-6E8A-4147-A177-3AD203B41FA5}">
                      <a16:colId xmlns:a16="http://schemas.microsoft.com/office/drawing/2014/main" val="3787731912"/>
                    </a:ext>
                  </a:extLst>
                </a:gridCol>
                <a:gridCol w="1314220">
                  <a:extLst>
                    <a:ext uri="{9D8B030D-6E8A-4147-A177-3AD203B41FA5}">
                      <a16:colId xmlns:a16="http://schemas.microsoft.com/office/drawing/2014/main" val="1164404099"/>
                    </a:ext>
                  </a:extLst>
                </a:gridCol>
                <a:gridCol w="1289513">
                  <a:extLst>
                    <a:ext uri="{9D8B030D-6E8A-4147-A177-3AD203B41FA5}">
                      <a16:colId xmlns:a16="http://schemas.microsoft.com/office/drawing/2014/main" val="3666967013"/>
                    </a:ext>
                  </a:extLst>
                </a:gridCol>
              </a:tblGrid>
              <a:tr h="281834"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89472" marR="89472" marT="44736" marB="44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氏名</a:t>
                      </a:r>
                      <a:r>
                        <a:rPr lang="ja-JP" altLang="ja-JP" sz="9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（ふりがな）</a:t>
                      </a:r>
                      <a:endParaRPr lang="ja-JP" altLang="ja-JP" sz="1000" b="0" kern="100" baseline="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89472" marR="89472" marT="44736" marB="44736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000" b="0" kern="100" baseline="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所属部署</a:t>
                      </a:r>
                      <a:r>
                        <a:rPr lang="ja-JP" altLang="ja-JP" sz="8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（担当分野）</a:t>
                      </a:r>
                      <a:endParaRPr lang="ja-JP" altLang="ja-JP" sz="1000" b="0" kern="100" baseline="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89472" marR="89472" marT="44736" marB="44736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研修の目的</a:t>
                      </a:r>
                      <a:endParaRPr lang="ja-JP" altLang="ja-JP" sz="1000" b="0" kern="100" baseline="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89472" marR="89472" marT="44736" marB="44736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kern="100" baseline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連絡用 </a:t>
                      </a:r>
                      <a:r>
                        <a:rPr lang="en-US" altLang="ja-JP" sz="1000" b="0" kern="100" baseline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E-mail</a:t>
                      </a:r>
                      <a:endParaRPr lang="ja-JP" altLang="ja-JP" sz="1000" b="0" kern="100" baseline="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89472" marR="89472" marT="44736" marB="44736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054291"/>
                  </a:ext>
                </a:extLst>
              </a:tr>
              <a:tr h="352254">
                <a:tc rowSpan="2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kern="100" baseline="0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1</a:t>
                      </a:r>
                      <a:endParaRPr lang="ja-JP" altLang="ja-JP" sz="1100" kern="100" baseline="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89472" marR="89472" marT="44736" marB="44736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89472" marR="89472" marT="44736" marB="44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89472" marR="89472" marT="44736" marB="44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89472" marR="89472" marT="44736" marB="44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89472" marR="89472" marT="44736" marB="44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2334736"/>
                  </a:ext>
                </a:extLst>
              </a:tr>
              <a:tr h="238593">
                <a:tc vMerge="1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100" kern="100" baseline="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研修選択</a:t>
                      </a:r>
                    </a:p>
                  </a:txBody>
                  <a:tcPr marL="89472" marR="89472" marT="44736" marB="44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000" dirty="0"/>
                        <a:t>①</a:t>
                      </a:r>
                      <a:r>
                        <a:rPr kumimoji="1" lang="ja-JP" altLang="en-US" sz="1000" strike="dblStrike" baseline="0" dirty="0"/>
                        <a:t>対面</a:t>
                      </a:r>
                      <a:r>
                        <a:rPr kumimoji="1" lang="ja-JP" altLang="en-US" sz="1000" strike="dblStrike" baseline="0" dirty="0">
                          <a:latin typeface="+mn-ea"/>
                          <a:ea typeface="+mn-ea"/>
                        </a:rPr>
                        <a:t>□ </a:t>
                      </a:r>
                      <a:r>
                        <a:rPr kumimoji="1" lang="en-US" altLang="ja-JP" sz="1000" strike="dblStrike" baseline="0" dirty="0">
                          <a:latin typeface="+mn-ea"/>
                          <a:ea typeface="+mn-ea"/>
                        </a:rPr>
                        <a:t>or</a:t>
                      </a:r>
                      <a:r>
                        <a:rPr kumimoji="1" lang="en-US" altLang="ja-JP" sz="1000" strike="dblStrike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000" strike="dblStrike" dirty="0"/>
                        <a:t>オンライン□</a:t>
                      </a:r>
                      <a:r>
                        <a:rPr kumimoji="1" lang="ja-JP" altLang="en-US" sz="1000" dirty="0"/>
                        <a:t>、②対面□ </a:t>
                      </a:r>
                      <a:r>
                        <a:rPr kumimoji="1" lang="en-US" altLang="ja-JP" sz="1000" dirty="0"/>
                        <a:t>or </a:t>
                      </a:r>
                      <a:r>
                        <a:rPr kumimoji="1" lang="ja-JP" altLang="en-US" sz="1000" dirty="0"/>
                        <a:t>オンライン□、③□、④□、⑤□　</a:t>
                      </a:r>
                    </a:p>
                  </a:txBody>
                  <a:tcPr marL="89472" marR="89472" marT="44736" marB="44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01444677"/>
                  </a:ext>
                </a:extLst>
              </a:tr>
              <a:tr h="352254">
                <a:tc rowSpan="2"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</a:t>
                      </a:r>
                      <a:endParaRPr kumimoji="1" lang="ja-JP" altLang="en-US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89472" marR="89472" marT="44736" marB="44736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89472" marR="89472" marT="44736" marB="44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89472" marR="89472" marT="44736" marB="44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89472" marR="89472" marT="44736" marB="44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89472" marR="89472" marT="44736" marB="44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4605510"/>
                  </a:ext>
                </a:extLst>
              </a:tr>
              <a:tr h="238593">
                <a:tc vMerge="1">
                  <a:txBody>
                    <a:bodyPr/>
                    <a:lstStyle/>
                    <a:p>
                      <a:endParaRPr kumimoji="1" lang="ja-JP" altLang="en-US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/>
                        <a:t>研修選択</a:t>
                      </a:r>
                    </a:p>
                  </a:txBody>
                  <a:tcPr marL="89472" marR="89472" marT="44736" marB="44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514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/>
                        <a:t>①</a:t>
                      </a:r>
                      <a:r>
                        <a:rPr kumimoji="1" lang="ja-JP" altLang="en-US" sz="1000" strike="dblStrike" baseline="0" dirty="0"/>
                        <a:t>対面</a:t>
                      </a:r>
                      <a:r>
                        <a:rPr kumimoji="1" lang="ja-JP" altLang="en-US" sz="1000" strike="dblStrike" baseline="0" dirty="0">
                          <a:latin typeface="+mn-ea"/>
                          <a:ea typeface="+mn-ea"/>
                        </a:rPr>
                        <a:t>□</a:t>
                      </a:r>
                      <a:r>
                        <a:rPr kumimoji="1" lang="ja-JP" altLang="en-US" sz="1000" strike="dblStrike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000" strike="dblStrike" dirty="0">
                          <a:latin typeface="+mn-ea"/>
                          <a:ea typeface="+mn-ea"/>
                        </a:rPr>
                        <a:t>or </a:t>
                      </a:r>
                      <a:r>
                        <a:rPr kumimoji="1" lang="ja-JP" altLang="en-US" sz="1000" strike="dblStrike" dirty="0"/>
                        <a:t>オンライン□</a:t>
                      </a:r>
                      <a:r>
                        <a:rPr kumimoji="1" lang="ja-JP" altLang="en-US" sz="1000" dirty="0"/>
                        <a:t>、②対面□ </a:t>
                      </a:r>
                      <a:r>
                        <a:rPr kumimoji="1" lang="en-US" altLang="ja-JP" sz="1000" dirty="0"/>
                        <a:t>or </a:t>
                      </a:r>
                      <a:r>
                        <a:rPr kumimoji="1" lang="ja-JP" altLang="en-US" sz="1000" dirty="0"/>
                        <a:t>オンライン□、③□、④□、⑤□　</a:t>
                      </a:r>
                    </a:p>
                  </a:txBody>
                  <a:tcPr marL="89472" marR="89472" marT="44736" marB="44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80645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7501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5266</TotalTime>
  <Words>433</Words>
  <Application>Microsoft Office PowerPoint</Application>
  <PresentationFormat>A4 210 x 297 mm</PresentationFormat>
  <Paragraphs>61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Ｐ明朝</vt:lpstr>
      <vt:lpstr>ＭＳ 明朝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Company>IPITC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Wakoh</dc:creator>
  <cp:lastModifiedBy>taku ishikawa</cp:lastModifiedBy>
  <cp:revision>239</cp:revision>
  <cp:lastPrinted>2026-06-19T05:59:42Z</cp:lastPrinted>
  <dcterms:created xsi:type="dcterms:W3CDTF">2016-09-23T08:35:35Z</dcterms:created>
  <dcterms:modified xsi:type="dcterms:W3CDTF">2026-06-24T04:17:55Z</dcterms:modified>
</cp:coreProperties>
</file>