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70" r:id="rId2"/>
  </p:sldIdLst>
  <p:sldSz cx="7775575" cy="10907713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5050"/>
    <a:srgbClr val="404040"/>
    <a:srgbClr val="CCECFF"/>
    <a:srgbClr val="CCFF99"/>
    <a:srgbClr val="FFFFFF"/>
    <a:srgbClr val="0066FF"/>
    <a:srgbClr val="0099FF"/>
    <a:srgbClr val="33CCFF"/>
    <a:srgbClr val="0000FF"/>
    <a:srgbClr val="FED03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604" autoAdjust="0"/>
    <p:restoredTop sz="94444" autoAdjust="0"/>
  </p:normalViewPr>
  <p:slideViewPr>
    <p:cSldViewPr snapToGrid="0">
      <p:cViewPr varScale="1">
        <p:scale>
          <a:sx n="67" d="100"/>
          <a:sy n="67" d="100"/>
        </p:scale>
        <p:origin x="135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>
        <p:scale>
          <a:sx n="75" d="100"/>
          <a:sy n="75" d="100"/>
        </p:scale>
        <p:origin x="2370" y="27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5" y="0"/>
            <a:ext cx="2918830" cy="495029"/>
          </a:xfrm>
          <a:prstGeom prst="rect">
            <a:avLst/>
          </a:prstGeom>
        </p:spPr>
        <p:txBody>
          <a:bodyPr vert="horz" lIns="90735" tIns="45368" rIns="90735" bIns="45368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9" y="0"/>
            <a:ext cx="2918830" cy="495029"/>
          </a:xfrm>
          <a:prstGeom prst="rect">
            <a:avLst/>
          </a:prstGeom>
        </p:spPr>
        <p:txBody>
          <a:bodyPr vert="horz" lIns="90735" tIns="45368" rIns="90735" bIns="45368" rtlCol="0"/>
          <a:lstStyle>
            <a:lvl1pPr algn="r">
              <a:defRPr sz="1200"/>
            </a:lvl1pPr>
          </a:lstStyle>
          <a:p>
            <a:fld id="{77CBBBFA-D47E-4011-8A7E-2BD62B920825}" type="datetimeFigureOut">
              <a:rPr kumimoji="1" lang="ja-JP" altLang="en-US" smtClean="0"/>
              <a:t>2023/6/20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182813" y="1233488"/>
            <a:ext cx="2370137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735" tIns="45368" rIns="90735" bIns="45368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748165"/>
            <a:ext cx="5388610" cy="3884861"/>
          </a:xfrm>
          <a:prstGeom prst="rect">
            <a:avLst/>
          </a:prstGeom>
        </p:spPr>
        <p:txBody>
          <a:bodyPr vert="horz" lIns="90735" tIns="45368" rIns="90735" bIns="45368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5" y="9371290"/>
            <a:ext cx="2918830" cy="495028"/>
          </a:xfrm>
          <a:prstGeom prst="rect">
            <a:avLst/>
          </a:prstGeom>
        </p:spPr>
        <p:txBody>
          <a:bodyPr vert="horz" lIns="90735" tIns="45368" rIns="90735" bIns="45368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9" y="9371290"/>
            <a:ext cx="2918830" cy="495028"/>
          </a:xfrm>
          <a:prstGeom prst="rect">
            <a:avLst/>
          </a:prstGeom>
        </p:spPr>
        <p:txBody>
          <a:bodyPr vert="horz" lIns="90735" tIns="45368" rIns="90735" bIns="45368" rtlCol="0" anchor="b"/>
          <a:lstStyle>
            <a:lvl1pPr algn="r">
              <a:defRPr sz="1200"/>
            </a:lvl1pPr>
          </a:lstStyle>
          <a:p>
            <a:fld id="{D48F7369-E100-4C75-A995-4FB19A97EA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162573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4（出来上がりサイズ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5032C694-3B8C-43A6-8599-B7540A54D1E4}"/>
              </a:ext>
            </a:extLst>
          </p:cNvPr>
          <p:cNvSpPr/>
          <p:nvPr userDrawn="1"/>
        </p:nvSpPr>
        <p:spPr>
          <a:xfrm>
            <a:off x="107787" y="107856"/>
            <a:ext cx="7560000" cy="10692000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542496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A4（出来上がりサイズ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340141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申込用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076927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132B0-37D1-49AF-AA82-3F8389830FFC}" type="datetimeFigureOut">
              <a:rPr kumimoji="1" lang="ja-JP" altLang="en-US" smtClean="0"/>
              <a:t>2023/6/20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C19EFC-C7FF-47B8-9480-F787BEF624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387052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4571" y="580737"/>
            <a:ext cx="6706433" cy="21083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571" y="2903673"/>
            <a:ext cx="6706433" cy="69208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571" y="10109836"/>
            <a:ext cx="1749504" cy="58073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9132B0-37D1-49AF-AA82-3F8389830FFC}" type="datetimeFigureOut">
              <a:rPr kumimoji="1" lang="ja-JP" altLang="en-US" smtClean="0"/>
              <a:t>2023/6/20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5659" y="10109836"/>
            <a:ext cx="2624257" cy="58073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91500" y="10109836"/>
            <a:ext cx="1749504" cy="58073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C19EFC-C7FF-47B8-9480-F787BEF624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6171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79" r:id="rId2"/>
    <p:sldLayoutId id="2147483677" r:id="rId3"/>
    <p:sldLayoutId id="2147483667" r:id="rId4"/>
  </p:sldLayoutIdLst>
  <p:txStyles>
    <p:titleStyle>
      <a:lvl1pPr algn="l" defTabSz="777514" rtl="0" eaLnBrk="1" latinLnBrk="0" hangingPunct="1">
        <a:lnSpc>
          <a:spcPct val="90000"/>
        </a:lnSpc>
        <a:spcBef>
          <a:spcPct val="0"/>
        </a:spcBef>
        <a:buNone/>
        <a:defRPr kumimoji="1" sz="374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4379" indent="-194379" algn="l" defTabSz="777514" rtl="0" eaLnBrk="1" latinLnBrk="0" hangingPunct="1">
        <a:lnSpc>
          <a:spcPct val="90000"/>
        </a:lnSpc>
        <a:spcBef>
          <a:spcPts val="850"/>
        </a:spcBef>
        <a:buFont typeface="Arial" panose="020B0604020202020204" pitchFamily="34" charset="0"/>
        <a:buChar char="•"/>
        <a:defRPr kumimoji="1" sz="2381" kern="1200">
          <a:solidFill>
            <a:schemeClr val="tx1"/>
          </a:solidFill>
          <a:latin typeface="+mn-lt"/>
          <a:ea typeface="+mn-ea"/>
          <a:cs typeface="+mn-cs"/>
        </a:defRPr>
      </a:lvl1pPr>
      <a:lvl2pPr marL="583136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2041" kern="1200">
          <a:solidFill>
            <a:schemeClr val="tx1"/>
          </a:solidFill>
          <a:latin typeface="+mn-lt"/>
          <a:ea typeface="+mn-ea"/>
          <a:cs typeface="+mn-cs"/>
        </a:defRPr>
      </a:lvl2pPr>
      <a:lvl3pPr marL="971893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701" kern="1200">
          <a:solidFill>
            <a:schemeClr val="tx1"/>
          </a:solidFill>
          <a:latin typeface="+mn-lt"/>
          <a:ea typeface="+mn-ea"/>
          <a:cs typeface="+mn-cs"/>
        </a:defRPr>
      </a:lvl3pPr>
      <a:lvl4pPr marL="1360650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4pPr>
      <a:lvl5pPr marL="1749407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5pPr>
      <a:lvl6pPr marL="2138164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6pPr>
      <a:lvl7pPr marL="2526922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7pPr>
      <a:lvl8pPr marL="2915679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8pPr>
      <a:lvl9pPr marL="3304436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1pPr>
      <a:lvl2pPr marL="388757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2pPr>
      <a:lvl3pPr marL="777514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3pPr>
      <a:lvl4pPr marL="1166271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4pPr>
      <a:lvl5pPr marL="1555029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5pPr>
      <a:lvl6pPr marL="1943786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6pPr>
      <a:lvl7pPr marL="2332543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7pPr>
      <a:lvl8pPr marL="2721300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8pPr>
      <a:lvl9pPr marL="3110057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BF490CD0-6383-4BDD-B443-053F22812BC6}"/>
              </a:ext>
            </a:extLst>
          </p:cNvPr>
          <p:cNvSpPr txBox="1"/>
          <p:nvPr/>
        </p:nvSpPr>
        <p:spPr>
          <a:xfrm>
            <a:off x="399742" y="9915290"/>
            <a:ext cx="288955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茨城県産業技術イノベーションセンター</a:t>
            </a:r>
            <a:endParaRPr kumimoji="1"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新ビジネス支援グループ　久野、大城行き</a:t>
            </a:r>
            <a:endParaRPr kumimoji="1"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50FCA59-9D3C-44EE-AA53-3288C31B9EB0}"/>
              </a:ext>
            </a:extLst>
          </p:cNvPr>
          <p:cNvSpPr txBox="1"/>
          <p:nvPr/>
        </p:nvSpPr>
        <p:spPr>
          <a:xfrm>
            <a:off x="3395376" y="9948043"/>
            <a:ext cx="37949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b="1" dirty="0">
                <a:latin typeface="Meiryo UI" panose="020B0604030504040204" pitchFamily="50" charset="-128"/>
                <a:ea typeface="Meiryo UI" panose="020B0604030504040204" pitchFamily="50" charset="-128"/>
              </a:rPr>
              <a:t>business2@itic.pref.ibaraki.jp</a:t>
            </a:r>
            <a:endParaRPr lang="en-US" altLang="ja-JP" b="1" dirty="0">
              <a:solidFill>
                <a:prstClr val="black">
                  <a:lumMod val="85000"/>
                  <a:lumOff val="15000"/>
                </a:prstClr>
              </a:solidFill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2A281D3A-83CF-49F6-9129-13FF2BB6DAF1}"/>
              </a:ext>
            </a:extLst>
          </p:cNvPr>
          <p:cNvSpPr txBox="1"/>
          <p:nvPr/>
        </p:nvSpPr>
        <p:spPr>
          <a:xfrm>
            <a:off x="253779" y="289758"/>
            <a:ext cx="1779654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令和５年度　新ビジネスチャレンジ事業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3AEC71BC-03EC-4FB3-B802-431CA00ED5BC}"/>
              </a:ext>
            </a:extLst>
          </p:cNvPr>
          <p:cNvSpPr txBox="1"/>
          <p:nvPr/>
        </p:nvSpPr>
        <p:spPr>
          <a:xfrm>
            <a:off x="103402" y="495732"/>
            <a:ext cx="6558855" cy="215444"/>
          </a:xfrm>
          <a:prstGeom prst="rect">
            <a:avLst/>
          </a:prstGeom>
          <a:solidFill>
            <a:schemeClr val="bg1">
              <a:alpha val="70000"/>
            </a:schemeClr>
          </a:solidFill>
          <a:ln w="0">
            <a:solidFill>
              <a:schemeClr val="bg1">
                <a:alpha val="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r>
              <a:rPr kumimoji="1" lang="en-US" altLang="ja-JP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kumimoji="1"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研修内容などを決める際の参考といたします。記入にご協力ください。また，ご記入いただいた内容について，事業者から連絡させていただくことがございます。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BF490CD0-6383-4BDD-B443-053F22812BC6}"/>
              </a:ext>
            </a:extLst>
          </p:cNvPr>
          <p:cNvSpPr txBox="1"/>
          <p:nvPr/>
        </p:nvSpPr>
        <p:spPr>
          <a:xfrm>
            <a:off x="399742" y="10284591"/>
            <a:ext cx="727105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電話 </a:t>
            </a:r>
            <a:r>
              <a:rPr lang="en-US" altLang="ja-JP" sz="1600" b="1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029(293)7495</a:t>
            </a:r>
            <a:r>
              <a:rPr lang="ja-JP" altLang="en-US" sz="1600" b="1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r>
              <a:rPr kumimoji="1"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　　　　　　</a:t>
            </a:r>
            <a:endParaRPr kumimoji="1" lang="ja-JP" altLang="en-US" sz="1600" b="1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550FCA59-9D3C-44EE-AA53-3288C31B9EB0}"/>
              </a:ext>
            </a:extLst>
          </p:cNvPr>
          <p:cNvSpPr txBox="1"/>
          <p:nvPr/>
        </p:nvSpPr>
        <p:spPr>
          <a:xfrm>
            <a:off x="3395376" y="10219633"/>
            <a:ext cx="222516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000" b="1" dirty="0">
                <a:solidFill>
                  <a:prstClr val="black">
                    <a:lumMod val="85000"/>
                    <a:lumOff val="15000"/>
                  </a:prstClr>
                </a:solidFill>
                <a:ea typeface="Meiryo UI" panose="020B0604030504040204" pitchFamily="50" charset="-128"/>
                <a:cs typeface="Meiryo UI" panose="020B0604030504040204" pitchFamily="50" charset="-128"/>
              </a:rPr>
              <a:t>FAX : 029-293-8029</a:t>
            </a:r>
          </a:p>
        </p:txBody>
      </p:sp>
      <p:graphicFrame>
        <p:nvGraphicFramePr>
          <p:cNvPr id="10" name="表 9">
            <a:extLst>
              <a:ext uri="{FF2B5EF4-FFF2-40B4-BE49-F238E27FC236}">
                <a16:creationId xmlns:a16="http://schemas.microsoft.com/office/drawing/2014/main" id="{89465DD3-071B-44B7-A39D-AC64205AB2F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3104858"/>
              </p:ext>
            </p:extLst>
          </p:nvPr>
        </p:nvGraphicFramePr>
        <p:xfrm>
          <a:off x="253779" y="731647"/>
          <a:ext cx="7277323" cy="9195000"/>
        </p:xfrm>
        <a:graphic>
          <a:graphicData uri="http://schemas.openxmlformats.org/drawingml/2006/table">
            <a:tbl>
              <a:tblPr firstRow="1" bandRow="1">
                <a:tableStyleId>{F2DE63D5-997A-4646-A377-4702673A728D}</a:tableStyleId>
              </a:tblPr>
              <a:tblGrid>
                <a:gridCol w="137604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6202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6828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37096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12948">
                <a:tc gridSpan="4">
                  <a:txBody>
                    <a:bodyPr/>
                    <a:lstStyle/>
                    <a:p>
                      <a:pPr algn="ctr"/>
                      <a:r>
                        <a:rPr kumimoji="1" lang="ja-JP" altLang="en-US" sz="13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「ビジネスプラン構築研修」申込書</a:t>
                      </a:r>
                    </a:p>
                  </a:txBody>
                  <a:tcPr marL="100687" marR="100687" marT="50343" marB="50343" anchor="ctr"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96315">
                <a:tc gridSpan="4">
                  <a:txBody>
                    <a:bodyPr/>
                    <a:lstStyle/>
                    <a:p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会社・団体名</a:t>
                      </a:r>
                    </a:p>
                  </a:txBody>
                  <a:tcPr marL="100687" marR="100687" marT="50343" marB="50343">
                    <a:solidFill>
                      <a:schemeClr val="bg1">
                        <a:alpha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3567">
                <a:tc gridSpan="4">
                  <a:txBody>
                    <a:bodyPr/>
                    <a:lstStyle/>
                    <a:p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住所</a:t>
                      </a:r>
                    </a:p>
                  </a:txBody>
                  <a:tcPr marL="100687" marR="100687" marT="50343" marB="50343">
                    <a:solidFill>
                      <a:schemeClr val="bg1">
                        <a:alpha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30437"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企業の設立年数</a:t>
                      </a:r>
                    </a:p>
                  </a:txBody>
                  <a:tcPr marL="100687" marR="100687" marT="50343" marB="50343">
                    <a:solidFill>
                      <a:schemeClr val="bg1">
                        <a:alpha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132075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従業員数</a:t>
                      </a:r>
                    </a:p>
                  </a:txBody>
                  <a:tcPr marL="100687" marR="100687" marT="50343" marB="50343">
                    <a:solidFill>
                      <a:schemeClr val="bg1">
                        <a:alpha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資本金額</a:t>
                      </a:r>
                    </a:p>
                  </a:txBody>
                  <a:tcPr marL="100687" marR="100687" marT="50343" marB="50343">
                    <a:solidFill>
                      <a:schemeClr val="bg1">
                        <a:alpha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06103">
                <a:tc gridSpan="4"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事業分野・マーケット（</a:t>
                      </a:r>
                      <a:r>
                        <a:rPr kumimoji="1" lang="en-US" altLang="ja-JP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50</a:t>
                      </a:r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文字以内）</a:t>
                      </a:r>
                      <a:endParaRPr kumimoji="1" lang="en-US" altLang="ja-JP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endParaRPr kumimoji="1" lang="en-US" altLang="ja-JP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00687" marR="100687" marT="50343" marB="50343">
                    <a:solidFill>
                      <a:schemeClr val="bg1">
                        <a:alpha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348389">
                <a:tc gridSpan="4"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自社について（</a:t>
                      </a:r>
                      <a:r>
                        <a:rPr kumimoji="1" lang="en-US" altLang="ja-JP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200</a:t>
                      </a:r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文字以内）</a:t>
                      </a:r>
                      <a:endParaRPr kumimoji="1" lang="en-US" altLang="ja-JP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endParaRPr kumimoji="1" lang="en-US" altLang="ja-JP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endParaRPr kumimoji="1" lang="en-US" altLang="ja-JP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00687" marR="100687" marT="50343" marB="50343">
                    <a:solidFill>
                      <a:schemeClr val="bg1">
                        <a:alpha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929067">
                <a:tc gridSpan="4"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将来的に目指すビジネス規模（目標に近い規模をお選びください。）</a:t>
                      </a:r>
                      <a:endParaRPr kumimoji="1" lang="en-US" altLang="ja-JP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endParaRPr kumimoji="1" lang="en-US" altLang="ja-JP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endParaRPr kumimoji="1" lang="en-US" altLang="ja-JP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endParaRPr kumimoji="1" lang="en-US" altLang="ja-JP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00687" marR="100687" marT="50343" marB="50343">
                    <a:solidFill>
                      <a:schemeClr val="bg1">
                        <a:alpha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624432">
                <a:tc gridSpan="4"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当講座への参加目的（チェックボックスに✔をつけ，</a:t>
                      </a:r>
                      <a:r>
                        <a:rPr kumimoji="1" lang="ja-JP" altLang="en-US" sz="1200" b="1" u="none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参加目的を記入のこと。</a:t>
                      </a:r>
                      <a:r>
                        <a:rPr kumimoji="1" lang="en-US" altLang="ja-JP" sz="1200" b="1" u="sng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400</a:t>
                      </a:r>
                      <a:r>
                        <a:rPr kumimoji="1" lang="ja-JP" altLang="en-US" sz="1200" b="1" u="sng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字以内。必須</a:t>
                      </a:r>
                      <a:r>
                        <a:rPr kumimoji="1" lang="ja-JP" altLang="en-US" sz="12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）</a:t>
                      </a:r>
                      <a:endParaRPr kumimoji="1" lang="en-US" altLang="ja-JP" sz="12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endParaRPr kumimoji="1" lang="en-US" altLang="ja-JP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endParaRPr kumimoji="1" lang="en-US" altLang="ja-JP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endParaRPr kumimoji="1" lang="en-US" altLang="ja-JP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endParaRPr kumimoji="1" lang="en-US" altLang="ja-JP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/>
                      <a:endParaRPr kumimoji="1" lang="en-US" altLang="ja-JP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00687" marR="100687" marT="50343" marB="50343">
                    <a:solidFill>
                      <a:schemeClr val="bg1">
                        <a:alpha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9950">
                <a:tc gridSpan="4">
                  <a:txBody>
                    <a:bodyPr/>
                    <a:lstStyle/>
                    <a:p>
                      <a:pPr algn="l"/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お名前</a:t>
                      </a:r>
                      <a:endParaRPr kumimoji="1" lang="en-US" altLang="ja-JP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00687" marR="100687" marT="50343" marB="50343">
                    <a:solidFill>
                      <a:schemeClr val="bg1">
                        <a:alpha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98947">
                <a:tc gridSpan="4">
                  <a:txBody>
                    <a:bodyPr/>
                    <a:lstStyle/>
                    <a:p>
                      <a:pPr algn="l"/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所属部署・役職</a:t>
                      </a:r>
                      <a:endParaRPr kumimoji="1" lang="en-US" altLang="ja-JP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00687" marR="100687" marT="50343" marB="50343">
                    <a:solidFill>
                      <a:schemeClr val="bg1">
                        <a:alpha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87476">
                <a:tc rowSpan="2">
                  <a:txBody>
                    <a:bodyPr/>
                    <a:lstStyle/>
                    <a:p>
                      <a:pPr algn="l"/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ご連絡先</a:t>
                      </a:r>
                      <a:endParaRPr kumimoji="1" lang="en-US" altLang="ja-JP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/>
                      <a:endParaRPr kumimoji="1" lang="en-US" altLang="ja-JP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/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00687" marR="100687" marT="50343" marB="50343">
                    <a:solidFill>
                      <a:schemeClr val="bg1">
                        <a:alpha val="8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電話</a:t>
                      </a:r>
                    </a:p>
                  </a:txBody>
                  <a:tcPr marL="100687" marR="100687" marT="50343" marB="50343">
                    <a:solidFill>
                      <a:schemeClr val="bg1">
                        <a:alpha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67369">
                <a:tc vMerge="1">
                  <a:txBody>
                    <a:bodyPr/>
                    <a:lstStyle/>
                    <a:p>
                      <a:pPr algn="l"/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電子メール</a:t>
                      </a:r>
                    </a:p>
                  </a:txBody>
                  <a:tcPr marL="100687" marR="100687" marT="50343" marB="50343">
                    <a:solidFill>
                      <a:schemeClr val="bg1">
                        <a:alpha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C453B054-63D4-40F9-867F-940454C2C696}"/>
              </a:ext>
            </a:extLst>
          </p:cNvPr>
          <p:cNvSpPr txBox="1"/>
          <p:nvPr/>
        </p:nvSpPr>
        <p:spPr>
          <a:xfrm>
            <a:off x="392425" y="6052538"/>
            <a:ext cx="6116082" cy="6509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0000"/>
              </a:lnSpc>
            </a:pPr>
            <a:r>
              <a:rPr kumimoji="1" lang="ja-JP" altLang="en-US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□事業化のアイデアがある</a:t>
            </a:r>
            <a:r>
              <a:rPr lang="ja-JP" altLang="en-US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（　□新規立ち上げ　　</a:t>
            </a:r>
            <a:r>
              <a:rPr kumimoji="1" lang="ja-JP" altLang="en-US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□既存事業の拡大・改善　）</a:t>
            </a:r>
            <a:endParaRPr kumimoji="1" lang="en-US" altLang="ja-JP" sz="1100" dirty="0">
              <a:solidFill>
                <a:schemeClr val="tx1">
                  <a:lumMod val="75000"/>
                  <a:lumOff val="2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10000"/>
              </a:lnSpc>
            </a:pPr>
            <a:r>
              <a:rPr lang="ja-JP" altLang="en-US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□事業化の手法を学びたい</a:t>
            </a:r>
            <a:endParaRPr kumimoji="1" lang="en-US" altLang="ja-JP" sz="1100" dirty="0">
              <a:solidFill>
                <a:schemeClr val="tx1">
                  <a:lumMod val="75000"/>
                  <a:lumOff val="2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10000"/>
              </a:lnSpc>
            </a:pPr>
            <a:r>
              <a:rPr lang="ja-JP" altLang="en-US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□他社とのコラボレーションでアイデアを出したい</a:t>
            </a:r>
            <a:r>
              <a:rPr lang="en-US" altLang="ja-JP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	</a:t>
            </a:r>
            <a:r>
              <a:rPr lang="ja-JP" altLang="en-US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endParaRPr kumimoji="1" lang="ja-JP" altLang="en-US" sz="1100" dirty="0">
              <a:solidFill>
                <a:schemeClr val="tx1">
                  <a:lumMod val="75000"/>
                  <a:lumOff val="2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100AB2E3-FBAA-46DB-B027-1A23065241DC}"/>
              </a:ext>
            </a:extLst>
          </p:cNvPr>
          <p:cNvSpPr txBox="1"/>
          <p:nvPr/>
        </p:nvSpPr>
        <p:spPr>
          <a:xfrm>
            <a:off x="392425" y="5096791"/>
            <a:ext cx="1824539" cy="6509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0000"/>
              </a:lnSpc>
            </a:pPr>
            <a:r>
              <a:rPr kumimoji="1" lang="ja-JP" altLang="en-US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□上場、</a:t>
            </a:r>
            <a:r>
              <a:rPr kumimoji="1" lang="en-US" altLang="ja-JP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M&amp;A</a:t>
            </a:r>
          </a:p>
          <a:p>
            <a:pPr>
              <a:lnSpc>
                <a:spcPct val="110000"/>
              </a:lnSpc>
            </a:pPr>
            <a:r>
              <a:rPr kumimoji="1" lang="en-US" altLang="ja-JP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□</a:t>
            </a:r>
            <a:r>
              <a:rPr kumimoji="1" lang="ja-JP" altLang="en-US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事業売却</a:t>
            </a:r>
          </a:p>
          <a:p>
            <a:pPr>
              <a:lnSpc>
                <a:spcPct val="110000"/>
              </a:lnSpc>
            </a:pPr>
            <a:r>
              <a:rPr kumimoji="1" lang="ja-JP" altLang="en-US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□業界シェア＿＿＿＿</a:t>
            </a:r>
            <a:r>
              <a:rPr kumimoji="1" lang="en-US" altLang="ja-JP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_</a:t>
            </a:r>
            <a:r>
              <a:rPr kumimoji="1" lang="ja-JP" altLang="en-US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％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D5BAA589-5CA8-4EA1-94B5-A7001A52ABC8}"/>
              </a:ext>
            </a:extLst>
          </p:cNvPr>
          <p:cNvSpPr txBox="1"/>
          <p:nvPr/>
        </p:nvSpPr>
        <p:spPr>
          <a:xfrm>
            <a:off x="2921724" y="5096791"/>
            <a:ext cx="1824539" cy="6509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0000"/>
              </a:lnSpc>
            </a:pPr>
            <a:r>
              <a:rPr kumimoji="1" lang="ja-JP" altLang="en-US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□県内シェア＿＿＿＿</a:t>
            </a:r>
            <a:r>
              <a:rPr kumimoji="1" lang="en-US" altLang="ja-JP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_ </a:t>
            </a:r>
            <a:r>
              <a:rPr kumimoji="1" lang="ja-JP" altLang="en-US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％</a:t>
            </a:r>
          </a:p>
          <a:p>
            <a:pPr>
              <a:lnSpc>
                <a:spcPct val="110000"/>
              </a:lnSpc>
            </a:pPr>
            <a:r>
              <a:rPr kumimoji="1" lang="ja-JP" altLang="en-US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□現状売上の＿＿＿＿</a:t>
            </a:r>
            <a:r>
              <a:rPr kumimoji="1" lang="en-US" altLang="ja-JP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_</a:t>
            </a:r>
            <a:r>
              <a:rPr kumimoji="1" lang="ja-JP" altLang="en-US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倍</a:t>
            </a:r>
          </a:p>
          <a:p>
            <a:pPr>
              <a:lnSpc>
                <a:spcPct val="110000"/>
              </a:lnSpc>
            </a:pPr>
            <a:r>
              <a:rPr kumimoji="1" lang="ja-JP" altLang="en-US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□現状と同じ規模での存続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79CA5657-0C28-491A-856B-7EF5189EF506}"/>
              </a:ext>
            </a:extLst>
          </p:cNvPr>
          <p:cNvSpPr txBox="1"/>
          <p:nvPr/>
        </p:nvSpPr>
        <p:spPr>
          <a:xfrm>
            <a:off x="5451022" y="5096791"/>
            <a:ext cx="1824539" cy="4647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0000"/>
              </a:lnSpc>
            </a:pPr>
            <a:r>
              <a:rPr kumimoji="1" lang="ja-JP" altLang="en-US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□新しい事業の柱を作る</a:t>
            </a:r>
          </a:p>
          <a:p>
            <a:pPr>
              <a:lnSpc>
                <a:spcPct val="110000"/>
              </a:lnSpc>
            </a:pPr>
            <a:r>
              <a:rPr kumimoji="1" lang="ja-JP" altLang="en-US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□その他</a:t>
            </a:r>
          </a:p>
        </p:txBody>
      </p:sp>
      <p:cxnSp>
        <p:nvCxnSpPr>
          <p:cNvPr id="15" name="直線コネクタ 14">
            <a:extLst>
              <a:ext uri="{FF2B5EF4-FFF2-40B4-BE49-F238E27FC236}">
                <a16:creationId xmlns:a16="http://schemas.microsoft.com/office/drawing/2014/main" id="{E90E1E54-CEE8-49AF-80B2-640196E4AE97}"/>
              </a:ext>
            </a:extLst>
          </p:cNvPr>
          <p:cNvCxnSpPr>
            <a:cxnSpLocks/>
          </p:cNvCxnSpPr>
          <p:nvPr/>
        </p:nvCxnSpPr>
        <p:spPr>
          <a:xfrm>
            <a:off x="2571213" y="2147122"/>
            <a:ext cx="0" cy="631777"/>
          </a:xfrm>
          <a:prstGeom prst="line">
            <a:avLst/>
          </a:prstGeom>
          <a:ln w="952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線コネクタ 15">
            <a:extLst>
              <a:ext uri="{FF2B5EF4-FFF2-40B4-BE49-F238E27FC236}">
                <a16:creationId xmlns:a16="http://schemas.microsoft.com/office/drawing/2014/main" id="{89ABC41D-D321-47BC-AF5E-6132A65168C4}"/>
              </a:ext>
            </a:extLst>
          </p:cNvPr>
          <p:cNvCxnSpPr>
            <a:cxnSpLocks/>
          </p:cNvCxnSpPr>
          <p:nvPr/>
        </p:nvCxnSpPr>
        <p:spPr>
          <a:xfrm>
            <a:off x="5173301" y="2139092"/>
            <a:ext cx="0" cy="631777"/>
          </a:xfrm>
          <a:prstGeom prst="line">
            <a:avLst/>
          </a:prstGeom>
          <a:ln w="952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79CA5657-0C28-491A-856B-7EF5189EF506}"/>
              </a:ext>
            </a:extLst>
          </p:cNvPr>
          <p:cNvSpPr txBox="1"/>
          <p:nvPr/>
        </p:nvSpPr>
        <p:spPr>
          <a:xfrm>
            <a:off x="5467049" y="5443172"/>
            <a:ext cx="2202699" cy="3631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0000"/>
              </a:lnSpc>
            </a:pPr>
            <a:r>
              <a:rPr kumimoji="1" lang="ja-JP" alt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　　　       　　　　　）</a:t>
            </a:r>
          </a:p>
        </p:txBody>
      </p:sp>
      <p:sp>
        <p:nvSpPr>
          <p:cNvPr id="2" name="正方形/長方形 1"/>
          <p:cNvSpPr/>
          <p:nvPr/>
        </p:nvSpPr>
        <p:spPr>
          <a:xfrm>
            <a:off x="253779" y="5747738"/>
            <a:ext cx="7277323" cy="26447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886024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16523</TotalTime>
  <Words>231</Words>
  <Application>Microsoft Office PowerPoint</Application>
  <PresentationFormat>ユーザー設定</PresentationFormat>
  <Paragraphs>38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Ozawa, Fumiko/小澤 文子</dc:creator>
  <cp:lastModifiedBy>T.Ishikawa</cp:lastModifiedBy>
  <cp:revision>309</cp:revision>
  <cp:lastPrinted>2023-06-05T04:23:54Z</cp:lastPrinted>
  <dcterms:created xsi:type="dcterms:W3CDTF">2020-05-14T04:48:58Z</dcterms:created>
  <dcterms:modified xsi:type="dcterms:W3CDTF">2023-06-20T07:20:06Z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a7295cc1-d279-42ac-ab4d-3b0f4fece050_Enabled">
    <vt:lpwstr>true</vt:lpwstr>
  </property>
  <property fmtid="{D5CDD505-2E9C-101B-9397-08002B2CF9AE}" pid="3" name="MSIP_Label_a7295cc1-d279-42ac-ab4d-3b0f4fece050_SetDate">
    <vt:lpwstr>2021-06-28T01:43:32Z</vt:lpwstr>
  </property>
  <property fmtid="{D5CDD505-2E9C-101B-9397-08002B2CF9AE}" pid="4" name="MSIP_Label_a7295cc1-d279-42ac-ab4d-3b0f4fece050_Method">
    <vt:lpwstr>Standard</vt:lpwstr>
  </property>
  <property fmtid="{D5CDD505-2E9C-101B-9397-08002B2CF9AE}" pid="5" name="MSIP_Label_a7295cc1-d279-42ac-ab4d-3b0f4fece050_Name">
    <vt:lpwstr>FUJITSU-RESTRICTED​</vt:lpwstr>
  </property>
  <property fmtid="{D5CDD505-2E9C-101B-9397-08002B2CF9AE}" pid="6" name="MSIP_Label_a7295cc1-d279-42ac-ab4d-3b0f4fece050_SiteId">
    <vt:lpwstr>a19f121d-81e1-4858-a9d8-736e267fd4c7</vt:lpwstr>
  </property>
  <property fmtid="{D5CDD505-2E9C-101B-9397-08002B2CF9AE}" pid="7" name="MSIP_Label_a7295cc1-d279-42ac-ab4d-3b0f4fece050_ActionId">
    <vt:lpwstr>3dd8ebb7-c188-483c-846b-6dae26e7cee7</vt:lpwstr>
  </property>
  <property fmtid="{D5CDD505-2E9C-101B-9397-08002B2CF9AE}" pid="8" name="MSIP_Label_a7295cc1-d279-42ac-ab4d-3b0f4fece050_ContentBits">
    <vt:lpwstr>0</vt:lpwstr>
  </property>
</Properties>
</file>