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154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85F27D-05D4-4B2A-8131-7C1F78C2763D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9863D6-E1D9-41DF-B8B3-B04CC39BF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47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6C3D-AF41-41F6-8470-55952FFFEC2B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E35FC-6E00-4369-98AC-4DE07907F7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805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6C3D-AF41-41F6-8470-55952FFFEC2B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E35FC-6E00-4369-98AC-4DE07907F7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2475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6C3D-AF41-41F6-8470-55952FFFEC2B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E35FC-6E00-4369-98AC-4DE07907F7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277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6C3D-AF41-41F6-8470-55952FFFEC2B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E35FC-6E00-4369-98AC-4DE07907F7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9531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6C3D-AF41-41F6-8470-55952FFFEC2B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E35FC-6E00-4369-98AC-4DE07907F7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1270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6C3D-AF41-41F6-8470-55952FFFEC2B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E35FC-6E00-4369-98AC-4DE07907F7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0928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6C3D-AF41-41F6-8470-55952FFFEC2B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E35FC-6E00-4369-98AC-4DE07907F7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159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6C3D-AF41-41F6-8470-55952FFFEC2B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E35FC-6E00-4369-98AC-4DE07907F7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2947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6C3D-AF41-41F6-8470-55952FFFEC2B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E35FC-6E00-4369-98AC-4DE07907F7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1950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6C3D-AF41-41F6-8470-55952FFFEC2B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E35FC-6E00-4369-98AC-4DE07907F7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4084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6C3D-AF41-41F6-8470-55952FFFEC2B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E35FC-6E00-4369-98AC-4DE07907F7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9981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2B6C3D-AF41-41F6-8470-55952FFFEC2B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BE35FC-6E00-4369-98AC-4DE07907F7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442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197197" y="460285"/>
            <a:ext cx="903872" cy="903869"/>
          </a:xfrm>
          <a:custGeom>
            <a:avLst/>
            <a:gdLst/>
            <a:ahLst/>
            <a:cxnLst/>
            <a:rect l="l" t="t" r="r" b="b"/>
            <a:pathLst>
              <a:path w="663956" h="663953">
                <a:moveTo>
                  <a:pt x="0" y="0"/>
                </a:moveTo>
                <a:lnTo>
                  <a:pt x="663956" y="0"/>
                </a:lnTo>
                <a:lnTo>
                  <a:pt x="663956" y="663953"/>
                </a:lnTo>
                <a:lnTo>
                  <a:pt x="0" y="663953"/>
                </a:lnTo>
                <a:close/>
              </a:path>
            </a:pathLst>
          </a:custGeom>
          <a:solidFill>
            <a:srgbClr val="000000"/>
          </a:solidFill>
        </p:spPr>
        <p:txBody>
          <a:bodyPr/>
          <a:lstStyle/>
          <a:p>
            <a:pPr algn="ctr"/>
            <a:endParaRPr lang="en-US" altLang="ja-JP" sz="800" dirty="0">
              <a:solidFill>
                <a:schemeClr val="bg1"/>
              </a:solidFill>
            </a:endParaRPr>
          </a:p>
          <a:p>
            <a:pPr algn="ctr"/>
            <a:r>
              <a:rPr lang="en-US" altLang="ja-JP" dirty="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8/27</a:t>
            </a:r>
          </a:p>
          <a:p>
            <a:pPr algn="ctr"/>
            <a:r>
              <a:rPr lang="ja-JP" altLang="en-US" dirty="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開催</a:t>
            </a:r>
          </a:p>
        </p:txBody>
      </p:sp>
      <p:graphicFrame>
        <p:nvGraphicFramePr>
          <p:cNvPr id="21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296449"/>
              </p:ext>
            </p:extLst>
          </p:nvPr>
        </p:nvGraphicFramePr>
        <p:xfrm>
          <a:off x="434041" y="2899705"/>
          <a:ext cx="5989917" cy="5247432"/>
        </p:xfrm>
        <a:graphic>
          <a:graphicData uri="http://schemas.openxmlformats.org/drawingml/2006/table">
            <a:tbl>
              <a:tblPr/>
              <a:tblGrid>
                <a:gridCol w="1196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97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73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62"/>
                        </a:lnSpc>
                        <a:defRPr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会社名　団体名</a:t>
                      </a:r>
                      <a:endParaRPr lang="en-US" sz="100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62"/>
                        </a:lnSpc>
                        <a:defRPr/>
                      </a:pPr>
                      <a:endParaRPr lang="en-US" sz="1000" dirty="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462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62"/>
                        </a:lnSpc>
                        <a:defRPr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住所</a:t>
                      </a:r>
                      <a:endParaRPr lang="en-US" sz="100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62"/>
                        </a:lnSpc>
                        <a:defRPr/>
                      </a:pPr>
                      <a:endParaRPr lang="en-US" sz="1000" dirty="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462"/>
                        </a:lnSpc>
                        <a:defRPr/>
                      </a:pPr>
                      <a:endParaRPr lang="en-US" sz="1100"/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62"/>
                        </a:lnSpc>
                        <a:defRPr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参加者①</a:t>
                      </a:r>
                      <a:endParaRPr lang="en-US" sz="100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62"/>
                        </a:lnSpc>
                        <a:defRPr/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役職</a:t>
                      </a:r>
                      <a:endParaRPr lang="en-US" sz="1000" dirty="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62"/>
                        </a:lnSpc>
                        <a:defRPr/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氏名</a:t>
                      </a:r>
                      <a:endParaRPr lang="en-US" sz="1000" dirty="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6665">
                <a:tc>
                  <a:txBody>
                    <a:bodyPr/>
                    <a:lstStyle/>
                    <a:p>
                      <a:pPr algn="ctr">
                        <a:lnSpc>
                          <a:spcPts val="1462"/>
                        </a:lnSpc>
                        <a:defRPr/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参加方式</a:t>
                      </a:r>
                      <a:endParaRPr lang="en-US" sz="100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ts val="1400"/>
                        </a:lnSpc>
                        <a:defRPr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ご参加のものに</a:t>
                      </a:r>
                      <a:r>
                        <a:rPr lang="en-US" altLang="ja-JP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✓印をお願いします　</a:t>
                      </a:r>
                      <a:r>
                        <a:rPr lang="en-US" altLang="ja-JP" sz="10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　　 　　 </a:t>
                      </a:r>
                      <a:endParaRPr lang="en-US" sz="1000" dirty="0"/>
                    </a:p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                                                </a:t>
                      </a:r>
                      <a:r>
                        <a:rPr lang="ja-JP" alt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　　　　  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          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現地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                                         </a:t>
                      </a:r>
                    </a:p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　　　　　　　　　                                      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ウェブ</a:t>
                      </a:r>
                      <a:r>
                        <a:rPr lang="ja-JP" alt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（</a:t>
                      </a:r>
                      <a:r>
                        <a:rPr lang="en-US" altLang="ja-JP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Zoom</a:t>
                      </a:r>
                      <a:r>
                        <a:rPr lang="ja-JP" alt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）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　　</a:t>
                      </a:r>
                    </a:p>
                    <a:p>
                      <a:pPr algn="just">
                        <a:lnSpc>
                          <a:spcPts val="1400"/>
                        </a:lnSpc>
                      </a:pPr>
                      <a:r>
                        <a:rPr lang="ja-JP" alt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メールアドレス：</a:t>
                      </a:r>
                      <a:endParaRPr lang="en-US" altLang="ja-JP" sz="900" dirty="0">
                        <a:solidFill>
                          <a:srgbClr val="00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  <a:p>
                      <a:pPr algn="just">
                        <a:lnSpc>
                          <a:spcPts val="1400"/>
                        </a:lnSpc>
                      </a:pPr>
                      <a:r>
                        <a:rPr lang="ja-JP" alt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電話番号：</a:t>
                      </a:r>
                      <a:endParaRPr lang="en-US" sz="900" dirty="0">
                        <a:solidFill>
                          <a:srgbClr val="00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ts val="2058"/>
                        </a:lnSpc>
                        <a:defRPr/>
                      </a:pPr>
                      <a:r>
                        <a:rPr lang="en-US" sz="1044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ご参加のものに　　　　1.第1回生産性向上研究会　　2.フィジカルAI※1も申し込む</a:t>
                      </a:r>
                      <a:endParaRPr lang="en-US" sz="1100"/>
                    </a:p>
                    <a:p>
                      <a:pPr algn="just">
                        <a:lnSpc>
                          <a:spcPts val="2058"/>
                        </a:lnSpc>
                      </a:pPr>
                      <a:r>
                        <a:rPr lang="en-US" sz="1044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✓印をお願いします　　　 　　  現地                                          現地</a:t>
                      </a:r>
                    </a:p>
                    <a:p>
                      <a:pPr algn="just">
                        <a:lnSpc>
                          <a:spcPts val="2611"/>
                        </a:lnSpc>
                      </a:pPr>
                      <a:r>
                        <a:rPr lang="en-US" sz="1044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　　　　　　　　　　　　　　  ウェブ　　　　　　　　   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62"/>
                        </a:lnSpc>
                        <a:defRPr/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参加者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②</a:t>
                      </a:r>
                      <a:endParaRPr lang="en-US" sz="1000" dirty="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62"/>
                        </a:lnSpc>
                        <a:defRPr/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役職</a:t>
                      </a:r>
                      <a:endParaRPr lang="en-US" sz="1000" dirty="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62"/>
                        </a:lnSpc>
                        <a:defRPr/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氏名</a:t>
                      </a:r>
                      <a:endParaRPr lang="en-US" sz="1000" dirty="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7280">
                <a:tc>
                  <a:txBody>
                    <a:bodyPr/>
                    <a:lstStyle/>
                    <a:p>
                      <a:pPr algn="ctr">
                        <a:lnSpc>
                          <a:spcPts val="1462"/>
                        </a:lnSpc>
                        <a:defRPr/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参加方式</a:t>
                      </a:r>
                      <a:endParaRPr lang="en-US" sz="1000" dirty="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ts val="1400"/>
                        </a:lnSpc>
                        <a:defRPr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ご参加のものに✓印をお願いします　　　 　　 </a:t>
                      </a:r>
                    </a:p>
                    <a:p>
                      <a:pPr algn="just">
                        <a:lnSpc>
                          <a:spcPts val="1500"/>
                        </a:lnSpc>
                        <a:defRPr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                                                                              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現地</a:t>
                      </a:r>
                      <a:endParaRPr lang="en-US" sz="900" dirty="0">
                        <a:solidFill>
                          <a:srgbClr val="00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　　　　　　　　　　　　　　               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ウェブ</a:t>
                      </a:r>
                      <a:r>
                        <a:rPr lang="ja-JP" alt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（</a:t>
                      </a:r>
                      <a:r>
                        <a:rPr lang="en-US" altLang="ja-JP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Zoom</a:t>
                      </a:r>
                      <a:r>
                        <a:rPr lang="ja-JP" alt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）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　　　　　　　　   </a:t>
                      </a:r>
                    </a:p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ja-JP" alt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メールアドレス：</a:t>
                      </a:r>
                      <a:endParaRPr lang="en-US" altLang="ja-JP" sz="900" dirty="0">
                        <a:solidFill>
                          <a:srgbClr val="00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ja-JP" alt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電話番号：</a:t>
                      </a:r>
                      <a:endParaRPr lang="en-US" altLang="ja-JP" sz="900" dirty="0">
                        <a:solidFill>
                          <a:srgbClr val="00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ts val="2058"/>
                        </a:lnSpc>
                        <a:defRPr/>
                      </a:pPr>
                      <a:r>
                        <a:rPr lang="en-US" sz="1044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ご参加のものに　　　　1.第1回生産性向上研究会　　2.フィジカルAI※1も申し込む</a:t>
                      </a:r>
                      <a:endParaRPr lang="en-US" sz="1100"/>
                    </a:p>
                    <a:p>
                      <a:pPr algn="just">
                        <a:lnSpc>
                          <a:spcPts val="2058"/>
                        </a:lnSpc>
                      </a:pPr>
                      <a:r>
                        <a:rPr lang="en-US" sz="1044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✓印をお願いします　　　 　　  現地                                          現地</a:t>
                      </a:r>
                    </a:p>
                    <a:p>
                      <a:pPr algn="just">
                        <a:lnSpc>
                          <a:spcPts val="2611"/>
                        </a:lnSpc>
                      </a:pPr>
                      <a:r>
                        <a:rPr lang="en-US" sz="1044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　　　　　　　　　　　　　　  ウェブ　　　　　　　　   </a:t>
                      </a:r>
                    </a:p>
                  </a:txBody>
                  <a:tcPr marL="114300" marR="114300" marT="114300" marB="1143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62"/>
                        </a:lnSpc>
                        <a:defRPr/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参加者</a:t>
                      </a:r>
                      <a:r>
                        <a:rPr lang="ja-JP" alt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③</a:t>
                      </a:r>
                      <a:endParaRPr lang="en-US" sz="1000" dirty="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62"/>
                        </a:lnSpc>
                        <a:defRPr/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役職</a:t>
                      </a:r>
                      <a:endParaRPr lang="en-US" sz="1000" dirty="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62"/>
                        </a:lnSpc>
                        <a:defRPr/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氏名</a:t>
                      </a:r>
                      <a:endParaRPr lang="en-US" sz="1000" dirty="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52625687"/>
                  </a:ext>
                </a:extLst>
              </a:tr>
              <a:tr h="936665">
                <a:tc>
                  <a:txBody>
                    <a:bodyPr/>
                    <a:lstStyle/>
                    <a:p>
                      <a:pPr algn="ctr">
                        <a:lnSpc>
                          <a:spcPts val="1462"/>
                        </a:lnSpc>
                        <a:defRPr/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参加方式</a:t>
                      </a:r>
                      <a:endParaRPr lang="en-US" sz="1000" dirty="0"/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ts val="1400"/>
                        </a:lnSpc>
                        <a:defRPr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ご参加のものに✓印をお願いします　　　 　　 </a:t>
                      </a:r>
                    </a:p>
                    <a:p>
                      <a:pPr algn="just">
                        <a:lnSpc>
                          <a:spcPts val="1500"/>
                        </a:lnSpc>
                        <a:defRPr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                                                                              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現地</a:t>
                      </a:r>
                      <a:endParaRPr lang="en-US" sz="900" dirty="0">
                        <a:solidFill>
                          <a:srgbClr val="00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　　　　　　　　　　　　　　               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ウェブ</a:t>
                      </a:r>
                      <a:r>
                        <a:rPr lang="ja-JP" alt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（</a:t>
                      </a:r>
                      <a:r>
                        <a:rPr lang="en-US" altLang="ja-JP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Zoom</a:t>
                      </a:r>
                      <a:r>
                        <a:rPr lang="ja-JP" alt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）</a:t>
                      </a:r>
                      <a:endParaRPr lang="en-US" altLang="ja-JP" sz="900" dirty="0">
                        <a:solidFill>
                          <a:srgbClr val="00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  <a:p>
                      <a:pPr algn="just">
                        <a:lnSpc>
                          <a:spcPts val="1400"/>
                        </a:lnSpc>
                      </a:pPr>
                      <a:r>
                        <a:rPr lang="ja-JP" alt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メールアドレス：</a:t>
                      </a:r>
                      <a:endParaRPr lang="en-US" altLang="ja-JP" sz="900" dirty="0">
                        <a:solidFill>
                          <a:srgbClr val="00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  <a:p>
                      <a:pPr algn="just">
                        <a:lnSpc>
                          <a:spcPts val="1400"/>
                        </a:lnSpc>
                      </a:pPr>
                      <a:r>
                        <a:rPr lang="ja-JP" alt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電話番号：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　　　　　　　　   </a:t>
                      </a:r>
                    </a:p>
                  </a:txBody>
                  <a:tcPr marL="103734" marR="103734" marT="103734" marB="10373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ts val="2058"/>
                        </a:lnSpc>
                        <a:defRPr/>
                      </a:pPr>
                      <a:r>
                        <a:rPr lang="en-US" sz="1044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ご参加のものに　　　　1.第1回生産性向上研究会　　2.フィジカルAI※1も申し込む</a:t>
                      </a:r>
                      <a:endParaRPr lang="en-US" sz="1100"/>
                    </a:p>
                    <a:p>
                      <a:pPr algn="just">
                        <a:lnSpc>
                          <a:spcPts val="2058"/>
                        </a:lnSpc>
                      </a:pPr>
                      <a:r>
                        <a:rPr lang="en-US" sz="1044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✓印をお願いします　　　 　　  現地                                          現地</a:t>
                      </a:r>
                    </a:p>
                    <a:p>
                      <a:pPr algn="just">
                        <a:lnSpc>
                          <a:spcPts val="2611"/>
                        </a:lnSpc>
                      </a:pPr>
                      <a:r>
                        <a:rPr lang="en-US" sz="1044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　　　　　　　　　　　　　　  ウェブ　　　　　　　　   </a:t>
                      </a:r>
                    </a:p>
                  </a:txBody>
                  <a:tcPr marL="114300" marR="114300" marT="114300" marB="114300" anchor="ctr"/>
                </a:tc>
                <a:extLst>
                  <a:ext uri="{0D108BD9-81ED-4DB2-BD59-A6C34878D82A}">
                    <a16:rowId xmlns:a16="http://schemas.microsoft.com/office/drawing/2014/main" val="2988431232"/>
                  </a:ext>
                </a:extLst>
              </a:tr>
            </a:tbl>
          </a:graphicData>
        </a:graphic>
      </p:graphicFrame>
      <p:sp>
        <p:nvSpPr>
          <p:cNvPr id="2" name="TextBox 2"/>
          <p:cNvSpPr txBox="1"/>
          <p:nvPr/>
        </p:nvSpPr>
        <p:spPr>
          <a:xfrm>
            <a:off x="2524125" y="2404065"/>
            <a:ext cx="1413968" cy="269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5"/>
              </a:lnSpc>
            </a:pPr>
            <a:r>
              <a:rPr lang="en-US" sz="1753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参加申込書</a:t>
            </a:r>
          </a:p>
        </p:txBody>
      </p:sp>
      <p:sp>
        <p:nvSpPr>
          <p:cNvPr id="3" name="AutoShape 3"/>
          <p:cNvSpPr/>
          <p:nvPr/>
        </p:nvSpPr>
        <p:spPr>
          <a:xfrm rot="20280">
            <a:off x="164990" y="2367104"/>
            <a:ext cx="6432556" cy="0"/>
          </a:xfrm>
          <a:prstGeom prst="line">
            <a:avLst/>
          </a:prstGeom>
          <a:ln w="381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AutoShape 4"/>
          <p:cNvSpPr/>
          <p:nvPr/>
        </p:nvSpPr>
        <p:spPr>
          <a:xfrm rot="20280">
            <a:off x="171007" y="1473572"/>
            <a:ext cx="6432556" cy="0"/>
          </a:xfrm>
          <a:prstGeom prst="line">
            <a:avLst/>
          </a:prstGeom>
          <a:ln w="381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8" name="AutoShape 8"/>
          <p:cNvSpPr/>
          <p:nvPr/>
        </p:nvSpPr>
        <p:spPr>
          <a:xfrm rot="20280">
            <a:off x="171007" y="342811"/>
            <a:ext cx="6432556" cy="0"/>
          </a:xfrm>
          <a:prstGeom prst="line">
            <a:avLst/>
          </a:prstGeom>
          <a:ln w="381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" name="TextBox 11"/>
          <p:cNvSpPr txBox="1"/>
          <p:nvPr/>
        </p:nvSpPr>
        <p:spPr>
          <a:xfrm>
            <a:off x="281447" y="1652082"/>
            <a:ext cx="6234510" cy="501979"/>
          </a:xfrm>
          <a:prstGeom prst="rect">
            <a:avLst/>
          </a:prstGeom>
        </p:spPr>
        <p:txBody>
          <a:bodyPr lIns="92208" tIns="92208" rIns="92208" bIns="92208" rtlCol="0" anchor="ctr"/>
          <a:lstStyle/>
          <a:p>
            <a:pPr algn="ctr"/>
            <a:r>
              <a:rPr lang="en-US" altLang="ja-JP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8</a:t>
            </a:r>
            <a:r>
              <a:rPr 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/</a:t>
            </a:r>
            <a:r>
              <a:rPr lang="en-US" altLang="ja-JP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25</a:t>
            </a:r>
            <a:r>
              <a:rPr 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（</a:t>
            </a:r>
            <a:r>
              <a:rPr lang="ja-JP" alt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火</a:t>
            </a:r>
            <a:r>
              <a:rPr 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）</a:t>
            </a:r>
            <a:r>
              <a:rPr lang="en-US" altLang="ja-JP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17:00</a:t>
            </a:r>
            <a:r>
              <a:rPr 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までに</a:t>
            </a:r>
            <a:r>
              <a:rPr lang="en-US" altLang="ja-JP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QR</a:t>
            </a:r>
            <a:r>
              <a:rPr lang="ja-JP" alt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コード、</a:t>
            </a:r>
            <a:r>
              <a:rPr 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メール</a:t>
            </a:r>
            <a:r>
              <a:rPr lang="ja-JP" alt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、</a:t>
            </a:r>
            <a:endParaRPr lang="en-US" altLang="ja-JP" sz="2400" b="1" dirty="0">
              <a:solidFill>
                <a:srgbClr val="00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Arimo Bold"/>
              <a:sym typeface="Arimo Bold"/>
            </a:endParaRPr>
          </a:p>
          <a:p>
            <a:pPr algn="ctr"/>
            <a:r>
              <a:rPr 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ＦＡＸ</a:t>
            </a:r>
            <a:r>
              <a:rPr lang="ja-JP" alt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のいずれかでお申し込みください。</a:t>
            </a:r>
            <a:endParaRPr lang="en-US" sz="2400" b="1" dirty="0">
              <a:solidFill>
                <a:srgbClr val="00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Arimo Bold"/>
              <a:sym typeface="Arimo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84008" y="2566457"/>
            <a:ext cx="6394538" cy="327698"/>
          </a:xfrm>
          <a:prstGeom prst="rect">
            <a:avLst/>
          </a:prstGeom>
        </p:spPr>
        <p:txBody>
          <a:bodyPr lIns="92208" tIns="92208" rIns="92208" bIns="92208" rtlCol="0" anchor="t"/>
          <a:lstStyle/>
          <a:p>
            <a:pPr algn="ctr">
              <a:lnSpc>
                <a:spcPts val="1636"/>
              </a:lnSpc>
            </a:pPr>
            <a:r>
              <a:rPr lang="ja-JP" altLang="en-US" sz="1100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メール・</a:t>
            </a:r>
            <a:r>
              <a:rPr lang="en-US" altLang="ja-JP" sz="1100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FAX</a:t>
            </a:r>
            <a:r>
              <a:rPr lang="ja-JP" altLang="en-US" sz="1100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でお申し込みの場合、</a:t>
            </a:r>
            <a:r>
              <a:rPr lang="en-US" sz="1100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下表にご記入のうえ、ご送信ください。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5675900" y="472621"/>
            <a:ext cx="903838" cy="903838"/>
            <a:chOff x="0" y="0"/>
            <a:chExt cx="663931" cy="663931"/>
          </a:xfrm>
        </p:grpSpPr>
        <p:sp>
          <p:nvSpPr>
            <p:cNvPr id="16" name="Freeform 16"/>
            <p:cNvSpPr/>
            <p:nvPr/>
          </p:nvSpPr>
          <p:spPr>
            <a:xfrm>
              <a:off x="-1524" y="-1524"/>
              <a:ext cx="667004" cy="667004"/>
            </a:xfrm>
            <a:custGeom>
              <a:avLst/>
              <a:gdLst/>
              <a:ahLst/>
              <a:cxnLst/>
              <a:rect l="l" t="t" r="r" b="b"/>
              <a:pathLst>
                <a:path w="667004" h="667004">
                  <a:moveTo>
                    <a:pt x="1524" y="0"/>
                  </a:moveTo>
                  <a:lnTo>
                    <a:pt x="665480" y="0"/>
                  </a:lnTo>
                  <a:cubicBezTo>
                    <a:pt x="666369" y="0"/>
                    <a:pt x="667004" y="762"/>
                    <a:pt x="667004" y="1524"/>
                  </a:cubicBezTo>
                  <a:lnTo>
                    <a:pt x="667004" y="665480"/>
                  </a:lnTo>
                  <a:cubicBezTo>
                    <a:pt x="667004" y="666369"/>
                    <a:pt x="666242" y="667004"/>
                    <a:pt x="665480" y="667004"/>
                  </a:cubicBezTo>
                  <a:lnTo>
                    <a:pt x="1524" y="667004"/>
                  </a:lnTo>
                  <a:cubicBezTo>
                    <a:pt x="635" y="667004"/>
                    <a:pt x="0" y="666242"/>
                    <a:pt x="0" y="665480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665480"/>
                  </a:lnTo>
                  <a:lnTo>
                    <a:pt x="1524" y="665480"/>
                  </a:lnTo>
                  <a:lnTo>
                    <a:pt x="1524" y="663956"/>
                  </a:lnTo>
                  <a:lnTo>
                    <a:pt x="665480" y="663956"/>
                  </a:lnTo>
                  <a:lnTo>
                    <a:pt x="665480" y="665480"/>
                  </a:lnTo>
                  <a:lnTo>
                    <a:pt x="663956" y="665480"/>
                  </a:lnTo>
                  <a:lnTo>
                    <a:pt x="663956" y="1524"/>
                  </a:lnTo>
                  <a:lnTo>
                    <a:pt x="665480" y="1524"/>
                  </a:lnTo>
                  <a:lnTo>
                    <a:pt x="665480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663931" cy="692506"/>
            </a:xfrm>
            <a:prstGeom prst="rect">
              <a:avLst/>
            </a:prstGeom>
          </p:spPr>
          <p:txBody>
            <a:bodyPr lIns="92208" tIns="92208" rIns="92208" bIns="92208" rtlCol="0" anchor="ctr"/>
            <a:lstStyle/>
            <a:p>
              <a:pPr algn="ctr">
                <a:lnSpc>
                  <a:spcPts val="1908"/>
                </a:lnSpc>
              </a:pPr>
              <a:r>
                <a:rPr lang="en-US" sz="1589">
                  <a:solidFill>
                    <a:srgbClr val="000000"/>
                  </a:solidFill>
                  <a:latin typeface="Arimo"/>
                  <a:ea typeface="Arimo"/>
                  <a:cs typeface="Arimo"/>
                  <a:sym typeface="Arimo"/>
                </a:rPr>
                <a:t>参加費</a:t>
              </a:r>
            </a:p>
            <a:p>
              <a:pPr algn="ctr">
                <a:lnSpc>
                  <a:spcPts val="1908"/>
                </a:lnSpc>
              </a:pPr>
              <a:r>
                <a:rPr lang="en-US" sz="1589">
                  <a:solidFill>
                    <a:srgbClr val="000000"/>
                  </a:solidFill>
                  <a:latin typeface="Arimo"/>
                  <a:ea typeface="Arimo"/>
                  <a:cs typeface="Arimo"/>
                  <a:sym typeface="Arimo"/>
                </a:rPr>
                <a:t>無料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352062" y="7777349"/>
            <a:ext cx="4345782" cy="486897"/>
          </a:xfrm>
          <a:custGeom>
            <a:avLst/>
            <a:gdLst/>
            <a:ahLst/>
            <a:cxnLst/>
            <a:rect l="l" t="t" r="r" b="b"/>
            <a:pathLst>
              <a:path w="3192272" h="357660">
                <a:moveTo>
                  <a:pt x="0" y="0"/>
                </a:moveTo>
                <a:lnTo>
                  <a:pt x="3192272" y="0"/>
                </a:lnTo>
                <a:lnTo>
                  <a:pt x="3192272" y="357660"/>
                </a:lnTo>
                <a:lnTo>
                  <a:pt x="0" y="357660"/>
                </a:lnTo>
                <a:close/>
              </a:path>
            </a:pathLst>
          </a:custGeom>
          <a:noFill/>
        </p:spPr>
        <p:txBody>
          <a:bodyPr/>
          <a:lstStyle/>
          <a:p>
            <a:endParaRPr lang="ja-JP" altLang="en-US" dirty="0"/>
          </a:p>
        </p:txBody>
      </p:sp>
      <p:sp>
        <p:nvSpPr>
          <p:cNvPr id="20" name="TextBox 20"/>
          <p:cNvSpPr txBox="1"/>
          <p:nvPr/>
        </p:nvSpPr>
        <p:spPr>
          <a:xfrm>
            <a:off x="323099" y="8103652"/>
            <a:ext cx="4345730" cy="512762"/>
          </a:xfrm>
          <a:prstGeom prst="rect">
            <a:avLst/>
          </a:prstGeom>
        </p:spPr>
        <p:txBody>
          <a:bodyPr lIns="92208" tIns="92208" rIns="92208" bIns="92208" rtlCol="0" anchor="t"/>
          <a:lstStyle/>
          <a:p>
            <a:pPr>
              <a:lnSpc>
                <a:spcPts val="2057"/>
              </a:lnSpc>
            </a:pPr>
            <a:r>
              <a:rPr lang="en-US" sz="1600" b="1" dirty="0" err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申し込みFAX番号</a:t>
            </a:r>
            <a:r>
              <a:rPr lang="en-US" sz="1600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               ：029-293-8029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36301" y="8708639"/>
            <a:ext cx="6518208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675"/>
              </a:lnSpc>
            </a:pPr>
            <a:r>
              <a:rPr lang="en-US" sz="120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【</a:t>
            </a:r>
            <a:r>
              <a:rPr lang="en-US" sz="1200" dirty="0" err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お問合せ先</a:t>
            </a:r>
            <a:r>
              <a:rPr lang="en-US" sz="120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】</a:t>
            </a:r>
          </a:p>
          <a:p>
            <a:pPr algn="just">
              <a:lnSpc>
                <a:spcPts val="1400"/>
              </a:lnSpc>
            </a:pPr>
            <a:r>
              <a:rPr lang="en-US" sz="120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　茨城県産業技術イノベーションセンター　</a:t>
            </a:r>
          </a:p>
          <a:p>
            <a:pPr algn="just">
              <a:lnSpc>
                <a:spcPts val="1400"/>
              </a:lnSpc>
            </a:pPr>
            <a:r>
              <a:rPr lang="en-US" sz="1444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　</a:t>
            </a:r>
            <a:r>
              <a:rPr lang="en-US" sz="1200" dirty="0" err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技術支援部</a:t>
            </a:r>
            <a:r>
              <a:rPr lang="en-US" sz="120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　</a:t>
            </a:r>
            <a:r>
              <a:rPr lang="en-US" sz="1200" dirty="0" err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IT・マテリアルグループ</a:t>
            </a:r>
            <a:r>
              <a:rPr lang="en-US" sz="120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　</a:t>
            </a:r>
            <a:r>
              <a:rPr lang="en-US" sz="1200" dirty="0" err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担当：西本・青木</a:t>
            </a:r>
            <a:endParaRPr lang="en-US" sz="1200" dirty="0">
              <a:solidFill>
                <a:srgbClr val="00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Arimo"/>
              <a:sym typeface="Arimo"/>
            </a:endParaRPr>
          </a:p>
          <a:p>
            <a:pPr algn="just">
              <a:lnSpc>
                <a:spcPts val="1500"/>
              </a:lnSpc>
            </a:pPr>
            <a:r>
              <a:rPr lang="en-US" sz="120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　TEL：０２９－２９３－８５７５　　　FAX：０２９－２９３－８０２９</a:t>
            </a:r>
          </a:p>
          <a:p>
            <a:pPr algn="just">
              <a:lnSpc>
                <a:spcPts val="1500"/>
              </a:lnSpc>
            </a:pPr>
            <a:r>
              <a:rPr lang="en-US" sz="1200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　Mail：it_material2@itic.pref.ibaraki.jp</a:t>
            </a:r>
          </a:p>
          <a:p>
            <a:pPr algn="just">
              <a:lnSpc>
                <a:spcPts val="1044"/>
              </a:lnSpc>
            </a:pPr>
            <a:r>
              <a:rPr lang="en-US" sz="899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　　　　　　　　　　　　　　　　　　</a:t>
            </a:r>
            <a:r>
              <a:rPr lang="en-US" sz="899" dirty="0" err="1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ご記入頂きました個人情報はセンター関連の情報提供以外の目的では使用致しません</a:t>
            </a:r>
            <a:r>
              <a:rPr lang="en-US" sz="899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。</a:t>
            </a:r>
          </a:p>
          <a:p>
            <a:pPr algn="just">
              <a:lnSpc>
                <a:spcPts val="1675"/>
              </a:lnSpc>
            </a:pPr>
            <a:r>
              <a:rPr lang="en-US" sz="1444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"/>
                <a:sym typeface="Arimo"/>
              </a:rPr>
              <a:t>　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47169" y="994623"/>
            <a:ext cx="4386448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07"/>
              </a:lnSpc>
            </a:pPr>
            <a:r>
              <a:rPr lang="en-US" sz="32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Arimo Bold"/>
                <a:sym typeface="Arimo Bold"/>
              </a:rPr>
              <a:t>第2回生産性向上研究会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85269" y="483047"/>
            <a:ext cx="409635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516"/>
              </a:lnSpc>
            </a:pPr>
            <a:r>
              <a:rPr lang="en-US" sz="1400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茨城県産業技術イノベーションセンター　</a:t>
            </a:r>
          </a:p>
          <a:p>
            <a:pPr>
              <a:lnSpc>
                <a:spcPts val="1516"/>
              </a:lnSpc>
            </a:pPr>
            <a:r>
              <a:rPr lang="ja-JP" altLang="en-US" sz="1400" spc="-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国の重点支援地方交付金活用事業　</a:t>
            </a:r>
            <a:endParaRPr lang="en-US" sz="1400" b="1" dirty="0">
              <a:solidFill>
                <a:srgbClr val="000000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30" name="Freeform 30"/>
          <p:cNvSpPr/>
          <p:nvPr/>
        </p:nvSpPr>
        <p:spPr>
          <a:xfrm>
            <a:off x="3264993" y="4547367"/>
            <a:ext cx="176707" cy="168365"/>
          </a:xfrm>
          <a:custGeom>
            <a:avLst/>
            <a:gdLst/>
            <a:ahLst/>
            <a:cxnLst/>
            <a:rect l="l" t="t" r="r" b="b"/>
            <a:pathLst>
              <a:path w="74349" h="76127">
                <a:moveTo>
                  <a:pt x="0" y="0"/>
                </a:moveTo>
                <a:lnTo>
                  <a:pt x="74349" y="0"/>
                </a:lnTo>
                <a:lnTo>
                  <a:pt x="74349" y="76127"/>
                </a:lnTo>
                <a:lnTo>
                  <a:pt x="0" y="76127"/>
                </a:lnTo>
                <a:close/>
              </a:path>
            </a:pathLst>
          </a:custGeom>
          <a:ln w="1905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ja-JP" altLang="en-US" dirty="0"/>
          </a:p>
        </p:txBody>
      </p:sp>
      <p:sp>
        <p:nvSpPr>
          <p:cNvPr id="31" name="TextBox 31"/>
          <p:cNvSpPr txBox="1"/>
          <p:nvPr/>
        </p:nvSpPr>
        <p:spPr>
          <a:xfrm>
            <a:off x="3252293" y="4533133"/>
            <a:ext cx="188284" cy="265149"/>
          </a:xfrm>
          <a:prstGeom prst="rect">
            <a:avLst/>
          </a:prstGeom>
        </p:spPr>
        <p:txBody>
          <a:bodyPr lIns="46104" tIns="46104" rIns="46104" bIns="46104" rtlCol="0" anchor="ctr"/>
          <a:lstStyle/>
          <a:p>
            <a:pPr algn="ctr">
              <a:lnSpc>
                <a:spcPts val="1779"/>
              </a:lnSpc>
            </a:pPr>
            <a:endParaRPr sz="1634" dirty="0"/>
          </a:p>
        </p:txBody>
      </p:sp>
      <p:sp>
        <p:nvSpPr>
          <p:cNvPr id="49" name="TextBox 49"/>
          <p:cNvSpPr txBox="1"/>
          <p:nvPr/>
        </p:nvSpPr>
        <p:spPr>
          <a:xfrm>
            <a:off x="323099" y="8345526"/>
            <a:ext cx="6255447" cy="526662"/>
          </a:xfrm>
          <a:prstGeom prst="rect">
            <a:avLst/>
          </a:prstGeom>
        </p:spPr>
        <p:txBody>
          <a:bodyPr lIns="92208" tIns="92208" rIns="92208" bIns="92208" rtlCol="0" anchor="t"/>
          <a:lstStyle/>
          <a:p>
            <a:pPr>
              <a:lnSpc>
                <a:spcPts val="2057"/>
              </a:lnSpc>
            </a:pPr>
            <a:r>
              <a:rPr lang="en-US" sz="1600" b="1" dirty="0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申し込みメールアドレス：it_material2@itic.pref.ibaraki.jp</a:t>
            </a:r>
          </a:p>
        </p:txBody>
      </p:sp>
      <p:sp>
        <p:nvSpPr>
          <p:cNvPr id="51" name="Freeform 51"/>
          <p:cNvSpPr/>
          <p:nvPr/>
        </p:nvSpPr>
        <p:spPr>
          <a:xfrm>
            <a:off x="5267144" y="9270982"/>
            <a:ext cx="1654358" cy="484198"/>
          </a:xfrm>
          <a:custGeom>
            <a:avLst/>
            <a:gdLst/>
            <a:ahLst/>
            <a:cxnLst/>
            <a:rect l="l" t="t" r="r" b="b"/>
            <a:pathLst>
              <a:path w="1215238" h="355677">
                <a:moveTo>
                  <a:pt x="0" y="0"/>
                </a:moveTo>
                <a:lnTo>
                  <a:pt x="1215238" y="0"/>
                </a:lnTo>
                <a:lnTo>
                  <a:pt x="1215238" y="355677"/>
                </a:lnTo>
                <a:lnTo>
                  <a:pt x="0" y="355677"/>
                </a:lnTo>
                <a:close/>
              </a:path>
            </a:pathLst>
          </a:custGeom>
          <a:noFill/>
        </p:spPr>
        <p:txBody>
          <a:bodyPr/>
          <a:lstStyle/>
          <a:p>
            <a:endParaRPr lang="ja-JP" altLang="en-US"/>
          </a:p>
        </p:txBody>
      </p:sp>
      <p:sp>
        <p:nvSpPr>
          <p:cNvPr id="52" name="TextBox 52"/>
          <p:cNvSpPr txBox="1"/>
          <p:nvPr/>
        </p:nvSpPr>
        <p:spPr>
          <a:xfrm>
            <a:off x="5267144" y="8872188"/>
            <a:ext cx="1654358" cy="497277"/>
          </a:xfrm>
          <a:prstGeom prst="rect">
            <a:avLst/>
          </a:prstGeom>
        </p:spPr>
        <p:txBody>
          <a:bodyPr lIns="92208" tIns="92208" rIns="92208" bIns="92208" rtlCol="0" anchor="t"/>
          <a:lstStyle/>
          <a:p>
            <a:pPr algn="ctr">
              <a:lnSpc>
                <a:spcPts val="1092"/>
              </a:lnSpc>
            </a:pPr>
            <a:r>
              <a:rPr lang="en-US" sz="91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第2回生産性向上研究会</a:t>
            </a:r>
          </a:p>
          <a:p>
            <a:pPr algn="ctr">
              <a:lnSpc>
                <a:spcPts val="1092"/>
              </a:lnSpc>
            </a:pPr>
            <a:r>
              <a:rPr lang="en-US" sz="910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申込QRコード</a:t>
            </a:r>
            <a:endParaRPr lang="en-US" sz="910" dirty="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CDB37B04-E7BA-ADB6-0944-75D219766B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825" y="8239362"/>
            <a:ext cx="679673" cy="679673"/>
          </a:xfrm>
          <a:prstGeom prst="rect">
            <a:avLst/>
          </a:prstGeom>
        </p:spPr>
      </p:pic>
      <p:sp>
        <p:nvSpPr>
          <p:cNvPr id="12" name="Freeform 30">
            <a:extLst>
              <a:ext uri="{FF2B5EF4-FFF2-40B4-BE49-F238E27FC236}">
                <a16:creationId xmlns:a16="http://schemas.microsoft.com/office/drawing/2014/main" id="{33871155-F97B-1D57-4C40-4EBA9E6D6BFC}"/>
              </a:ext>
            </a:extLst>
          </p:cNvPr>
          <p:cNvSpPr/>
          <p:nvPr/>
        </p:nvSpPr>
        <p:spPr>
          <a:xfrm>
            <a:off x="3264993" y="4344167"/>
            <a:ext cx="176707" cy="168365"/>
          </a:xfrm>
          <a:custGeom>
            <a:avLst/>
            <a:gdLst/>
            <a:ahLst/>
            <a:cxnLst/>
            <a:rect l="l" t="t" r="r" b="b"/>
            <a:pathLst>
              <a:path w="74349" h="76127">
                <a:moveTo>
                  <a:pt x="0" y="0"/>
                </a:moveTo>
                <a:lnTo>
                  <a:pt x="74349" y="0"/>
                </a:lnTo>
                <a:lnTo>
                  <a:pt x="74349" y="76127"/>
                </a:lnTo>
                <a:lnTo>
                  <a:pt x="0" y="76127"/>
                </a:lnTo>
                <a:close/>
              </a:path>
            </a:pathLst>
          </a:custGeom>
          <a:ln w="1905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ja-JP" altLang="en-US" dirty="0"/>
          </a:p>
        </p:txBody>
      </p:sp>
      <p:sp>
        <p:nvSpPr>
          <p:cNvPr id="18" name="Freeform 30">
            <a:extLst>
              <a:ext uri="{FF2B5EF4-FFF2-40B4-BE49-F238E27FC236}">
                <a16:creationId xmlns:a16="http://schemas.microsoft.com/office/drawing/2014/main" id="{7A3238A2-5101-9917-0633-3EBDEE58BEE4}"/>
              </a:ext>
            </a:extLst>
          </p:cNvPr>
          <p:cNvSpPr/>
          <p:nvPr/>
        </p:nvSpPr>
        <p:spPr>
          <a:xfrm>
            <a:off x="3268169" y="6012630"/>
            <a:ext cx="176707" cy="168365"/>
          </a:xfrm>
          <a:custGeom>
            <a:avLst/>
            <a:gdLst/>
            <a:ahLst/>
            <a:cxnLst/>
            <a:rect l="l" t="t" r="r" b="b"/>
            <a:pathLst>
              <a:path w="74349" h="76127">
                <a:moveTo>
                  <a:pt x="0" y="0"/>
                </a:moveTo>
                <a:lnTo>
                  <a:pt x="74349" y="0"/>
                </a:lnTo>
                <a:lnTo>
                  <a:pt x="74349" y="76127"/>
                </a:lnTo>
                <a:lnTo>
                  <a:pt x="0" y="76127"/>
                </a:lnTo>
                <a:close/>
              </a:path>
            </a:pathLst>
          </a:custGeom>
          <a:ln w="1905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ja-JP" altLang="en-US" dirty="0"/>
          </a:p>
        </p:txBody>
      </p:sp>
      <p:sp>
        <p:nvSpPr>
          <p:cNvPr id="36" name="Freeform 30">
            <a:extLst>
              <a:ext uri="{FF2B5EF4-FFF2-40B4-BE49-F238E27FC236}">
                <a16:creationId xmlns:a16="http://schemas.microsoft.com/office/drawing/2014/main" id="{890A2983-471D-3C8E-8DFD-1A2FB354F375}"/>
              </a:ext>
            </a:extLst>
          </p:cNvPr>
          <p:cNvSpPr/>
          <p:nvPr/>
        </p:nvSpPr>
        <p:spPr>
          <a:xfrm>
            <a:off x="3268169" y="5809430"/>
            <a:ext cx="176707" cy="168365"/>
          </a:xfrm>
          <a:custGeom>
            <a:avLst/>
            <a:gdLst/>
            <a:ahLst/>
            <a:cxnLst/>
            <a:rect l="l" t="t" r="r" b="b"/>
            <a:pathLst>
              <a:path w="74349" h="76127">
                <a:moveTo>
                  <a:pt x="0" y="0"/>
                </a:moveTo>
                <a:lnTo>
                  <a:pt x="74349" y="0"/>
                </a:lnTo>
                <a:lnTo>
                  <a:pt x="74349" y="76127"/>
                </a:lnTo>
                <a:lnTo>
                  <a:pt x="0" y="76127"/>
                </a:lnTo>
                <a:close/>
              </a:path>
            </a:pathLst>
          </a:custGeom>
          <a:ln w="1905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ja-JP" altLang="en-US" dirty="0"/>
          </a:p>
        </p:txBody>
      </p:sp>
      <p:sp>
        <p:nvSpPr>
          <p:cNvPr id="38" name="Freeform 30">
            <a:extLst>
              <a:ext uri="{FF2B5EF4-FFF2-40B4-BE49-F238E27FC236}">
                <a16:creationId xmlns:a16="http://schemas.microsoft.com/office/drawing/2014/main" id="{8A782654-88BF-6BD1-BFAE-5957092879C1}"/>
              </a:ext>
            </a:extLst>
          </p:cNvPr>
          <p:cNvSpPr/>
          <p:nvPr/>
        </p:nvSpPr>
        <p:spPr>
          <a:xfrm>
            <a:off x="3268169" y="7519167"/>
            <a:ext cx="176707" cy="168365"/>
          </a:xfrm>
          <a:custGeom>
            <a:avLst/>
            <a:gdLst/>
            <a:ahLst/>
            <a:cxnLst/>
            <a:rect l="l" t="t" r="r" b="b"/>
            <a:pathLst>
              <a:path w="74349" h="76127">
                <a:moveTo>
                  <a:pt x="0" y="0"/>
                </a:moveTo>
                <a:lnTo>
                  <a:pt x="74349" y="0"/>
                </a:lnTo>
                <a:lnTo>
                  <a:pt x="74349" y="76127"/>
                </a:lnTo>
                <a:lnTo>
                  <a:pt x="0" y="76127"/>
                </a:lnTo>
                <a:close/>
              </a:path>
            </a:pathLst>
          </a:custGeom>
          <a:ln w="1905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ja-JP" altLang="en-US" dirty="0"/>
          </a:p>
        </p:txBody>
      </p:sp>
      <p:sp>
        <p:nvSpPr>
          <p:cNvPr id="40" name="Freeform 30">
            <a:extLst>
              <a:ext uri="{FF2B5EF4-FFF2-40B4-BE49-F238E27FC236}">
                <a16:creationId xmlns:a16="http://schemas.microsoft.com/office/drawing/2014/main" id="{FAA2BB40-058F-D194-D3A6-30758276BEC8}"/>
              </a:ext>
            </a:extLst>
          </p:cNvPr>
          <p:cNvSpPr/>
          <p:nvPr/>
        </p:nvSpPr>
        <p:spPr>
          <a:xfrm>
            <a:off x="3268169" y="7315967"/>
            <a:ext cx="176707" cy="168365"/>
          </a:xfrm>
          <a:custGeom>
            <a:avLst/>
            <a:gdLst/>
            <a:ahLst/>
            <a:cxnLst/>
            <a:rect l="l" t="t" r="r" b="b"/>
            <a:pathLst>
              <a:path w="74349" h="76127">
                <a:moveTo>
                  <a:pt x="0" y="0"/>
                </a:moveTo>
                <a:lnTo>
                  <a:pt x="74349" y="0"/>
                </a:lnTo>
                <a:lnTo>
                  <a:pt x="74349" y="76127"/>
                </a:lnTo>
                <a:lnTo>
                  <a:pt x="0" y="76127"/>
                </a:lnTo>
                <a:close/>
              </a:path>
            </a:pathLst>
          </a:custGeom>
          <a:ln w="1905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ja-JP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439</TotalTime>
  <Words>173</Words>
  <Application>Microsoft Office PowerPoint</Application>
  <PresentationFormat>A4 210 x 297 mm</PresentationFormat>
  <Paragraphs>52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Arimo</vt:lpstr>
      <vt:lpstr>Arimo Bold</vt:lpstr>
      <vt:lpstr>BIZ UDPゴシック</vt:lpstr>
      <vt:lpstr>HGP創英角ｺﾞｼｯｸUB</vt:lpstr>
      <vt:lpstr>HGS創英角ｺﾞｼｯｸUB</vt:lpstr>
      <vt:lpstr>游ゴシック</vt:lpstr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Keishi Nishimoto</dc:creator>
  <cp:lastModifiedBy>T.Ishikawa</cp:lastModifiedBy>
  <cp:revision>15</cp:revision>
  <cp:lastPrinted>2026-07-15T04:57:47Z</cp:lastPrinted>
  <dcterms:created xsi:type="dcterms:W3CDTF">2026-07-14T07:36:08Z</dcterms:created>
  <dcterms:modified xsi:type="dcterms:W3CDTF">2026-08-19T09:20:33Z</dcterms:modified>
</cp:coreProperties>
</file>