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70" r:id="rId2"/>
  </p:sldIdLst>
  <p:sldSz cx="7775575" cy="10907713"/>
  <p:notesSz cx="6797675" cy="9926638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Meiryo UI" panose="020B0604030504040204" pitchFamily="50" charset="-128"/>
      <p:regular r:id="rId6"/>
      <p:bold r:id="rId7"/>
      <p:italic r:id="rId8"/>
      <p:boldItalic r:id="rId9"/>
    </p:embeddedFont>
    <p:embeddedFont>
      <p:font typeface="游ゴシック" panose="020B0400000000000000" pitchFamily="50" charset="-128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00"/>
    <a:srgbClr val="05552E"/>
    <a:srgbClr val="FF9933"/>
    <a:srgbClr val="066E3C"/>
    <a:srgbClr val="FFD7AF"/>
    <a:srgbClr val="FFD5AB"/>
    <a:srgbClr val="FF6600"/>
    <a:srgbClr val="584300"/>
    <a:srgbClr val="001F72"/>
    <a:srgbClr val="B6D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3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370" y="2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8056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51" y="0"/>
            <a:ext cx="2945659" cy="498056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77CBBBFA-D47E-4011-8A7E-2BD62B920825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41425"/>
            <a:ext cx="23876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28596"/>
            <a:ext cx="2945659" cy="49805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51" y="9428596"/>
            <a:ext cx="2945659" cy="49805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D48F7369-E100-4C75-A995-4FB19A97E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申込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B02803-FB71-49A2-A98F-342FC02122C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53779" y="4819491"/>
            <a:ext cx="7277323" cy="68938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9465DD3-071B-44B7-A39D-AC64205AB2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95281024"/>
              </p:ext>
            </p:extLst>
          </p:nvPr>
        </p:nvGraphicFramePr>
        <p:xfrm>
          <a:off x="253779" y="731647"/>
          <a:ext cx="7277323" cy="93459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7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4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「ビジネスプラン構築研修」申込書</a:t>
                      </a:r>
                    </a:p>
                  </a:txBody>
                  <a:tcPr marL="100687" marR="100687" marT="50343" marB="50343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37">
                <a:tc gridSpan="4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会社・団体名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37">
                <a:tc gridSpan="4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3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企業の設立年数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従業員数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資本金額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03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事業分野・マーケット（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文字以内）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389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自社について（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文字以内）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06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将来的に目指すビジネス規模（目標に近い規模をお選びください。）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432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当講座への参加目的（チェックボックスに✔をつけ，参加目的を記入のこと。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字以内。必須）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0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お名前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947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所属部署・役職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476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ご連絡先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369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598DCB1-5610-4F96-8EA7-143512AA5939}"/>
              </a:ext>
            </a:extLst>
          </p:cNvPr>
          <p:cNvCxnSpPr>
            <a:cxnSpLocks/>
          </p:cNvCxnSpPr>
          <p:nvPr userDrawn="1"/>
        </p:nvCxnSpPr>
        <p:spPr>
          <a:xfrm>
            <a:off x="1618712" y="9310483"/>
            <a:ext cx="1" cy="7531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847D12-A0D6-4589-AA30-F0D8451C18EB}"/>
              </a:ext>
            </a:extLst>
          </p:cNvPr>
          <p:cNvSpPr txBox="1"/>
          <p:nvPr userDrawn="1"/>
        </p:nvSpPr>
        <p:spPr>
          <a:xfrm>
            <a:off x="1914737" y="2615001"/>
            <a:ext cx="37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2F47B6-238D-47D9-BFBF-2F3071E6AF18}"/>
              </a:ext>
            </a:extLst>
          </p:cNvPr>
          <p:cNvSpPr txBox="1"/>
          <p:nvPr userDrawn="1"/>
        </p:nvSpPr>
        <p:spPr>
          <a:xfrm>
            <a:off x="4606872" y="2615001"/>
            <a:ext cx="37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BF4D2D-F860-4866-AFF2-7BCAC81ED48D}"/>
              </a:ext>
            </a:extLst>
          </p:cNvPr>
          <p:cNvSpPr txBox="1"/>
          <p:nvPr userDrawn="1"/>
        </p:nvSpPr>
        <p:spPr>
          <a:xfrm>
            <a:off x="6898427" y="2615001"/>
            <a:ext cx="37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796025-B443-4171-8521-0E67DAA0967C}"/>
              </a:ext>
            </a:extLst>
          </p:cNvPr>
          <p:cNvSpPr txBox="1"/>
          <p:nvPr userDrawn="1"/>
        </p:nvSpPr>
        <p:spPr>
          <a:xfrm>
            <a:off x="260287" y="3827541"/>
            <a:ext cx="8819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（強み）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9419A2-7B45-42CF-8F67-9A14F3AB2F29}"/>
              </a:ext>
            </a:extLst>
          </p:cNvPr>
          <p:cNvSpPr txBox="1"/>
          <p:nvPr userDrawn="1"/>
        </p:nvSpPr>
        <p:spPr>
          <a:xfrm>
            <a:off x="252322" y="4309426"/>
            <a:ext cx="8485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（弱み）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90E1E54-CEE8-49AF-80B2-640196E4AE97}"/>
              </a:ext>
            </a:extLst>
          </p:cNvPr>
          <p:cNvCxnSpPr>
            <a:cxnSpLocks/>
          </p:cNvCxnSpPr>
          <p:nvPr userDrawn="1"/>
        </p:nvCxnSpPr>
        <p:spPr>
          <a:xfrm>
            <a:off x="2571213" y="2307142"/>
            <a:ext cx="0" cy="6317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9ABC41D-D321-47BC-AF5E-6132A65168C4}"/>
              </a:ext>
            </a:extLst>
          </p:cNvPr>
          <p:cNvCxnSpPr>
            <a:cxnSpLocks/>
          </p:cNvCxnSpPr>
          <p:nvPr userDrawn="1"/>
        </p:nvCxnSpPr>
        <p:spPr>
          <a:xfrm>
            <a:off x="5173301" y="2299112"/>
            <a:ext cx="0" cy="6317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53B054-63D4-40F9-867F-940454C2C696}"/>
              </a:ext>
            </a:extLst>
          </p:cNvPr>
          <p:cNvSpPr txBox="1"/>
          <p:nvPr userDrawn="1"/>
        </p:nvSpPr>
        <p:spPr>
          <a:xfrm>
            <a:off x="392425" y="6201523"/>
            <a:ext cx="6116082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□事業化のアイデアがある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　□新規立ち上げ　　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□既存事業の拡大・改善　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□事業化の手法を学びたい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□他社とのコラボレーションでアイデアを出したい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0AB2E3-FBAA-46DB-B027-1A23065241DC}"/>
              </a:ext>
            </a:extLst>
          </p:cNvPr>
          <p:cNvSpPr txBox="1"/>
          <p:nvPr userDrawn="1"/>
        </p:nvSpPr>
        <p:spPr>
          <a:xfrm>
            <a:off x="392425" y="5258426"/>
            <a:ext cx="1824539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□上場、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M&amp;A</a:t>
            </a:r>
          </a:p>
          <a:p>
            <a:pPr>
              <a:lnSpc>
                <a:spcPct val="110000"/>
              </a:lnSpc>
            </a:pP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事業売却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□業界シェア＿＿＿＿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BAA589-5CA8-4EA1-94B5-A7001A52ABC8}"/>
              </a:ext>
            </a:extLst>
          </p:cNvPr>
          <p:cNvSpPr txBox="1"/>
          <p:nvPr userDrawn="1"/>
        </p:nvSpPr>
        <p:spPr>
          <a:xfrm>
            <a:off x="2921724" y="5258426"/>
            <a:ext cx="1824539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□県内シェア＿＿＿＿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 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□現状売上の＿＿＿＿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□現状と同じ規模での存続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CA5657-0C28-491A-856B-7EF5189EF506}"/>
              </a:ext>
            </a:extLst>
          </p:cNvPr>
          <p:cNvSpPr txBox="1"/>
          <p:nvPr userDrawn="1"/>
        </p:nvSpPr>
        <p:spPr>
          <a:xfrm>
            <a:off x="5451022" y="5258426"/>
            <a:ext cx="1824539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□新しい事業の柱を作る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□その他（　　　　       ）</a:t>
            </a:r>
          </a:p>
        </p:txBody>
      </p:sp>
    </p:spTree>
    <p:extLst>
      <p:ext uri="{BB962C8B-B14F-4D97-AF65-F5344CB8AC3E}">
        <p14:creationId xmlns:p14="http://schemas.microsoft.com/office/powerpoint/2010/main" val="41076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70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32B0-37D1-49AF-AA82-3F8389830FF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B490D8-2F71-A83C-B5B4-51DB27A69853}"/>
              </a:ext>
            </a:extLst>
          </p:cNvPr>
          <p:cNvSpPr txBox="1"/>
          <p:nvPr/>
        </p:nvSpPr>
        <p:spPr>
          <a:xfrm>
            <a:off x="399741" y="10027068"/>
            <a:ext cx="626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茨城県産業技術イノベーションセンター　新ビジネス支援グループ　担当：岡田、石川（章）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D06687-5E6A-A111-BCEA-B038A1D1DCDE}"/>
              </a:ext>
            </a:extLst>
          </p:cNvPr>
          <p:cNvSpPr txBox="1"/>
          <p:nvPr/>
        </p:nvSpPr>
        <p:spPr>
          <a:xfrm>
            <a:off x="329912" y="211824"/>
            <a:ext cx="1741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　新ビジネスチャレンジ事業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17D88D-EA02-31DF-5179-E0A3D6ABE625}"/>
              </a:ext>
            </a:extLst>
          </p:cNvPr>
          <p:cNvSpPr txBox="1"/>
          <p:nvPr/>
        </p:nvSpPr>
        <p:spPr>
          <a:xfrm>
            <a:off x="399740" y="457594"/>
            <a:ext cx="5440227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研修内容などを決める際の参考といたします。ご記入にご協力ください。</a:t>
            </a: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また、ご記入いただいた内容について当センター職員から、確認などのため、連絡させていただくことがございます。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BF94AF-C634-6888-D016-495203E7282C}"/>
              </a:ext>
            </a:extLst>
          </p:cNvPr>
          <p:cNvSpPr txBox="1"/>
          <p:nvPr/>
        </p:nvSpPr>
        <p:spPr>
          <a:xfrm>
            <a:off x="399742" y="10242060"/>
            <a:ext cx="6658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電話 </a:t>
            </a:r>
            <a:r>
              <a:rPr lang="en-US" altLang="ja-JP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029(293)7495</a:t>
            </a:r>
            <a:r>
              <a:rPr lang="ja-JP" altLang="en-US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prstClr val="black">
                    <a:lumMod val="85000"/>
                    <a:lumOff val="15000"/>
                  </a:prst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FAX : 029-293-8029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business2@itic.pref.ibaraki.jp</a:t>
            </a:r>
            <a:endParaRPr kumimoji="1"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20080A0-423F-3B0A-A4B1-E90B283E8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63811"/>
              </p:ext>
            </p:extLst>
          </p:nvPr>
        </p:nvGraphicFramePr>
        <p:xfrm>
          <a:off x="392426" y="803087"/>
          <a:ext cx="7000030" cy="921489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2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4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「ビジネスプラン構築研修」申込書</a:t>
                      </a:r>
                    </a:p>
                  </a:txBody>
                  <a:tcPr marL="100687" marR="100687" marT="50343" marB="5034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25">
                <a:tc gridSpan="4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会社・団体名</a:t>
                      </a: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 gridSpan="4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37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企業の設立年数</a:t>
                      </a: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従業員数</a:t>
                      </a: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資本金額</a:t>
                      </a: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03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既存の事業分野・マーケット（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文字以内）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500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既存事業の概要（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文字以内）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強み・弱みについて（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文字以内）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275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将来的に目指すビジネス規模（目標に近い規模をお選びください。）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609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当研修への参加目的（チェックボックスに✔をつけ，</a:t>
                      </a:r>
                      <a:r>
                        <a:rPr kumimoji="1" lang="ja-JP" altLang="en-US" sz="1200" b="1" u="none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参加目的をご記入ください。</a:t>
                      </a:r>
                      <a:r>
                        <a:rPr kumimoji="1" lang="en-US" altLang="ja-JP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400</a:t>
                      </a:r>
                      <a:r>
                        <a:rPr kumimoji="1" lang="ja-JP" altLang="en-US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字以内。必須</a:t>
                      </a:r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0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お名前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947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所属部署・役職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476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ご連絡先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369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100687" marR="100687" marT="50343" marB="5034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C0BFF5-5584-5F66-977E-551AF8D3E517}"/>
              </a:ext>
            </a:extLst>
          </p:cNvPr>
          <p:cNvSpPr txBox="1"/>
          <p:nvPr/>
        </p:nvSpPr>
        <p:spPr>
          <a:xfrm>
            <a:off x="392425" y="6423698"/>
            <a:ext cx="4873217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□事業化のアイデアがある。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　□新規立ち上げ　　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□既存事業の拡大・改善　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□事業化の手法を学びたい。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703D9C-139A-EDDA-B3C7-DBDCCD480086}"/>
              </a:ext>
            </a:extLst>
          </p:cNvPr>
          <p:cNvSpPr txBox="1"/>
          <p:nvPr/>
        </p:nvSpPr>
        <p:spPr>
          <a:xfrm>
            <a:off x="392425" y="5425347"/>
            <a:ext cx="1824539" cy="63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□上場、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M&amp;A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、事業承継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事業売却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□業界シェア＿＿＿＿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3AA12F-1151-1125-38D6-C5DE7151883E}"/>
              </a:ext>
            </a:extLst>
          </p:cNvPr>
          <p:cNvSpPr txBox="1"/>
          <p:nvPr/>
        </p:nvSpPr>
        <p:spPr>
          <a:xfrm>
            <a:off x="2921724" y="5425347"/>
            <a:ext cx="1824539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□県内シェア＿＿＿＿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 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□現状売上の＿＿＿＿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□現状と同じ規模での存続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2BD99D-9AEA-0D40-9895-4E8CBC5EBDC2}"/>
              </a:ext>
            </a:extLst>
          </p:cNvPr>
          <p:cNvSpPr txBox="1"/>
          <p:nvPr/>
        </p:nvSpPr>
        <p:spPr>
          <a:xfrm>
            <a:off x="5451022" y="5425347"/>
            <a:ext cx="1824539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□新しい事業の柱を作る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□その他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25CDB6-012A-0C09-EBF9-BA3353F10375}"/>
              </a:ext>
            </a:extLst>
          </p:cNvPr>
          <p:cNvSpPr txBox="1"/>
          <p:nvPr/>
        </p:nvSpPr>
        <p:spPr>
          <a:xfrm>
            <a:off x="5385769" y="5817448"/>
            <a:ext cx="2202699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　　　       　　　　　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44A5BE-5A3D-D507-CAFF-9089E701A5D3}"/>
              </a:ext>
            </a:extLst>
          </p:cNvPr>
          <p:cNvSpPr/>
          <p:nvPr/>
        </p:nvSpPr>
        <p:spPr>
          <a:xfrm>
            <a:off x="381453" y="6157726"/>
            <a:ext cx="7018642" cy="2349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6C57712-D097-B40B-8DC1-3940C1470F79}"/>
              </a:ext>
            </a:extLst>
          </p:cNvPr>
          <p:cNvGrpSpPr/>
          <p:nvPr/>
        </p:nvGrpSpPr>
        <p:grpSpPr>
          <a:xfrm>
            <a:off x="5156232" y="821342"/>
            <a:ext cx="290824" cy="230611"/>
            <a:chOff x="6873265" y="324666"/>
            <a:chExt cx="290824" cy="230611"/>
          </a:xfrm>
          <a:solidFill>
            <a:schemeClr val="bg1"/>
          </a:solidFill>
        </p:grpSpPr>
        <p:sp>
          <p:nvSpPr>
            <p:cNvPr id="14" name="星: 4 pt 13">
              <a:extLst>
                <a:ext uri="{FF2B5EF4-FFF2-40B4-BE49-F238E27FC236}">
                  <a16:creationId xmlns:a16="http://schemas.microsoft.com/office/drawing/2014/main" id="{F4C6FB83-AFBB-21D9-E65E-F2910ED93C38}"/>
                </a:ext>
              </a:extLst>
            </p:cNvPr>
            <p:cNvSpPr/>
            <p:nvPr/>
          </p:nvSpPr>
          <p:spPr>
            <a:xfrm>
              <a:off x="7005635" y="324666"/>
              <a:ext cx="158454" cy="15845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星: 4 pt 14">
              <a:extLst>
                <a:ext uri="{FF2B5EF4-FFF2-40B4-BE49-F238E27FC236}">
                  <a16:creationId xmlns:a16="http://schemas.microsoft.com/office/drawing/2014/main" id="{769D84FB-A77C-4CFA-2C88-E0AFE7FDBA2E}"/>
                </a:ext>
              </a:extLst>
            </p:cNvPr>
            <p:cNvSpPr/>
            <p:nvPr/>
          </p:nvSpPr>
          <p:spPr>
            <a:xfrm>
              <a:off x="6873265" y="445867"/>
              <a:ext cx="109410" cy="109410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E366174-4F8D-27D5-38ED-4227F6FF238C}"/>
              </a:ext>
            </a:extLst>
          </p:cNvPr>
          <p:cNvCxnSpPr/>
          <p:nvPr/>
        </p:nvCxnSpPr>
        <p:spPr>
          <a:xfrm>
            <a:off x="399741" y="4249497"/>
            <a:ext cx="69834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23FAB2-D841-39AA-5CF8-2BE31C70E8FB}"/>
              </a:ext>
            </a:extLst>
          </p:cNvPr>
          <p:cNvSpPr txBox="1"/>
          <p:nvPr/>
        </p:nvSpPr>
        <p:spPr>
          <a:xfrm>
            <a:off x="3129280" y="10506982"/>
            <a:ext cx="438084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応募者多数の場合、申込内容による審査を行うため、ご参加いただけないこともあります。 </a:t>
            </a:r>
            <a:endParaRPr kumimoji="1"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秘密保持のため、参加者全員に参加規約の遵守に関する誓約書に署名いただきます。</a:t>
            </a:r>
            <a:endParaRPr kumimoji="1"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14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18761</TotalTime>
  <Words>288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Calibri Light</vt:lpstr>
      <vt:lpstr>Meiryo UI</vt:lpstr>
      <vt:lpstr>BIZ UDPゴシック</vt:lpstr>
      <vt:lpstr>Calibri</vt:lpstr>
      <vt:lpstr>Arial</vt:lpstr>
      <vt:lpstr>游ゴシック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Ozawa, Fumiko/小澤 文子</dc:creator>
  <cp:lastModifiedBy>taku ishikawa</cp:lastModifiedBy>
  <cp:revision>344</cp:revision>
  <cp:lastPrinted>2026-06-04T09:49:07Z</cp:lastPrinted>
  <dcterms:created xsi:type="dcterms:W3CDTF">2020-05-14T04:48:58Z</dcterms:created>
  <dcterms:modified xsi:type="dcterms:W3CDTF">2026-06-09T06:34:10Z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2021-06-28T01:43:32Z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3dd8ebb7-c188-483c-846b-6dae26e7cee7</vt:lpwstr>
  </property>
  <property fmtid="{D5CDD505-2E9C-101B-9397-08002B2CF9AE}" pid="8" name="MSIP_Label_a7295cc1-d279-42ac-ab4d-3b0f4fece050_ContentBits">
    <vt:lpwstr>0</vt:lpwstr>
  </property>
</Properties>
</file>