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7" r:id="rId2"/>
    <p:sldId id="258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34" autoAdjust="0"/>
  </p:normalViewPr>
  <p:slideViewPr>
    <p:cSldViewPr snapToGrid="0">
      <p:cViewPr>
        <p:scale>
          <a:sx n="125" d="100"/>
          <a:sy n="125" d="100"/>
        </p:scale>
        <p:origin x="1066" y="-18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F885F8-2C4B-4DB8-BA33-D3D2CB8D5C6F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1B35CF-D450-4A8C-B202-1470AD8733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6353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3537-AEFA-40B1-B038-F223F92458D5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0610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3537-AEFA-40B1-B038-F223F92458D5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602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3537-AEFA-40B1-B038-F223F92458D5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6247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3537-AEFA-40B1-B038-F223F92458D5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3899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3537-AEFA-40B1-B038-F223F92458D5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0238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3537-AEFA-40B1-B038-F223F92458D5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1506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3537-AEFA-40B1-B038-F223F92458D5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4424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3537-AEFA-40B1-B038-F223F92458D5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450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3537-AEFA-40B1-B038-F223F92458D5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2246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3537-AEFA-40B1-B038-F223F92458D5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0795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3537-AEFA-40B1-B038-F223F92458D5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709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D83537-AEFA-40B1-B038-F223F92458D5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954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5604A54-B7AD-90C7-F11C-032493C550A0}"/>
              </a:ext>
            </a:extLst>
          </p:cNvPr>
          <p:cNvSpPr/>
          <p:nvPr/>
        </p:nvSpPr>
        <p:spPr>
          <a:xfrm>
            <a:off x="169817" y="174171"/>
            <a:ext cx="6544492" cy="955765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6B4C0ABE-E715-0B53-C9F4-2E5471320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4563"/>
            <a:ext cx="5915025" cy="775615"/>
          </a:xfrm>
        </p:spPr>
        <p:txBody>
          <a:bodyPr>
            <a:normAutofit/>
          </a:bodyPr>
          <a:lstStyle/>
          <a:p>
            <a:pPr algn="ctr"/>
            <a:r>
              <a:rPr lang="ja-JP" altLang="en-US" sz="2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支援応募申込み</a:t>
            </a:r>
            <a:r>
              <a:rPr lang="en-US" altLang="ja-JP" sz="2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2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モデル企業</a:t>
            </a:r>
            <a:r>
              <a:rPr lang="en-US" altLang="ja-JP" sz="2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  <a:endParaRPr kumimoji="1" lang="ja-JP" altLang="en-US" sz="2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CD4BA8D-CADD-7A25-23C2-C44415599B89}"/>
              </a:ext>
            </a:extLst>
          </p:cNvPr>
          <p:cNvSpPr txBox="1"/>
          <p:nvPr/>
        </p:nvSpPr>
        <p:spPr>
          <a:xfrm>
            <a:off x="379640" y="3561875"/>
            <a:ext cx="4329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■支援区分及び支援内容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8E7EA65-7B80-59CF-2285-226B0283FAB3}"/>
              </a:ext>
            </a:extLst>
          </p:cNvPr>
          <p:cNvSpPr/>
          <p:nvPr/>
        </p:nvSpPr>
        <p:spPr>
          <a:xfrm>
            <a:off x="471487" y="3895888"/>
            <a:ext cx="5915026" cy="33713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ja-JP" sz="1200" dirty="0">
                <a:solidFill>
                  <a:schemeClr val="tx1"/>
                </a:solidFill>
              </a:rPr>
              <a:t>支援は以下の</a:t>
            </a:r>
            <a:r>
              <a:rPr lang="en-US" altLang="ja-JP" sz="1200" dirty="0">
                <a:solidFill>
                  <a:schemeClr val="tx1"/>
                </a:solidFill>
              </a:rPr>
              <a:t>2</a:t>
            </a:r>
            <a:r>
              <a:rPr lang="ja-JP" altLang="ja-JP" sz="1200" dirty="0">
                <a:solidFill>
                  <a:schemeClr val="tx1"/>
                </a:solidFill>
              </a:rPr>
              <a:t>つのカテゴリーに分かれ、それぞれ支援形態と対象経費が異な</a:t>
            </a:r>
            <a:r>
              <a:rPr lang="ja-JP" altLang="en-US" sz="1200" dirty="0">
                <a:solidFill>
                  <a:schemeClr val="tx1"/>
                </a:solidFill>
              </a:rPr>
              <a:t>ります</a:t>
            </a:r>
            <a:r>
              <a:rPr lang="ja-JP" altLang="ja-JP" sz="1200" dirty="0">
                <a:solidFill>
                  <a:schemeClr val="tx1"/>
                </a:solidFill>
              </a:rPr>
              <a:t>。</a:t>
            </a:r>
            <a:endParaRPr lang="en-US" altLang="ja-JP" sz="1200" dirty="0">
              <a:solidFill>
                <a:schemeClr val="tx1"/>
              </a:solidFill>
            </a:endParaRPr>
          </a:p>
          <a:p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en-US" altLang="ja-JP" sz="1200" b="1" u="sng" dirty="0">
                <a:solidFill>
                  <a:schemeClr val="tx1"/>
                </a:solidFill>
              </a:rPr>
              <a:t>(1) </a:t>
            </a:r>
            <a:r>
              <a:rPr lang="ja-JP" altLang="ja-JP" sz="1200" b="1" u="sng" dirty="0">
                <a:solidFill>
                  <a:schemeClr val="tx1"/>
                </a:solidFill>
              </a:rPr>
              <a:t>「生成</a:t>
            </a:r>
            <a:r>
              <a:rPr lang="en-US" altLang="ja-JP" sz="1200" b="1" u="sng" dirty="0">
                <a:solidFill>
                  <a:schemeClr val="tx1"/>
                </a:solidFill>
              </a:rPr>
              <a:t>AI</a:t>
            </a:r>
            <a:r>
              <a:rPr lang="ja-JP" altLang="ja-JP" sz="1200" b="1" u="sng" dirty="0">
                <a:solidFill>
                  <a:schemeClr val="tx1"/>
                </a:solidFill>
              </a:rPr>
              <a:t>」</a:t>
            </a:r>
            <a:r>
              <a:rPr lang="ja-JP" altLang="en-US" sz="1200" b="1" u="sng" dirty="0">
                <a:solidFill>
                  <a:schemeClr val="tx1"/>
                </a:solidFill>
              </a:rPr>
              <a:t>導入</a:t>
            </a:r>
            <a:r>
              <a:rPr lang="ja-JP" altLang="ja-JP" sz="1200" b="1" u="sng" dirty="0">
                <a:solidFill>
                  <a:schemeClr val="tx1"/>
                </a:solidFill>
              </a:rPr>
              <a:t>支援</a:t>
            </a:r>
          </a:p>
          <a:p>
            <a:pPr lvl="0"/>
            <a:r>
              <a:rPr lang="ja-JP" altLang="en-US" sz="1200" b="1" dirty="0">
                <a:solidFill>
                  <a:schemeClr val="tx1"/>
                </a:solidFill>
              </a:rPr>
              <a:t>　</a:t>
            </a:r>
            <a:r>
              <a:rPr lang="ja-JP" altLang="ja-JP" sz="1200" b="1" dirty="0">
                <a:solidFill>
                  <a:schemeClr val="tx1"/>
                </a:solidFill>
              </a:rPr>
              <a:t>支援テーマ：</a:t>
            </a:r>
            <a:r>
              <a:rPr lang="ja-JP" altLang="ja-JP" sz="1200" dirty="0">
                <a:solidFill>
                  <a:schemeClr val="tx1"/>
                </a:solidFill>
              </a:rPr>
              <a:t>「図面検索」「見積作成」「需給予測」の</a:t>
            </a:r>
            <a:r>
              <a:rPr lang="en-US" altLang="ja-JP" sz="1200" dirty="0">
                <a:solidFill>
                  <a:schemeClr val="tx1"/>
                </a:solidFill>
              </a:rPr>
              <a:t>3</a:t>
            </a:r>
            <a:r>
              <a:rPr lang="ja-JP" altLang="ja-JP" sz="1200" dirty="0">
                <a:solidFill>
                  <a:schemeClr val="tx1"/>
                </a:solidFill>
              </a:rPr>
              <a:t>テーマから選択して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lvl="0"/>
            <a:r>
              <a:rPr lang="ja-JP" altLang="en-US" sz="1200" dirty="0">
                <a:solidFill>
                  <a:schemeClr val="tx1"/>
                </a:solidFill>
              </a:rPr>
              <a:t>　　　　　　　</a:t>
            </a:r>
            <a:r>
              <a:rPr lang="ja-JP" altLang="ja-JP" sz="1200" dirty="0">
                <a:solidFill>
                  <a:schemeClr val="tx1"/>
                </a:solidFill>
              </a:rPr>
              <a:t>応募いただ</a:t>
            </a:r>
            <a:r>
              <a:rPr lang="ja-JP" altLang="en-US" sz="1200" dirty="0">
                <a:solidFill>
                  <a:schemeClr val="tx1"/>
                </a:solidFill>
              </a:rPr>
              <a:t>きます</a:t>
            </a:r>
            <a:r>
              <a:rPr lang="ja-JP" altLang="ja-JP" sz="1200" dirty="0">
                <a:solidFill>
                  <a:schemeClr val="tx1"/>
                </a:solidFill>
              </a:rPr>
              <a:t>。</a:t>
            </a:r>
          </a:p>
          <a:p>
            <a:pPr lvl="0"/>
            <a:r>
              <a:rPr lang="ja-JP" altLang="en-US" sz="1200" b="1" dirty="0">
                <a:solidFill>
                  <a:schemeClr val="tx1"/>
                </a:solidFill>
              </a:rPr>
              <a:t>　</a:t>
            </a:r>
            <a:r>
              <a:rPr lang="ja-JP" altLang="ja-JP" sz="1200" b="1" dirty="0">
                <a:solidFill>
                  <a:schemeClr val="tx1"/>
                </a:solidFill>
              </a:rPr>
              <a:t>支援形態：</a:t>
            </a:r>
            <a:r>
              <a:rPr lang="ja-JP" altLang="ja-JP" sz="1200" dirty="0">
                <a:solidFill>
                  <a:schemeClr val="tx1"/>
                </a:solidFill>
              </a:rPr>
              <a:t> コンサル企業がモデル企業と伴走し、導入・活用支援を行</a:t>
            </a:r>
            <a:r>
              <a:rPr lang="ja-JP" altLang="en-US" sz="1200" dirty="0">
                <a:solidFill>
                  <a:schemeClr val="tx1"/>
                </a:solidFill>
              </a:rPr>
              <a:t>います</a:t>
            </a:r>
            <a:r>
              <a:rPr lang="ja-JP" altLang="ja-JP" sz="1200" dirty="0">
                <a:solidFill>
                  <a:schemeClr val="tx1"/>
                </a:solidFill>
              </a:rPr>
              <a:t>。</a:t>
            </a:r>
          </a:p>
          <a:p>
            <a:pPr lvl="0"/>
            <a:r>
              <a:rPr lang="ja-JP" altLang="en-US" sz="1200" b="1" dirty="0">
                <a:solidFill>
                  <a:schemeClr val="tx1"/>
                </a:solidFill>
              </a:rPr>
              <a:t>　費用負担</a:t>
            </a:r>
            <a:r>
              <a:rPr lang="ja-JP" altLang="ja-JP" sz="1200" b="1" dirty="0">
                <a:solidFill>
                  <a:schemeClr val="tx1"/>
                </a:solidFill>
              </a:rPr>
              <a:t>：</a:t>
            </a:r>
            <a:r>
              <a:rPr lang="ja-JP" altLang="ja-JP" sz="1200" dirty="0">
                <a:solidFill>
                  <a:schemeClr val="tx1"/>
                </a:solidFill>
              </a:rPr>
              <a:t> </a:t>
            </a:r>
            <a:r>
              <a:rPr lang="ja-JP" altLang="en-US" sz="1200" dirty="0">
                <a:solidFill>
                  <a:schemeClr val="tx1"/>
                </a:solidFill>
              </a:rPr>
              <a:t>コンサル企業が実施する企業支援に要する</a:t>
            </a:r>
            <a:r>
              <a:rPr lang="ja-JP" altLang="ja-JP" sz="1200" dirty="0">
                <a:solidFill>
                  <a:schemeClr val="tx1"/>
                </a:solidFill>
              </a:rPr>
              <a:t>「委託</a:t>
            </a:r>
            <a:r>
              <a:rPr lang="ja-JP" altLang="en-US" sz="1200" dirty="0">
                <a:solidFill>
                  <a:schemeClr val="tx1"/>
                </a:solidFill>
              </a:rPr>
              <a:t>料（コンサルティン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lvl="0"/>
            <a:r>
              <a:rPr lang="ja-JP" altLang="en-US" sz="1200" dirty="0">
                <a:solidFill>
                  <a:schemeClr val="tx1"/>
                </a:solidFill>
              </a:rPr>
              <a:t>　　　　　　 グ料</a:t>
            </a:r>
            <a:r>
              <a:rPr lang="ja-JP" altLang="ja-JP" sz="1200" dirty="0">
                <a:solidFill>
                  <a:schemeClr val="tx1"/>
                </a:solidFill>
              </a:rPr>
              <a:t>）」</a:t>
            </a:r>
            <a:r>
              <a:rPr lang="ja-JP" altLang="en-US" sz="1200" dirty="0">
                <a:solidFill>
                  <a:schemeClr val="tx1"/>
                </a:solidFill>
              </a:rPr>
              <a:t>及び</a:t>
            </a:r>
            <a:r>
              <a:rPr lang="ja-JP" altLang="ja-JP" sz="1200" dirty="0">
                <a:solidFill>
                  <a:schemeClr val="tx1"/>
                </a:solidFill>
              </a:rPr>
              <a:t>、使用する「ソフトウェアの使用料」のみ</a:t>
            </a:r>
            <a:r>
              <a:rPr lang="ja-JP" altLang="en-US" sz="1200" dirty="0">
                <a:solidFill>
                  <a:schemeClr val="tx1"/>
                </a:solidFill>
              </a:rPr>
              <a:t>、生産性向上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lvl="0"/>
            <a:r>
              <a:rPr lang="ja-JP" altLang="en-US" sz="1200" dirty="0">
                <a:solidFill>
                  <a:schemeClr val="tx1"/>
                </a:solidFill>
              </a:rPr>
              <a:t>　　　　　　研究会</a:t>
            </a:r>
            <a:r>
              <a:rPr lang="ja-JP" altLang="ja-JP" sz="1200" dirty="0">
                <a:solidFill>
                  <a:schemeClr val="tx1"/>
                </a:solidFill>
              </a:rPr>
              <a:t>が負担</a:t>
            </a:r>
            <a:r>
              <a:rPr lang="ja-JP" altLang="en-US" sz="1200" dirty="0">
                <a:solidFill>
                  <a:schemeClr val="tx1"/>
                </a:solidFill>
              </a:rPr>
              <a:t>いたします</a:t>
            </a:r>
            <a:r>
              <a:rPr lang="ja-JP" altLang="ja-JP" sz="1200" dirty="0">
                <a:solidFill>
                  <a:schemeClr val="tx1"/>
                </a:solidFill>
              </a:rPr>
              <a:t>。</a:t>
            </a:r>
          </a:p>
          <a:p>
            <a:endParaRPr lang="ja-JP" altLang="ja-JP" sz="1200" dirty="0">
              <a:solidFill>
                <a:schemeClr val="tx1"/>
              </a:solidFill>
            </a:endParaRPr>
          </a:p>
          <a:p>
            <a:r>
              <a:rPr lang="en-US" altLang="ja-JP" sz="1200" b="1" u="sng" dirty="0">
                <a:solidFill>
                  <a:schemeClr val="tx1"/>
                </a:solidFill>
              </a:rPr>
              <a:t>(2) </a:t>
            </a:r>
            <a:r>
              <a:rPr lang="ja-JP" altLang="ja-JP" sz="1200" b="1" u="sng" dirty="0">
                <a:solidFill>
                  <a:schemeClr val="tx1"/>
                </a:solidFill>
              </a:rPr>
              <a:t>「画像解析</a:t>
            </a:r>
            <a:r>
              <a:rPr lang="en-US" altLang="ja-JP" sz="1200" b="1" u="sng" dirty="0">
                <a:solidFill>
                  <a:schemeClr val="tx1"/>
                </a:solidFill>
              </a:rPr>
              <a:t>AI</a:t>
            </a:r>
            <a:r>
              <a:rPr lang="ja-JP" altLang="ja-JP" sz="1200" b="1" u="sng" dirty="0">
                <a:solidFill>
                  <a:schemeClr val="tx1"/>
                </a:solidFill>
              </a:rPr>
              <a:t>」</a:t>
            </a:r>
            <a:r>
              <a:rPr lang="ja-JP" altLang="en-US" sz="1200" b="1" u="sng" dirty="0">
                <a:solidFill>
                  <a:schemeClr val="tx1"/>
                </a:solidFill>
              </a:rPr>
              <a:t>及び</a:t>
            </a:r>
            <a:r>
              <a:rPr lang="ja-JP" altLang="ja-JP" sz="1200" b="1" u="sng" dirty="0">
                <a:solidFill>
                  <a:schemeClr val="tx1"/>
                </a:solidFill>
              </a:rPr>
              <a:t>「</a:t>
            </a:r>
            <a:r>
              <a:rPr lang="en-US" altLang="ja-JP" sz="1200" b="1" u="sng" dirty="0">
                <a:solidFill>
                  <a:schemeClr val="tx1"/>
                </a:solidFill>
              </a:rPr>
              <a:t>IoT</a:t>
            </a:r>
            <a:r>
              <a:rPr lang="ja-JP" altLang="ja-JP" sz="1200" b="1" u="sng" dirty="0">
                <a:solidFill>
                  <a:schemeClr val="tx1"/>
                </a:solidFill>
              </a:rPr>
              <a:t>」</a:t>
            </a:r>
            <a:r>
              <a:rPr lang="ja-JP" altLang="en-US" sz="1200" b="1" u="sng" dirty="0">
                <a:solidFill>
                  <a:schemeClr val="tx1"/>
                </a:solidFill>
              </a:rPr>
              <a:t>導入</a:t>
            </a:r>
            <a:r>
              <a:rPr lang="ja-JP" altLang="ja-JP" sz="1200" b="1" u="sng" dirty="0">
                <a:solidFill>
                  <a:schemeClr val="tx1"/>
                </a:solidFill>
              </a:rPr>
              <a:t>支援</a:t>
            </a: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</a:t>
            </a:r>
            <a:r>
              <a:rPr lang="ja-JP" altLang="ja-JP" sz="1200" b="1" dirty="0">
                <a:solidFill>
                  <a:schemeClr val="tx1"/>
                </a:solidFill>
              </a:rPr>
              <a:t>支援テーマ：</a:t>
            </a:r>
            <a:r>
              <a:rPr lang="ja-JP" altLang="ja-JP" sz="1200" dirty="0">
                <a:solidFill>
                  <a:schemeClr val="tx1"/>
                </a:solidFill>
              </a:rPr>
              <a:t>企業の持つ課題を記載していただ</a:t>
            </a:r>
            <a:r>
              <a:rPr lang="ja-JP" altLang="en-US" sz="1200" dirty="0">
                <a:solidFill>
                  <a:schemeClr val="tx1"/>
                </a:solidFill>
              </a:rPr>
              <a:t>きます</a:t>
            </a:r>
            <a:r>
              <a:rPr lang="ja-JP" altLang="ja-JP" sz="1200" dirty="0">
                <a:solidFill>
                  <a:schemeClr val="tx1"/>
                </a:solidFill>
              </a:rPr>
              <a:t>。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lvl="0"/>
            <a:r>
              <a:rPr lang="ja-JP" altLang="en-US" sz="1200" b="1" dirty="0">
                <a:solidFill>
                  <a:schemeClr val="tx1"/>
                </a:solidFill>
              </a:rPr>
              <a:t>　</a:t>
            </a:r>
            <a:r>
              <a:rPr lang="ja-JP" altLang="ja-JP" sz="1200" b="1" dirty="0">
                <a:solidFill>
                  <a:schemeClr val="tx1"/>
                </a:solidFill>
              </a:rPr>
              <a:t>支援形態：</a:t>
            </a:r>
            <a:r>
              <a:rPr lang="ja-JP" altLang="ja-JP" sz="1200" dirty="0">
                <a:solidFill>
                  <a:schemeClr val="tx1"/>
                </a:solidFill>
              </a:rPr>
              <a:t> 当センター職員が、直接モデル企業に対し技術的な支援（課題抽出、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lvl="0"/>
            <a:r>
              <a:rPr lang="ja-JP" altLang="en-US" sz="1200" dirty="0">
                <a:solidFill>
                  <a:schemeClr val="tx1"/>
                </a:solidFill>
              </a:rPr>
              <a:t>　　　　　　 </a:t>
            </a:r>
            <a:r>
              <a:rPr lang="ja-JP" altLang="ja-JP" sz="1200" dirty="0">
                <a:solidFill>
                  <a:schemeClr val="tx1"/>
                </a:solidFill>
              </a:rPr>
              <a:t>試作（</a:t>
            </a:r>
            <a:r>
              <a:rPr lang="en-US" altLang="ja-JP" sz="1200" dirty="0">
                <a:solidFill>
                  <a:schemeClr val="tx1"/>
                </a:solidFill>
              </a:rPr>
              <a:t>PoC</a:t>
            </a:r>
            <a:r>
              <a:rPr lang="ja-JP" altLang="ja-JP" sz="1200" dirty="0">
                <a:solidFill>
                  <a:schemeClr val="tx1"/>
                </a:solidFill>
              </a:rPr>
              <a:t>）等）を行</a:t>
            </a:r>
            <a:r>
              <a:rPr lang="ja-JP" altLang="en-US" sz="1200" dirty="0">
                <a:solidFill>
                  <a:schemeClr val="tx1"/>
                </a:solidFill>
              </a:rPr>
              <a:t>います</a:t>
            </a:r>
            <a:r>
              <a:rPr lang="ja-JP" altLang="ja-JP" sz="1200" dirty="0">
                <a:solidFill>
                  <a:schemeClr val="tx1"/>
                </a:solidFill>
              </a:rPr>
              <a:t>。</a:t>
            </a:r>
          </a:p>
          <a:p>
            <a:pPr lvl="0"/>
            <a:r>
              <a:rPr lang="ja-JP" altLang="en-US" sz="1200" b="1" dirty="0">
                <a:solidFill>
                  <a:schemeClr val="tx1"/>
                </a:solidFill>
              </a:rPr>
              <a:t>　費用負担</a:t>
            </a:r>
            <a:r>
              <a:rPr lang="ja-JP" altLang="ja-JP" sz="1200" b="1" dirty="0">
                <a:solidFill>
                  <a:schemeClr val="tx1"/>
                </a:solidFill>
              </a:rPr>
              <a:t>：</a:t>
            </a:r>
            <a:r>
              <a:rPr lang="ja-JP" altLang="ja-JP" sz="1200" dirty="0">
                <a:solidFill>
                  <a:schemeClr val="tx1"/>
                </a:solidFill>
              </a:rPr>
              <a:t> </a:t>
            </a:r>
            <a:r>
              <a:rPr lang="ja-JP" altLang="en-US" sz="1200" dirty="0">
                <a:solidFill>
                  <a:schemeClr val="tx1"/>
                </a:solidFill>
              </a:rPr>
              <a:t>当センター職員が実施する企業支援に要する</a:t>
            </a:r>
            <a:r>
              <a:rPr lang="ja-JP" altLang="ja-JP" sz="1200" dirty="0">
                <a:solidFill>
                  <a:schemeClr val="tx1"/>
                </a:solidFill>
              </a:rPr>
              <a:t>「消耗品費」「</a:t>
            </a:r>
            <a:r>
              <a:rPr lang="ja-JP" altLang="en-US" sz="1200" dirty="0">
                <a:solidFill>
                  <a:schemeClr val="tx1"/>
                </a:solidFill>
              </a:rPr>
              <a:t>当</a:t>
            </a:r>
            <a:r>
              <a:rPr lang="ja-JP" altLang="ja-JP" sz="1200" dirty="0">
                <a:solidFill>
                  <a:schemeClr val="tx1"/>
                </a:solidFill>
              </a:rPr>
              <a:t>セン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lvl="0"/>
            <a:r>
              <a:rPr lang="ja-JP" altLang="en-US" sz="1200" dirty="0">
                <a:solidFill>
                  <a:schemeClr val="tx1"/>
                </a:solidFill>
              </a:rPr>
              <a:t>　　　　　　</a:t>
            </a:r>
            <a:r>
              <a:rPr lang="ja-JP" altLang="ja-JP" sz="1200" dirty="0">
                <a:solidFill>
                  <a:schemeClr val="tx1"/>
                </a:solidFill>
              </a:rPr>
              <a:t>ター職員の活動に関わる費用（人件費等）」のみ</a:t>
            </a:r>
            <a:r>
              <a:rPr lang="ja-JP" altLang="en-US" sz="1200" dirty="0">
                <a:solidFill>
                  <a:schemeClr val="tx1"/>
                </a:solidFill>
              </a:rPr>
              <a:t>、生産性向上研究会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lvl="0"/>
            <a:r>
              <a:rPr lang="ja-JP" altLang="en-US" sz="1200" dirty="0">
                <a:solidFill>
                  <a:schemeClr val="tx1"/>
                </a:solidFill>
              </a:rPr>
              <a:t>　　　　　　</a:t>
            </a:r>
            <a:r>
              <a:rPr lang="ja-JP" altLang="ja-JP" sz="1200" dirty="0">
                <a:solidFill>
                  <a:schemeClr val="tx1"/>
                </a:solidFill>
              </a:rPr>
              <a:t>が負担</a:t>
            </a:r>
            <a:r>
              <a:rPr lang="ja-JP" altLang="en-US" sz="1200" dirty="0">
                <a:solidFill>
                  <a:schemeClr val="tx1"/>
                </a:solidFill>
              </a:rPr>
              <a:t>いたします</a:t>
            </a:r>
            <a:r>
              <a:rPr lang="ja-JP" altLang="ja-JP" sz="1200" dirty="0">
                <a:solidFill>
                  <a:schemeClr val="tx1"/>
                </a:solidFill>
              </a:rPr>
              <a:t>。</a:t>
            </a:r>
          </a:p>
          <a:p>
            <a:pPr lvl="0"/>
            <a:endParaRPr lang="ja-JP" altLang="ja-JP" sz="1200" dirty="0">
              <a:solidFill>
                <a:schemeClr val="tx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5723828-0DA8-2F2B-A15A-462C4EC30F9C}"/>
              </a:ext>
            </a:extLst>
          </p:cNvPr>
          <p:cNvSpPr txBox="1"/>
          <p:nvPr/>
        </p:nvSpPr>
        <p:spPr>
          <a:xfrm>
            <a:off x="379640" y="1307385"/>
            <a:ext cx="4329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■必須条件（応募資格）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A35F400-165D-5778-4BEC-B102D50E5C52}"/>
              </a:ext>
            </a:extLst>
          </p:cNvPr>
          <p:cNvSpPr txBox="1"/>
          <p:nvPr/>
        </p:nvSpPr>
        <p:spPr>
          <a:xfrm>
            <a:off x="379640" y="7341223"/>
            <a:ext cx="4329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■応募に関しての留意事項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04D3660-24B3-17E6-C579-F4509BC5E475}"/>
              </a:ext>
            </a:extLst>
          </p:cNvPr>
          <p:cNvSpPr/>
          <p:nvPr/>
        </p:nvSpPr>
        <p:spPr>
          <a:xfrm>
            <a:off x="471487" y="1615161"/>
            <a:ext cx="5915026" cy="17124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モデル企業に応募する企業は、以下の条件を満たしている必要があります。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　・当生産性向上研究会の会員であること。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　・茨城県内に事業所を有する中小企業であること。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　・当センター（又は委託先コンサルタント企業（以降「コンサル企業」とい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　　う。））で対応が可能なテーマ</a:t>
            </a:r>
            <a:r>
              <a:rPr kumimoji="1" lang="en-US" altLang="ja-JP" sz="1200" dirty="0">
                <a:solidFill>
                  <a:schemeClr val="tx1"/>
                </a:solidFill>
              </a:rPr>
              <a:t>/</a:t>
            </a:r>
            <a:r>
              <a:rPr kumimoji="1" lang="ja-JP" altLang="en-US" sz="1200" dirty="0">
                <a:solidFill>
                  <a:schemeClr val="tx1"/>
                </a:solidFill>
              </a:rPr>
              <a:t>内容であること。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　・支援に必須な部品やデータの提供が可能であること。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　・支援によって得られた成果</a:t>
            </a:r>
            <a:r>
              <a:rPr kumimoji="1" lang="ja-JP" altLang="en-US" sz="1200">
                <a:solidFill>
                  <a:schemeClr val="tx1"/>
                </a:solidFill>
              </a:rPr>
              <a:t>やプロセスが公開</a:t>
            </a:r>
            <a:r>
              <a:rPr kumimoji="1" lang="ja-JP" altLang="en-US" sz="1200" dirty="0">
                <a:solidFill>
                  <a:schemeClr val="tx1"/>
                </a:solidFill>
              </a:rPr>
              <a:t>可能であること。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C676698-FA1B-A051-5A42-9788CA20E6C6}"/>
              </a:ext>
            </a:extLst>
          </p:cNvPr>
          <p:cNvSpPr/>
          <p:nvPr/>
        </p:nvSpPr>
        <p:spPr>
          <a:xfrm>
            <a:off x="471487" y="7648999"/>
            <a:ext cx="5915026" cy="19494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  <a:p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応募に関して、以下の事項にご留意ください。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　　①支援決定後の日程調整・支援プログラムの進行にご協力ください。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　　②支援を受けて開発した結果、発生した発明に関する、権利の継承、実施権の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　　　取扱い、特許出願、審査請求、権利の持分比率、実施料等については、必要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　　　に応じて関係者の協議にて定めていただきます。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　　③支援の成果を、茨城県の施策説明・</a:t>
            </a:r>
            <a:r>
              <a:rPr kumimoji="1" lang="en-US" altLang="ja-JP" sz="1200" dirty="0">
                <a:solidFill>
                  <a:schemeClr val="tx1"/>
                </a:solidFill>
              </a:rPr>
              <a:t>PR</a:t>
            </a:r>
            <a:r>
              <a:rPr kumimoji="1" lang="ja-JP" altLang="en-US" sz="1200" dirty="0">
                <a:solidFill>
                  <a:schemeClr val="tx1"/>
                </a:solidFill>
              </a:rPr>
              <a:t>等に無償で使用をさせていただきます。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　　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CD5D2E1-90C3-5E16-3E22-70624F837B56}"/>
              </a:ext>
            </a:extLst>
          </p:cNvPr>
          <p:cNvSpPr txBox="1"/>
          <p:nvPr/>
        </p:nvSpPr>
        <p:spPr>
          <a:xfrm>
            <a:off x="169817" y="204922"/>
            <a:ext cx="31605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令和</a:t>
            </a:r>
            <a:r>
              <a:rPr kumimoji="1" lang="en-US" altLang="ja-JP" sz="1400" dirty="0"/>
              <a:t>8</a:t>
            </a:r>
            <a:r>
              <a:rPr kumimoji="1" lang="ja-JP" altLang="en-US" sz="1400" dirty="0"/>
              <a:t>年度生産性向上研究会</a:t>
            </a:r>
          </a:p>
        </p:txBody>
      </p:sp>
    </p:spTree>
    <p:extLst>
      <p:ext uri="{BB962C8B-B14F-4D97-AF65-F5344CB8AC3E}">
        <p14:creationId xmlns:p14="http://schemas.microsoft.com/office/powerpoint/2010/main" val="1897292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2D8FFA-026D-DB40-7539-46B79245DF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3320772-C8EB-EBFF-0F4F-EC984E5076CE}"/>
              </a:ext>
            </a:extLst>
          </p:cNvPr>
          <p:cNvSpPr/>
          <p:nvPr/>
        </p:nvSpPr>
        <p:spPr>
          <a:xfrm>
            <a:off x="169817" y="174171"/>
            <a:ext cx="6544492" cy="955765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9ABDA2F-9A15-3435-D58F-FF5AB081E0A1}"/>
              </a:ext>
            </a:extLst>
          </p:cNvPr>
          <p:cNvSpPr txBox="1"/>
          <p:nvPr/>
        </p:nvSpPr>
        <p:spPr>
          <a:xfrm>
            <a:off x="324731" y="8589980"/>
            <a:ext cx="6287146" cy="279179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814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申し込みメールアドレス：</a:t>
            </a:r>
            <a:r>
              <a:rPr lang="en-US" altLang="ja-JP" sz="1814" b="1" dirty="0">
                <a:latin typeface="游ゴシック" panose="020B0400000000000000" pitchFamily="50" charset="-128"/>
              </a:rPr>
              <a:t>it_material2@itic.pref.ibaraki.jp</a:t>
            </a:r>
            <a:endParaRPr lang="en-US" altLang="ja-JP" sz="1814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1360BF7-B400-2811-544E-919999A02196}"/>
              </a:ext>
            </a:extLst>
          </p:cNvPr>
          <p:cNvSpPr txBox="1"/>
          <p:nvPr/>
        </p:nvSpPr>
        <p:spPr>
          <a:xfrm>
            <a:off x="1336906" y="8323099"/>
            <a:ext cx="4367750" cy="279179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814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申し込み</a:t>
            </a:r>
            <a:r>
              <a:rPr lang="en-US" altLang="ja-JP" sz="1814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FAX</a:t>
            </a:r>
            <a:r>
              <a:rPr lang="ja-JP" altLang="en-US" sz="1814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番号：</a:t>
            </a:r>
            <a:r>
              <a:rPr lang="en-US" altLang="ja-JP" sz="1814" b="1" dirty="0">
                <a:latin typeface="游ゴシック" panose="020B0400000000000000" pitchFamily="50" charset="-128"/>
              </a:rPr>
              <a:t>029-293-8029</a:t>
            </a:r>
            <a:endParaRPr lang="en-US" altLang="ja-JP" sz="1814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12265C1-008B-E395-2833-C5CFE53D616B}"/>
              </a:ext>
            </a:extLst>
          </p:cNvPr>
          <p:cNvSpPr txBox="1"/>
          <p:nvPr/>
        </p:nvSpPr>
        <p:spPr>
          <a:xfrm>
            <a:off x="339211" y="8034892"/>
            <a:ext cx="6179579" cy="276999"/>
          </a:xfrm>
          <a:prstGeom prst="rect">
            <a:avLst/>
          </a:prstGeom>
          <a:noFill/>
          <a:ln w="38100">
            <a:noFill/>
            <a:prstDash val="sysDot"/>
          </a:ln>
        </p:spPr>
        <p:txBody>
          <a:bodyPr wrap="square" rtlCol="0" anchor="ctr" anchorCtr="0">
            <a:spAutoFit/>
          </a:bodyPr>
          <a:lstStyle/>
          <a:p>
            <a:r>
              <a:rPr lang="ja-JP" altLang="en-US" sz="1200" dirty="0"/>
              <a:t>ご記入頂きました個人情報はセンター関連の情報提供以外の目的では使用致しません。</a:t>
            </a:r>
            <a:endParaRPr lang="en-US" altLang="ja-JP" sz="12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0" name="Text Box 14">
            <a:extLst>
              <a:ext uri="{FF2B5EF4-FFF2-40B4-BE49-F238E27FC236}">
                <a16:creationId xmlns:a16="http://schemas.microsoft.com/office/drawing/2014/main" id="{F50D591B-21AA-32AB-8D54-BFEFB2624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290" y="8869159"/>
            <a:ext cx="6551019" cy="86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just" eaLnBrk="1" hangingPunct="1">
              <a:lnSpc>
                <a:spcPts val="1500"/>
              </a:lnSpc>
              <a:spcBef>
                <a:spcPct val="0"/>
              </a:spcBef>
              <a:buNone/>
            </a:pPr>
            <a:r>
              <a:rPr lang="en-US" altLang="ja-JP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お問合せ先</a:t>
            </a:r>
            <a:r>
              <a:rPr lang="en-US" altLang="ja-JP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】</a:t>
            </a:r>
          </a:p>
          <a:p>
            <a:pPr algn="just" eaLnBrk="1" hangingPunct="1">
              <a:lnSpc>
                <a:spcPts val="1500"/>
              </a:lnSpc>
              <a:spcBef>
                <a:spcPct val="0"/>
              </a:spcBef>
              <a:buNone/>
            </a:pPr>
            <a:r>
              <a:rPr lang="ja-JP" altLang="en-US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  茨城県産業技術イノベーションセンター</a:t>
            </a:r>
            <a:endParaRPr lang="en-US" altLang="ja-JP" sz="1452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  <a:p>
            <a:pPr algn="just" eaLnBrk="1" hangingPunct="1">
              <a:lnSpc>
                <a:spcPts val="1500"/>
              </a:lnSpc>
              <a:spcBef>
                <a:spcPct val="0"/>
              </a:spcBef>
              <a:buNone/>
            </a:pPr>
            <a:r>
              <a:rPr lang="ja-JP" altLang="en-US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  </a:t>
            </a:r>
            <a:r>
              <a:rPr lang="en-US" altLang="ja-JP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TEL</a:t>
            </a:r>
            <a:r>
              <a:rPr lang="ja-JP" altLang="en-US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：０２９－２９３－８５７５　　　</a:t>
            </a:r>
            <a:r>
              <a:rPr lang="en-US" altLang="ja-JP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FAX</a:t>
            </a:r>
            <a:r>
              <a:rPr lang="ja-JP" altLang="en-US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：０２９－２９３－８０２９</a:t>
            </a:r>
            <a:endParaRPr lang="en-US" altLang="ja-JP" sz="1452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  <a:p>
            <a:pPr algn="just" eaLnBrk="1" hangingPunct="1">
              <a:lnSpc>
                <a:spcPts val="1500"/>
              </a:lnSpc>
              <a:spcBef>
                <a:spcPct val="0"/>
              </a:spcBef>
              <a:buNone/>
            </a:pPr>
            <a:r>
              <a:rPr lang="en-US" altLang="ja-JP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  Mail</a:t>
            </a:r>
            <a:r>
              <a:rPr lang="ja-JP" altLang="en-US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it_material2@itic.pref.ibaraki.jp</a:t>
            </a:r>
            <a:r>
              <a:rPr lang="ja-JP" altLang="en-US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　担当：</a:t>
            </a:r>
            <a:r>
              <a:rPr lang="ja-JP" altLang="en-US" sz="1452" dirty="0">
                <a:solidFill>
                  <a:srgbClr val="1D1C1D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西本、青木   </a:t>
            </a:r>
            <a:endParaRPr lang="ja-JP" altLang="en-US" sz="1452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53484F0B-CE62-067A-A289-8797398009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203052"/>
              </p:ext>
            </p:extLst>
          </p:nvPr>
        </p:nvGraphicFramePr>
        <p:xfrm>
          <a:off x="471487" y="1829262"/>
          <a:ext cx="5905224" cy="61944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7632">
                  <a:extLst>
                    <a:ext uri="{9D8B030D-6E8A-4147-A177-3AD203B41FA5}">
                      <a16:colId xmlns:a16="http://schemas.microsoft.com/office/drawing/2014/main" val="695856595"/>
                    </a:ext>
                  </a:extLst>
                </a:gridCol>
                <a:gridCol w="4467592">
                  <a:extLst>
                    <a:ext uri="{9D8B030D-6E8A-4147-A177-3AD203B41FA5}">
                      <a16:colId xmlns:a16="http://schemas.microsoft.com/office/drawing/2014/main" val="2388278400"/>
                    </a:ext>
                  </a:extLst>
                </a:gridCol>
              </a:tblGrid>
              <a:tr h="301601"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  <a:latin typeface="HGP創英ﾌﾟﾚｾﾞﾝｽEB" panose="02020800000000000000" pitchFamily="18" charset="-128"/>
                          <a:ea typeface="HGP創英ﾌﾟﾚｾﾞﾝｽEB" panose="02020800000000000000" pitchFamily="18" charset="-128"/>
                        </a:rPr>
                        <a:t>企業名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5349859"/>
                  </a:ext>
                </a:extLst>
              </a:tr>
              <a:tr h="301601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HGP創英ﾌﾟﾚｾﾞﾝｽEB" panose="02020800000000000000" pitchFamily="18" charset="-128"/>
                          <a:ea typeface="HGP創英ﾌﾟﾚｾﾞﾝｽEB" panose="02020800000000000000" pitchFamily="18" charset="-128"/>
                        </a:rPr>
                        <a:t>所在地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4326889"/>
                  </a:ext>
                </a:extLst>
              </a:tr>
              <a:tr h="301601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HGP創英ﾌﾟﾚｾﾞﾝｽEB" panose="02020800000000000000" pitchFamily="18" charset="-128"/>
                          <a:ea typeface="HGP創英ﾌﾟﾚｾﾞﾝｽEB" panose="02020800000000000000" pitchFamily="18" charset="-128"/>
                        </a:rPr>
                        <a:t>担当者氏名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5238846"/>
                  </a:ext>
                </a:extLst>
              </a:tr>
              <a:tr h="301601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HGP創英ﾌﾟﾚｾﾞﾝｽEB" panose="02020800000000000000" pitchFamily="18" charset="-128"/>
                          <a:ea typeface="HGP創英ﾌﾟﾚｾﾞﾝｽEB" panose="02020800000000000000" pitchFamily="18" charset="-128"/>
                        </a:rPr>
                        <a:t>電話番号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503515"/>
                  </a:ext>
                </a:extLst>
              </a:tr>
              <a:tr h="301601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HGP創英ﾌﾟﾚｾﾞﾝｽEB" panose="02020800000000000000" pitchFamily="18" charset="-128"/>
                          <a:ea typeface="HGP創英ﾌﾟﾚｾﾞﾝｽEB" panose="02020800000000000000" pitchFamily="18" charset="-128"/>
                        </a:rPr>
                        <a:t>E-mail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HGP創英ﾌﾟﾚｾﾞﾝｽEB" panose="02020800000000000000" pitchFamily="18" charset="-128"/>
                        <a:ea typeface="HGP創英ﾌﾟﾚｾﾞﾝｽEB" panose="020208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1746908"/>
                  </a:ext>
                </a:extLst>
              </a:tr>
              <a:tr h="4686416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HGP創英ﾌﾟﾚｾﾞﾝｽEB" panose="02020800000000000000" pitchFamily="18" charset="-128"/>
                          <a:ea typeface="HGP創英ﾌﾟﾚｾﾞﾝｽEB" panose="02020800000000000000" pitchFamily="18" charset="-128"/>
                        </a:rPr>
                        <a:t>解決したい課題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HGP創英ﾌﾟﾚｾﾞﾝｽEB" panose="02020800000000000000" pitchFamily="18" charset="-128"/>
                        <a:ea typeface="HGP創英ﾌﾟﾚｾﾞﾝｽEB" panose="020208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□生成</a:t>
                      </a:r>
                      <a:r>
                        <a:rPr kumimoji="1" lang="en-US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  <a:r>
                        <a:rPr kumimoji="1" lang="ja-JP" altLang="en-US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導入支援</a:t>
                      </a:r>
                      <a:endParaRPr kumimoji="1" lang="en-US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en-US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  <a:r>
                        <a:rPr kumimoji="1" lang="ja-JP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図面検索　</a:t>
                      </a:r>
                      <a:endParaRPr kumimoji="1" lang="en-US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en-US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  <a:r>
                        <a:rPr kumimoji="1" lang="ja-JP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見積書作成</a:t>
                      </a:r>
                    </a:p>
                    <a:p>
                      <a:r>
                        <a:rPr kumimoji="1" lang="ja-JP" altLang="en-US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en-US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  <a:r>
                        <a:rPr kumimoji="1" lang="ja-JP" altLang="en-US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売上予測</a:t>
                      </a:r>
                      <a:endParaRPr kumimoji="1" lang="en-US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1" lang="en-US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1" lang="en-US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1" lang="en-US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1" lang="en-US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1" lang="en-US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1" lang="en-US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1" lang="en-US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1" lang="en-US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1" lang="en-US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□画像解析</a:t>
                      </a:r>
                      <a:r>
                        <a:rPr kumimoji="1" lang="en-US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  <a:r>
                        <a:rPr kumimoji="1" lang="ja-JP" altLang="en-US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導入支援</a:t>
                      </a:r>
                      <a:endParaRPr kumimoji="1" lang="en-US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kumimoji="1" lang="en-US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IoT</a:t>
                      </a:r>
                      <a:r>
                        <a:rPr kumimoji="1" lang="ja-JP" altLang="en-US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導入支援</a:t>
                      </a:r>
                      <a:endParaRPr kumimoji="1" lang="en-US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1" lang="en-US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1" lang="en-US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1" lang="en-US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1" lang="en-US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1" lang="en-US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1" lang="en-US" altLang="ja-JP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4387022"/>
                  </a:ext>
                </a:extLst>
              </a:tr>
            </a:tbl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C5EF88F-2CA1-55E8-C26B-5A837F1D45E8}"/>
              </a:ext>
            </a:extLst>
          </p:cNvPr>
          <p:cNvSpPr txBox="1"/>
          <p:nvPr/>
        </p:nvSpPr>
        <p:spPr>
          <a:xfrm>
            <a:off x="1606868" y="961485"/>
            <a:ext cx="4329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企業情報及び連絡担当者様情報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EC3ED3D2-A6D8-ED26-E038-8F8916E47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868" y="358270"/>
            <a:ext cx="5915025" cy="775615"/>
          </a:xfrm>
        </p:spPr>
        <p:txBody>
          <a:bodyPr>
            <a:normAutofit/>
          </a:bodyPr>
          <a:lstStyle/>
          <a:p>
            <a:pPr algn="ctr"/>
            <a:r>
              <a:rPr lang="ja-JP" altLang="en-US" sz="2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支援応募申込み書</a:t>
            </a:r>
            <a:r>
              <a:rPr lang="en-US" altLang="ja-JP" sz="2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【</a:t>
            </a:r>
            <a:r>
              <a:rPr lang="ja-JP" altLang="en-US" sz="2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モデル企業</a:t>
            </a:r>
            <a:r>
              <a:rPr lang="en-US" altLang="ja-JP" sz="2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】</a:t>
            </a:r>
            <a:endParaRPr kumimoji="1" lang="ja-JP" altLang="en-US" sz="2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0CB67CA-3A7D-718A-608F-2DADC21FCB1F}"/>
              </a:ext>
            </a:extLst>
          </p:cNvPr>
          <p:cNvSpPr txBox="1"/>
          <p:nvPr/>
        </p:nvSpPr>
        <p:spPr>
          <a:xfrm>
            <a:off x="2021205" y="6508299"/>
            <a:ext cx="427482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支援を希望される具体的な内容を記載してください</a:t>
            </a:r>
            <a:endParaRPr kumimoji="1" lang="en-US" altLang="ja-JP" sz="1200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AC04A52-6FD9-0732-1113-F59371AA6ECA}"/>
              </a:ext>
            </a:extLst>
          </p:cNvPr>
          <p:cNvSpPr txBox="1"/>
          <p:nvPr/>
        </p:nvSpPr>
        <p:spPr>
          <a:xfrm>
            <a:off x="2021205" y="4195874"/>
            <a:ext cx="4274820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①</a:t>
            </a:r>
            <a:r>
              <a:rPr kumimoji="1" lang="en-US" altLang="ja-JP" sz="1200" dirty="0"/>
              <a:t>AI</a:t>
            </a:r>
            <a:r>
              <a:rPr kumimoji="1" lang="ja-JP" altLang="en-US" sz="1200" dirty="0"/>
              <a:t>に学習</a:t>
            </a:r>
            <a:r>
              <a:rPr kumimoji="1" lang="en-US" altLang="ja-JP" sz="1200" dirty="0"/>
              <a:t>/</a:t>
            </a:r>
            <a:r>
              <a:rPr kumimoji="1" lang="ja-JP" altLang="en-US" sz="1200" dirty="0"/>
              <a:t>検索させるための電子データはありますか？</a:t>
            </a:r>
            <a:endParaRPr kumimoji="1" lang="en-US" altLang="ja-JP" sz="1200" dirty="0"/>
          </a:p>
          <a:p>
            <a:endParaRPr kumimoji="1" lang="en-US" altLang="ja-JP" sz="1200" dirty="0"/>
          </a:p>
          <a:p>
            <a:endParaRPr kumimoji="1" lang="en-US" altLang="ja-JP" sz="1200" dirty="0"/>
          </a:p>
          <a:p>
            <a:endParaRPr kumimoji="1" lang="en-US" altLang="ja-JP" sz="1200" dirty="0"/>
          </a:p>
          <a:p>
            <a:r>
              <a:rPr kumimoji="1" lang="ja-JP" altLang="en-US" sz="1200" dirty="0"/>
              <a:t>②電子データがある場合、ファイル形式とデータの蓄積状況（ストック）はどのくらいありますでしょうか？</a:t>
            </a:r>
            <a:endParaRPr kumimoji="1" lang="en-US" altLang="ja-JP" sz="1200" dirty="0"/>
          </a:p>
          <a:p>
            <a:endParaRPr kumimoji="1" lang="en-US" altLang="ja-JP" sz="1200" dirty="0"/>
          </a:p>
          <a:p>
            <a:endParaRPr kumimoji="1" lang="en-US" altLang="ja-JP" sz="1200" dirty="0"/>
          </a:p>
          <a:p>
            <a:endParaRPr kumimoji="1" lang="en-US" altLang="ja-JP" sz="12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1AE1D7E-8B29-97EF-37D5-A6D646B9F783}"/>
              </a:ext>
            </a:extLst>
          </p:cNvPr>
          <p:cNvSpPr txBox="1"/>
          <p:nvPr/>
        </p:nvSpPr>
        <p:spPr>
          <a:xfrm>
            <a:off x="169817" y="204922"/>
            <a:ext cx="31605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令和</a:t>
            </a:r>
            <a:r>
              <a:rPr kumimoji="1" lang="en-US" altLang="ja-JP" sz="1400" dirty="0"/>
              <a:t>8</a:t>
            </a:r>
            <a:r>
              <a:rPr kumimoji="1" lang="ja-JP" altLang="en-US" sz="1400" dirty="0"/>
              <a:t>年度生産性向上研究会</a:t>
            </a:r>
          </a:p>
        </p:txBody>
      </p:sp>
    </p:spTree>
    <p:extLst>
      <p:ext uri="{BB962C8B-B14F-4D97-AF65-F5344CB8AC3E}">
        <p14:creationId xmlns:p14="http://schemas.microsoft.com/office/powerpoint/2010/main" val="2491448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1830</TotalTime>
  <Words>638</Words>
  <Application>Microsoft Office PowerPoint</Application>
  <PresentationFormat>A4 210 x 297 mm</PresentationFormat>
  <Paragraphs>85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HGP創英ﾌﾟﾚｾﾞﾝｽEB</vt:lpstr>
      <vt:lpstr>游ゴシック</vt:lpstr>
      <vt:lpstr>Aptos</vt:lpstr>
      <vt:lpstr>Aptos Display</vt:lpstr>
      <vt:lpstr>Arial</vt:lpstr>
      <vt:lpstr>Office テーマ</vt:lpstr>
      <vt:lpstr>支援応募申込み【モデル企業】</vt:lpstr>
      <vt:lpstr>支援応募申込み書【モデル企業】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Keishi Nishimoto</dc:creator>
  <cp:lastModifiedBy>Keishi Nishimoto</cp:lastModifiedBy>
  <cp:revision>30</cp:revision>
  <cp:lastPrinted>2026-05-29T00:34:47Z</cp:lastPrinted>
  <dcterms:created xsi:type="dcterms:W3CDTF">2026-04-01T05:54:28Z</dcterms:created>
  <dcterms:modified xsi:type="dcterms:W3CDTF">2026-05-29T00:34:49Z</dcterms:modified>
</cp:coreProperties>
</file>