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BA4"/>
    <a:srgbClr val="001F72"/>
    <a:srgbClr val="FFF7E1"/>
    <a:srgbClr val="5E531C"/>
    <a:srgbClr val="092C62"/>
    <a:srgbClr val="4472C4"/>
    <a:srgbClr val="B8A236"/>
    <a:srgbClr val="C6AF3E"/>
    <a:srgbClr val="716421"/>
    <a:srgbClr val="CBA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03" autoAdjust="0"/>
    <p:restoredTop sz="94280" autoAdjust="0"/>
  </p:normalViewPr>
  <p:slideViewPr>
    <p:cSldViewPr snapToGrid="0">
      <p:cViewPr>
        <p:scale>
          <a:sx n="124" d="100"/>
          <a:sy n="124" d="100"/>
        </p:scale>
        <p:origin x="16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B4470BB-AB61-18B5-D838-8B5F990DE68D}"/>
              </a:ext>
            </a:extLst>
          </p:cNvPr>
          <p:cNvSpPr/>
          <p:nvPr userDrawn="1"/>
        </p:nvSpPr>
        <p:spPr>
          <a:xfrm>
            <a:off x="179071" y="1017068"/>
            <a:ext cx="7231380" cy="2900360"/>
          </a:xfrm>
          <a:prstGeom prst="roundRect">
            <a:avLst>
              <a:gd name="adj" fmla="val 6373"/>
            </a:avLst>
          </a:prstGeom>
          <a:noFill/>
          <a:ln w="76200" cmpd="sng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27CDC515-2D56-648D-ECA8-87939C88C112}"/>
              </a:ext>
            </a:extLst>
          </p:cNvPr>
          <p:cNvGrpSpPr/>
          <p:nvPr userDrawn="1"/>
        </p:nvGrpSpPr>
        <p:grpSpPr>
          <a:xfrm>
            <a:off x="4579816" y="799577"/>
            <a:ext cx="335085" cy="911668"/>
            <a:chOff x="4536701" y="687284"/>
            <a:chExt cx="335085" cy="911668"/>
          </a:xfrm>
        </p:grpSpPr>
        <p:sp>
          <p:nvSpPr>
            <p:cNvPr id="62" name="フリーフォーム: 図形 61">
              <a:extLst>
                <a:ext uri="{FF2B5EF4-FFF2-40B4-BE49-F238E27FC236}">
                  <a16:creationId xmlns:a16="http://schemas.microsoft.com/office/drawing/2014/main" id="{F3FCF130-FD46-921F-A51B-163A8763165B}"/>
                </a:ext>
              </a:extLst>
            </p:cNvPr>
            <p:cNvSpPr/>
            <p:nvPr userDrawn="1"/>
          </p:nvSpPr>
          <p:spPr>
            <a:xfrm flipV="1">
              <a:off x="4536701" y="687284"/>
              <a:ext cx="335085" cy="911668"/>
            </a:xfrm>
            <a:custGeom>
              <a:avLst/>
              <a:gdLst>
                <a:gd name="connsiteX0" fmla="*/ 247498 w 494995"/>
                <a:gd name="connsiteY0" fmla="*/ 0 h 1346737"/>
                <a:gd name="connsiteX1" fmla="*/ 494995 w 494995"/>
                <a:gd name="connsiteY1" fmla="*/ 426720 h 1346737"/>
                <a:gd name="connsiteX2" fmla="*/ 494995 w 494995"/>
                <a:gd name="connsiteY2" fmla="*/ 1346737 h 1346737"/>
                <a:gd name="connsiteX3" fmla="*/ 0 w 494995"/>
                <a:gd name="connsiteY3" fmla="*/ 1346737 h 1346737"/>
                <a:gd name="connsiteX4" fmla="*/ 0 w 494995"/>
                <a:gd name="connsiteY4" fmla="*/ 426720 h 1346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4995" h="1346737">
                  <a:moveTo>
                    <a:pt x="247498" y="0"/>
                  </a:moveTo>
                  <a:lnTo>
                    <a:pt x="494995" y="426720"/>
                  </a:lnTo>
                  <a:lnTo>
                    <a:pt x="494995" y="1346737"/>
                  </a:lnTo>
                  <a:lnTo>
                    <a:pt x="0" y="1346737"/>
                  </a:lnTo>
                  <a:lnTo>
                    <a:pt x="0" y="426720"/>
                  </a:lnTo>
                  <a:close/>
                </a:path>
              </a:pathLst>
            </a:custGeom>
            <a:solidFill>
              <a:schemeClr val="bg1"/>
            </a:solidFill>
            <a:ln w="76200" cap="rnd">
              <a:solidFill>
                <a:schemeClr val="tx1"/>
              </a:solidFill>
              <a:round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grpSp>
          <p:nvGrpSpPr>
            <p:cNvPr id="63" name="グループ化 62">
              <a:extLst>
                <a:ext uri="{FF2B5EF4-FFF2-40B4-BE49-F238E27FC236}">
                  <a16:creationId xmlns:a16="http://schemas.microsoft.com/office/drawing/2014/main" id="{EA594E5A-177E-11AA-DFBB-8A5D0663D1DA}"/>
                </a:ext>
              </a:extLst>
            </p:cNvPr>
            <p:cNvGrpSpPr/>
            <p:nvPr userDrawn="1"/>
          </p:nvGrpSpPr>
          <p:grpSpPr>
            <a:xfrm flipV="1">
              <a:off x="4541235" y="1221652"/>
              <a:ext cx="316015" cy="78786"/>
              <a:chOff x="-780360" y="4963805"/>
              <a:chExt cx="384556" cy="95875"/>
            </a:xfrm>
            <a:solidFill>
              <a:schemeClr val="bg1"/>
            </a:solidFill>
          </p:grpSpPr>
          <p:cxnSp>
            <p:nvCxnSpPr>
              <p:cNvPr id="64" name="直線コネクタ 63">
                <a:extLst>
                  <a:ext uri="{FF2B5EF4-FFF2-40B4-BE49-F238E27FC236}">
                    <a16:creationId xmlns:a16="http://schemas.microsoft.com/office/drawing/2014/main" id="{02B1A20E-FB2C-01D1-8586-A6308E8BCD27}"/>
                  </a:ext>
                </a:extLst>
              </p:cNvPr>
              <p:cNvCxnSpPr/>
              <p:nvPr/>
            </p:nvCxnSpPr>
            <p:spPr>
              <a:xfrm>
                <a:off x="-780360" y="4963805"/>
                <a:ext cx="95875" cy="95875"/>
              </a:xfrm>
              <a:prstGeom prst="line">
                <a:avLst/>
              </a:prstGeom>
              <a:grpFill/>
              <a:ln w="762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コネクタ 64">
                <a:extLst>
                  <a:ext uri="{FF2B5EF4-FFF2-40B4-BE49-F238E27FC236}">
                    <a16:creationId xmlns:a16="http://schemas.microsoft.com/office/drawing/2014/main" id="{E46F52B7-5A84-846B-913A-31B8BC3D70D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683447" y="4963805"/>
                <a:ext cx="95875" cy="95875"/>
              </a:xfrm>
              <a:prstGeom prst="line">
                <a:avLst/>
              </a:prstGeom>
              <a:grpFill/>
              <a:ln w="762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>
                <a:extLst>
                  <a:ext uri="{FF2B5EF4-FFF2-40B4-BE49-F238E27FC236}">
                    <a16:creationId xmlns:a16="http://schemas.microsoft.com/office/drawing/2014/main" id="{86DF87BF-1F97-1D20-0744-36B303881085}"/>
                  </a:ext>
                </a:extLst>
              </p:cNvPr>
              <p:cNvCxnSpPr/>
              <p:nvPr/>
            </p:nvCxnSpPr>
            <p:spPr>
              <a:xfrm>
                <a:off x="-586504" y="4963805"/>
                <a:ext cx="95875" cy="95875"/>
              </a:xfrm>
              <a:prstGeom prst="line">
                <a:avLst/>
              </a:prstGeom>
              <a:grpFill/>
              <a:ln w="762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>
                <a:extLst>
                  <a:ext uri="{FF2B5EF4-FFF2-40B4-BE49-F238E27FC236}">
                    <a16:creationId xmlns:a16="http://schemas.microsoft.com/office/drawing/2014/main" id="{E0BA3800-905A-936A-48DE-D9ECA70FCF6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91679" y="4963805"/>
                <a:ext cx="95875" cy="95875"/>
              </a:xfrm>
              <a:prstGeom prst="line">
                <a:avLst/>
              </a:prstGeom>
              <a:grpFill/>
              <a:ln w="762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B6C7557B-996B-B562-EF6C-EFC72E9A8181}"/>
                </a:ext>
              </a:extLst>
            </p:cNvPr>
            <p:cNvSpPr/>
            <p:nvPr userDrawn="1"/>
          </p:nvSpPr>
          <p:spPr>
            <a:xfrm>
              <a:off x="4636471" y="1435322"/>
              <a:ext cx="126381" cy="1027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2E36A180-977A-B6EE-B035-7B7ECDD11BA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775044" y="1120144"/>
              <a:ext cx="0" cy="93365"/>
            </a:xfrm>
            <a:prstGeom prst="line">
              <a:avLst/>
            </a:prstGeom>
            <a:ln w="762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C3631AE3-68DC-09BF-F9B9-58EA57D8510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631870" y="1120144"/>
              <a:ext cx="0" cy="93365"/>
            </a:xfrm>
            <a:prstGeom prst="line">
              <a:avLst/>
            </a:prstGeom>
            <a:ln w="762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EDA10300-2B88-5BD3-8B7E-29AFC1DADC04}"/>
              </a:ext>
            </a:extLst>
          </p:cNvPr>
          <p:cNvSpPr/>
          <p:nvPr userDrawn="1"/>
        </p:nvSpPr>
        <p:spPr>
          <a:xfrm>
            <a:off x="4474452" y="620417"/>
            <a:ext cx="569987" cy="358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5" name="グループ化 144">
            <a:extLst>
              <a:ext uri="{FF2B5EF4-FFF2-40B4-BE49-F238E27FC236}">
                <a16:creationId xmlns:a16="http://schemas.microsoft.com/office/drawing/2014/main" id="{BA9A4A34-0DF3-CC4E-3CAF-38B66D5FDD77}"/>
              </a:ext>
            </a:extLst>
          </p:cNvPr>
          <p:cNvGrpSpPr/>
          <p:nvPr userDrawn="1"/>
        </p:nvGrpSpPr>
        <p:grpSpPr>
          <a:xfrm>
            <a:off x="270986" y="60896"/>
            <a:ext cx="4839108" cy="888215"/>
            <a:chOff x="270986" y="60896"/>
            <a:chExt cx="4839108" cy="888215"/>
          </a:xfrm>
        </p:grpSpPr>
        <p:grpSp>
          <p:nvGrpSpPr>
            <p:cNvPr id="97" name="グループ化 96">
              <a:extLst>
                <a:ext uri="{FF2B5EF4-FFF2-40B4-BE49-F238E27FC236}">
                  <a16:creationId xmlns:a16="http://schemas.microsoft.com/office/drawing/2014/main" id="{1FF3082B-5D2C-630E-25E1-AA08E9E61CB5}"/>
                </a:ext>
              </a:extLst>
            </p:cNvPr>
            <p:cNvGrpSpPr/>
            <p:nvPr/>
          </p:nvGrpSpPr>
          <p:grpSpPr>
            <a:xfrm>
              <a:off x="270986" y="126415"/>
              <a:ext cx="646331" cy="822696"/>
              <a:chOff x="219233" y="252221"/>
              <a:chExt cx="671636" cy="854904"/>
            </a:xfrm>
          </p:grpSpPr>
          <p:pic>
            <p:nvPicPr>
              <p:cNvPr id="103" name="図 102">
                <a:extLst>
                  <a:ext uri="{FF2B5EF4-FFF2-40B4-BE49-F238E27FC236}">
                    <a16:creationId xmlns:a16="http://schemas.microsoft.com/office/drawing/2014/main" id="{49E574A6-2B53-D95E-8236-482BCA3FD8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8613" y="252221"/>
                <a:ext cx="572874" cy="591969"/>
              </a:xfrm>
              <a:prstGeom prst="rect">
                <a:avLst/>
              </a:prstGeom>
            </p:spPr>
          </p:pic>
          <p:sp>
            <p:nvSpPr>
              <p:cNvPr id="104" name="テキスト ボックス 103">
                <a:extLst>
                  <a:ext uri="{FF2B5EF4-FFF2-40B4-BE49-F238E27FC236}">
                    <a16:creationId xmlns:a16="http://schemas.microsoft.com/office/drawing/2014/main" id="{C4DA20BE-C8D7-A21B-F2D3-60F5519BDFD0}"/>
                  </a:ext>
                </a:extLst>
              </p:cNvPr>
              <p:cNvSpPr txBox="1"/>
              <p:nvPr/>
            </p:nvSpPr>
            <p:spPr>
              <a:xfrm>
                <a:off x="219233" y="819281"/>
                <a:ext cx="671636" cy="2878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1200" dirty="0"/>
                  <a:t>茨城県</a:t>
                </a:r>
              </a:p>
            </p:txBody>
          </p:sp>
        </p:grpSp>
        <p:grpSp>
          <p:nvGrpSpPr>
            <p:cNvPr id="116" name="グループ化 115">
              <a:extLst>
                <a:ext uri="{FF2B5EF4-FFF2-40B4-BE49-F238E27FC236}">
                  <a16:creationId xmlns:a16="http://schemas.microsoft.com/office/drawing/2014/main" id="{AAB65A0A-973F-B397-752D-086859BC2AAF}"/>
                </a:ext>
              </a:extLst>
            </p:cNvPr>
            <p:cNvGrpSpPr/>
            <p:nvPr/>
          </p:nvGrpSpPr>
          <p:grpSpPr>
            <a:xfrm>
              <a:off x="1109934" y="80833"/>
              <a:ext cx="4000160" cy="605048"/>
              <a:chOff x="1338534" y="123171"/>
              <a:chExt cx="4000160" cy="605048"/>
            </a:xfrm>
          </p:grpSpPr>
          <p:sp>
            <p:nvSpPr>
              <p:cNvPr id="122" name="角丸四角形 12">
                <a:extLst>
                  <a:ext uri="{FF2B5EF4-FFF2-40B4-BE49-F238E27FC236}">
                    <a16:creationId xmlns:a16="http://schemas.microsoft.com/office/drawing/2014/main" id="{A0F2A4A2-67B0-0D80-C54C-9246B236837E}"/>
                  </a:ext>
                </a:extLst>
              </p:cNvPr>
              <p:cNvSpPr/>
              <p:nvPr/>
            </p:nvSpPr>
            <p:spPr>
              <a:xfrm>
                <a:off x="1338534" y="123171"/>
                <a:ext cx="1932346" cy="2795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ja-JP" altLang="en-US" sz="900" b="1" spc="-100" dirty="0">
                    <a:solidFill>
                      <a:srgbClr val="001F72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令和</a:t>
                </a:r>
                <a:r>
                  <a:rPr lang="en-US" altLang="ja-JP" sz="900" b="1" spc="-100" dirty="0">
                    <a:solidFill>
                      <a:srgbClr val="001F72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8</a:t>
                </a:r>
                <a:r>
                  <a:rPr lang="ja-JP" altLang="en-US" sz="900" b="1" spc="-100" dirty="0">
                    <a:solidFill>
                      <a:srgbClr val="001F72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年度　新ビジネスチャレンジ事業</a:t>
                </a:r>
              </a:p>
            </p:txBody>
          </p:sp>
          <p:sp>
            <p:nvSpPr>
              <p:cNvPr id="128" name="正方形/長方形 127">
                <a:extLst>
                  <a:ext uri="{FF2B5EF4-FFF2-40B4-BE49-F238E27FC236}">
                    <a16:creationId xmlns:a16="http://schemas.microsoft.com/office/drawing/2014/main" id="{6EED1D8D-11C6-65E3-329C-FA57F157EB9E}"/>
                  </a:ext>
                </a:extLst>
              </p:cNvPr>
              <p:cNvSpPr/>
              <p:nvPr/>
            </p:nvSpPr>
            <p:spPr>
              <a:xfrm>
                <a:off x="1338536" y="361905"/>
                <a:ext cx="1932347" cy="360000"/>
              </a:xfrm>
              <a:prstGeom prst="rect">
                <a:avLst/>
              </a:prstGeom>
              <a:solidFill>
                <a:srgbClr val="001F7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>
                  <a:lnSpc>
                    <a:spcPts val="2200"/>
                  </a:lnSpc>
                  <a:spcAft>
                    <a:spcPts val="1800"/>
                  </a:spcAft>
                </a:pPr>
                <a:r>
                  <a:rPr kumimoji="1" lang="ja-JP" altLang="en-US" dirty="0">
                    <a:solidFill>
                      <a:schemeClr val="bg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セミナーのご案内 </a:t>
                </a:r>
              </a:p>
            </p:txBody>
          </p:sp>
          <p:sp>
            <p:nvSpPr>
              <p:cNvPr id="130" name="正方形/長方形 129">
                <a:extLst>
                  <a:ext uri="{FF2B5EF4-FFF2-40B4-BE49-F238E27FC236}">
                    <a16:creationId xmlns:a16="http://schemas.microsoft.com/office/drawing/2014/main" id="{00C77EF9-3405-8E35-F040-B2D49902698A}"/>
                  </a:ext>
                </a:extLst>
              </p:cNvPr>
              <p:cNvSpPr/>
              <p:nvPr/>
            </p:nvSpPr>
            <p:spPr>
              <a:xfrm>
                <a:off x="3406347" y="368219"/>
                <a:ext cx="1932347" cy="3600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>
                  <a:lnSpc>
                    <a:spcPts val="2200"/>
                  </a:lnSpc>
                  <a:spcAft>
                    <a:spcPts val="1800"/>
                  </a:spcAft>
                </a:pPr>
                <a:r>
                  <a:rPr kumimoji="1" lang="ja-JP" altLang="en-US" dirty="0">
                    <a:solidFill>
                      <a:schemeClr val="bg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参加無料</a:t>
                </a:r>
              </a:p>
            </p:txBody>
          </p:sp>
          <p:sp>
            <p:nvSpPr>
              <p:cNvPr id="131" name="正方形/長方形 130">
                <a:extLst>
                  <a:ext uri="{FF2B5EF4-FFF2-40B4-BE49-F238E27FC236}">
                    <a16:creationId xmlns:a16="http://schemas.microsoft.com/office/drawing/2014/main" id="{D8AD346C-95B2-CC38-A916-8A88A1B01148}"/>
                  </a:ext>
                </a:extLst>
              </p:cNvPr>
              <p:cNvSpPr/>
              <p:nvPr/>
            </p:nvSpPr>
            <p:spPr>
              <a:xfrm>
                <a:off x="4104640" y="135566"/>
                <a:ext cx="803296" cy="23522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dist"/>
                <a:r>
                  <a:rPr kumimoji="1" lang="ja-JP" altLang="en-US" sz="1400" dirty="0">
                    <a:solidFill>
                      <a:srgbClr val="001F72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オンライン</a:t>
                </a:r>
              </a:p>
            </p:txBody>
          </p:sp>
        </p:grpSp>
        <p:pic>
          <p:nvPicPr>
            <p:cNvPr id="134" name="グラフィックス 133" descr="ノート PC">
              <a:extLst>
                <a:ext uri="{FF2B5EF4-FFF2-40B4-BE49-F238E27FC236}">
                  <a16:creationId xmlns:a16="http://schemas.microsoft.com/office/drawing/2014/main" id="{D6D5174C-FD4A-DEC9-8E91-E22CB29A19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471265" y="60896"/>
              <a:ext cx="317392" cy="317392"/>
            </a:xfrm>
            <a:prstGeom prst="rect">
              <a:avLst/>
            </a:prstGeom>
          </p:spPr>
        </p:pic>
      </p:grp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7465EB28-5878-53E3-83A4-10ED5491B601}"/>
              </a:ext>
            </a:extLst>
          </p:cNvPr>
          <p:cNvGrpSpPr/>
          <p:nvPr userDrawn="1"/>
        </p:nvGrpSpPr>
        <p:grpSpPr>
          <a:xfrm>
            <a:off x="1107649" y="2907123"/>
            <a:ext cx="494995" cy="1346737"/>
            <a:chOff x="1107649" y="2846163"/>
            <a:chExt cx="494995" cy="1346737"/>
          </a:xfrm>
        </p:grpSpPr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989304D7-E904-4F5F-0B48-3FA9461A9418}"/>
                </a:ext>
              </a:extLst>
            </p:cNvPr>
            <p:cNvGrpSpPr/>
            <p:nvPr userDrawn="1"/>
          </p:nvGrpSpPr>
          <p:grpSpPr>
            <a:xfrm>
              <a:off x="1107649" y="2846163"/>
              <a:ext cx="494995" cy="1346737"/>
              <a:chOff x="1052828" y="2996993"/>
              <a:chExt cx="494995" cy="1346737"/>
            </a:xfrm>
          </p:grpSpPr>
          <p:grpSp>
            <p:nvGrpSpPr>
              <p:cNvPr id="60" name="グループ化 59">
                <a:extLst>
                  <a:ext uri="{FF2B5EF4-FFF2-40B4-BE49-F238E27FC236}">
                    <a16:creationId xmlns:a16="http://schemas.microsoft.com/office/drawing/2014/main" id="{AE1F7429-FEB6-9CE4-04C3-A8D3404C0DA9}"/>
                  </a:ext>
                </a:extLst>
              </p:cNvPr>
              <p:cNvGrpSpPr/>
              <p:nvPr userDrawn="1"/>
            </p:nvGrpSpPr>
            <p:grpSpPr>
              <a:xfrm>
                <a:off x="1052828" y="2996993"/>
                <a:ext cx="494995" cy="1346737"/>
                <a:chOff x="650771" y="2951666"/>
                <a:chExt cx="494995" cy="1346737"/>
              </a:xfrm>
              <a:solidFill>
                <a:schemeClr val="bg1"/>
              </a:solidFill>
            </p:grpSpPr>
            <p:sp>
              <p:nvSpPr>
                <p:cNvPr id="47" name="フリーフォーム: 図形 46">
                  <a:extLst>
                    <a:ext uri="{FF2B5EF4-FFF2-40B4-BE49-F238E27FC236}">
                      <a16:creationId xmlns:a16="http://schemas.microsoft.com/office/drawing/2014/main" id="{B0547D32-2E3B-3717-DC2C-1464FC2A0137}"/>
                    </a:ext>
                  </a:extLst>
                </p:cNvPr>
                <p:cNvSpPr/>
                <p:nvPr/>
              </p:nvSpPr>
              <p:spPr>
                <a:xfrm>
                  <a:off x="650771" y="2951666"/>
                  <a:ext cx="494995" cy="1346737"/>
                </a:xfrm>
                <a:custGeom>
                  <a:avLst/>
                  <a:gdLst>
                    <a:gd name="connsiteX0" fmla="*/ 247498 w 494995"/>
                    <a:gd name="connsiteY0" fmla="*/ 0 h 1346737"/>
                    <a:gd name="connsiteX1" fmla="*/ 494995 w 494995"/>
                    <a:gd name="connsiteY1" fmla="*/ 426720 h 1346737"/>
                    <a:gd name="connsiteX2" fmla="*/ 494995 w 494995"/>
                    <a:gd name="connsiteY2" fmla="*/ 1346737 h 1346737"/>
                    <a:gd name="connsiteX3" fmla="*/ 0 w 494995"/>
                    <a:gd name="connsiteY3" fmla="*/ 1346737 h 1346737"/>
                    <a:gd name="connsiteX4" fmla="*/ 0 w 494995"/>
                    <a:gd name="connsiteY4" fmla="*/ 426720 h 13467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4995" h="1346737">
                      <a:moveTo>
                        <a:pt x="247498" y="0"/>
                      </a:moveTo>
                      <a:lnTo>
                        <a:pt x="494995" y="426720"/>
                      </a:lnTo>
                      <a:lnTo>
                        <a:pt x="494995" y="1346737"/>
                      </a:lnTo>
                      <a:lnTo>
                        <a:pt x="0" y="1346737"/>
                      </a:lnTo>
                      <a:lnTo>
                        <a:pt x="0" y="426720"/>
                      </a:lnTo>
                      <a:close/>
                    </a:path>
                  </a:pathLst>
                </a:custGeom>
                <a:grpFill/>
                <a:ln w="76200" cap="rnd">
                  <a:solidFill>
                    <a:schemeClr val="tx1"/>
                  </a:solidFill>
                  <a:round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48" name="グループ化 47">
                  <a:extLst>
                    <a:ext uri="{FF2B5EF4-FFF2-40B4-BE49-F238E27FC236}">
                      <a16:creationId xmlns:a16="http://schemas.microsoft.com/office/drawing/2014/main" id="{226DFE03-680D-2709-0BDB-E445E05D585E}"/>
                    </a:ext>
                  </a:extLst>
                </p:cNvPr>
                <p:cNvGrpSpPr/>
                <p:nvPr/>
              </p:nvGrpSpPr>
              <p:grpSpPr>
                <a:xfrm>
                  <a:off x="657468" y="3392638"/>
                  <a:ext cx="466824" cy="116384"/>
                  <a:chOff x="-780360" y="4963805"/>
                  <a:chExt cx="384556" cy="95875"/>
                </a:xfrm>
                <a:grpFill/>
              </p:grpSpPr>
              <p:cxnSp>
                <p:nvCxnSpPr>
                  <p:cNvPr id="50" name="直線コネクタ 49">
                    <a:extLst>
                      <a:ext uri="{FF2B5EF4-FFF2-40B4-BE49-F238E27FC236}">
                        <a16:creationId xmlns:a16="http://schemas.microsoft.com/office/drawing/2014/main" id="{6BB8B4BA-61F1-732F-E1A6-AF5B75A6454D}"/>
                      </a:ext>
                    </a:extLst>
                  </p:cNvPr>
                  <p:cNvCxnSpPr/>
                  <p:nvPr/>
                </p:nvCxnSpPr>
                <p:spPr>
                  <a:xfrm>
                    <a:off x="-780360" y="4963805"/>
                    <a:ext cx="95875" cy="95875"/>
                  </a:xfrm>
                  <a:prstGeom prst="line">
                    <a:avLst/>
                  </a:prstGeom>
                  <a:grpFill/>
                  <a:ln w="762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直線コネクタ 50">
                    <a:extLst>
                      <a:ext uri="{FF2B5EF4-FFF2-40B4-BE49-F238E27FC236}">
                        <a16:creationId xmlns:a16="http://schemas.microsoft.com/office/drawing/2014/main" id="{2F9173F3-244D-2048-204A-B91799A548A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-683447" y="4963805"/>
                    <a:ext cx="95875" cy="95875"/>
                  </a:xfrm>
                  <a:prstGeom prst="line">
                    <a:avLst/>
                  </a:prstGeom>
                  <a:grpFill/>
                  <a:ln w="762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直線コネクタ 51">
                    <a:extLst>
                      <a:ext uri="{FF2B5EF4-FFF2-40B4-BE49-F238E27FC236}">
                        <a16:creationId xmlns:a16="http://schemas.microsoft.com/office/drawing/2014/main" id="{2ED84E4F-3310-9CEC-3FBC-CF2FE898AF46}"/>
                      </a:ext>
                    </a:extLst>
                  </p:cNvPr>
                  <p:cNvCxnSpPr/>
                  <p:nvPr/>
                </p:nvCxnSpPr>
                <p:spPr>
                  <a:xfrm>
                    <a:off x="-586504" y="4963805"/>
                    <a:ext cx="95875" cy="95875"/>
                  </a:xfrm>
                  <a:prstGeom prst="line">
                    <a:avLst/>
                  </a:prstGeom>
                  <a:grpFill/>
                  <a:ln w="762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直線コネクタ 52">
                    <a:extLst>
                      <a:ext uri="{FF2B5EF4-FFF2-40B4-BE49-F238E27FC236}">
                        <a16:creationId xmlns:a16="http://schemas.microsoft.com/office/drawing/2014/main" id="{A01CEA4C-130F-8D7A-5B8A-1AC052D193E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-491679" y="4963805"/>
                    <a:ext cx="95875" cy="95875"/>
                  </a:xfrm>
                  <a:prstGeom prst="line">
                    <a:avLst/>
                  </a:prstGeom>
                  <a:grpFill/>
                  <a:ln w="7620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0" name="楕円 9">
                <a:extLst>
                  <a:ext uri="{FF2B5EF4-FFF2-40B4-BE49-F238E27FC236}">
                    <a16:creationId xmlns:a16="http://schemas.microsoft.com/office/drawing/2014/main" id="{F6F569A9-7138-3162-85FE-B1541D93E16C}"/>
                  </a:ext>
                </a:extLst>
              </p:cNvPr>
              <p:cNvSpPr/>
              <p:nvPr userDrawn="1"/>
            </p:nvSpPr>
            <p:spPr>
              <a:xfrm>
                <a:off x="1216686" y="3054141"/>
                <a:ext cx="172118" cy="13999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8D01A927-20AE-099F-82E3-776691496AB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478192" y="3395301"/>
              <a:ext cx="0" cy="178729"/>
            </a:xfrm>
            <a:prstGeom prst="line">
              <a:avLst/>
            </a:prstGeom>
            <a:ln w="762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29CD815B-1431-41D5-2C4A-5AC27055EE6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236518" y="3395301"/>
              <a:ext cx="0" cy="178729"/>
            </a:xfrm>
            <a:prstGeom prst="line">
              <a:avLst/>
            </a:prstGeom>
            <a:ln w="762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直角三角形 33">
            <a:extLst>
              <a:ext uri="{FF2B5EF4-FFF2-40B4-BE49-F238E27FC236}">
                <a16:creationId xmlns:a16="http://schemas.microsoft.com/office/drawing/2014/main" id="{A1DFCBBD-5956-9D23-8949-5BEAE87F323B}"/>
              </a:ext>
            </a:extLst>
          </p:cNvPr>
          <p:cNvSpPr/>
          <p:nvPr userDrawn="1"/>
        </p:nvSpPr>
        <p:spPr>
          <a:xfrm>
            <a:off x="1739504" y="3450981"/>
            <a:ext cx="669119" cy="465940"/>
          </a:xfrm>
          <a:prstGeom prst="rtTriangl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直角三角形 36">
            <a:extLst>
              <a:ext uri="{FF2B5EF4-FFF2-40B4-BE49-F238E27FC236}">
                <a16:creationId xmlns:a16="http://schemas.microsoft.com/office/drawing/2014/main" id="{DB8D508E-E2D3-495E-3A30-3AF8D34ED0A3}"/>
              </a:ext>
            </a:extLst>
          </p:cNvPr>
          <p:cNvSpPr/>
          <p:nvPr userDrawn="1"/>
        </p:nvSpPr>
        <p:spPr>
          <a:xfrm>
            <a:off x="1778264" y="3509351"/>
            <a:ext cx="669119" cy="465940"/>
          </a:xfrm>
          <a:prstGeom prst="rtTriangle">
            <a:avLst/>
          </a:prstGeom>
          <a:solidFill>
            <a:schemeClr val="bg1"/>
          </a:solidFill>
          <a:ln w="76200">
            <a:noFill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楕円 39">
            <a:extLst>
              <a:ext uri="{FF2B5EF4-FFF2-40B4-BE49-F238E27FC236}">
                <a16:creationId xmlns:a16="http://schemas.microsoft.com/office/drawing/2014/main" id="{B5790885-D627-DD0F-14F8-805A3871D68E}"/>
              </a:ext>
            </a:extLst>
          </p:cNvPr>
          <p:cNvSpPr/>
          <p:nvPr userDrawn="1"/>
        </p:nvSpPr>
        <p:spPr>
          <a:xfrm>
            <a:off x="1880234" y="3822177"/>
            <a:ext cx="95251" cy="95251"/>
          </a:xfrm>
          <a:prstGeom prst="ellipse">
            <a:avLst/>
          </a:prstGeom>
          <a:solidFill>
            <a:schemeClr val="tx1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" name="四角形: 1 つの角を切り取り 1 つの角を丸める 208">
            <a:extLst>
              <a:ext uri="{FF2B5EF4-FFF2-40B4-BE49-F238E27FC236}">
                <a16:creationId xmlns:a16="http://schemas.microsoft.com/office/drawing/2014/main" id="{29C415C7-DFA2-28FD-C206-AD5602F9D307}"/>
              </a:ext>
            </a:extLst>
          </p:cNvPr>
          <p:cNvSpPr/>
          <p:nvPr userDrawn="1"/>
        </p:nvSpPr>
        <p:spPr>
          <a:xfrm rot="5400000" flipH="1">
            <a:off x="292150" y="3268511"/>
            <a:ext cx="780855" cy="511902"/>
          </a:xfrm>
          <a:prstGeom prst="snipRoundRect">
            <a:avLst>
              <a:gd name="adj1" fmla="val 16667"/>
              <a:gd name="adj2" fmla="val 16667"/>
            </a:avLst>
          </a:prstGeom>
          <a:solidFill>
            <a:schemeClr val="bg1"/>
          </a:solidFill>
          <a:ln w="7620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" name="矢印: 五方向 224">
            <a:extLst>
              <a:ext uri="{FF2B5EF4-FFF2-40B4-BE49-F238E27FC236}">
                <a16:creationId xmlns:a16="http://schemas.microsoft.com/office/drawing/2014/main" id="{CB47240C-C6ED-C205-E61C-677864DBAE21}"/>
              </a:ext>
            </a:extLst>
          </p:cNvPr>
          <p:cNvSpPr/>
          <p:nvPr userDrawn="1"/>
        </p:nvSpPr>
        <p:spPr>
          <a:xfrm rot="5400000">
            <a:off x="367915" y="3421094"/>
            <a:ext cx="634451" cy="582867"/>
          </a:xfrm>
          <a:prstGeom prst="homePlate">
            <a:avLst>
              <a:gd name="adj" fmla="val 0"/>
            </a:avLst>
          </a:prstGeom>
          <a:solidFill>
            <a:schemeClr val="bg1"/>
          </a:solidFill>
          <a:ln w="76200" cap="rnd">
            <a:solidFill>
              <a:schemeClr val="tx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9553ED65-CE55-372E-07BD-102959B385DF}"/>
              </a:ext>
            </a:extLst>
          </p:cNvPr>
          <p:cNvSpPr/>
          <p:nvPr userDrawn="1"/>
        </p:nvSpPr>
        <p:spPr>
          <a:xfrm>
            <a:off x="0" y="3954978"/>
            <a:ext cx="7559675" cy="10293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C9C5256-2B92-7774-A583-50AC84885B22}"/>
              </a:ext>
            </a:extLst>
          </p:cNvPr>
          <p:cNvSpPr/>
          <p:nvPr userDrawn="1"/>
        </p:nvSpPr>
        <p:spPr>
          <a:xfrm flipV="1">
            <a:off x="2521958" y="3613806"/>
            <a:ext cx="4572000" cy="448437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2" name="グループ化 161">
            <a:extLst>
              <a:ext uri="{FF2B5EF4-FFF2-40B4-BE49-F238E27FC236}">
                <a16:creationId xmlns:a16="http://schemas.microsoft.com/office/drawing/2014/main" id="{0D2451B6-AA58-A875-907F-BAAA4083608F}"/>
              </a:ext>
            </a:extLst>
          </p:cNvPr>
          <p:cNvGrpSpPr/>
          <p:nvPr userDrawn="1"/>
        </p:nvGrpSpPr>
        <p:grpSpPr>
          <a:xfrm flipV="1">
            <a:off x="2533508" y="3911964"/>
            <a:ext cx="4463497" cy="131218"/>
            <a:chOff x="2210490" y="4632908"/>
            <a:chExt cx="4530497" cy="137160"/>
          </a:xfrm>
        </p:grpSpPr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F5AC9C67-55F2-8590-6A6D-35F21805B1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740987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A23A0B0-055C-1604-5CE7-022740A205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66419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5909ED59-6467-2675-838E-8E45B21ACE5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58740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D7BF0C9-0322-255A-B2CC-6E77D673A44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51061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3B57C244-5093-DCE3-85B3-6A52DF43CE3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3383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E7C609DF-B193-7662-4562-C12B0EA1808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35704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D73BEACC-578E-E91F-7443-84A03FF06C6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28025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30D59E8F-759D-6E6A-73EA-4F6C1F04134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20346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515599E0-9880-017E-FD23-FDC9368D5C1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12667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16CF793E-F49E-4F78-A890-3606D49429A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04989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5E98B906-1461-73B0-F420-52577DEDFD2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97310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DB9FC977-39A1-26A5-6D69-57B592F1724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89631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D6415E15-AEC9-BB55-B823-D90CB182427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81952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C0958841-EA93-BAD5-0169-1A9AEEDD38A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4273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23AB31D6-4AA5-05C9-976A-DFB93D326E1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66595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>
              <a:extLst>
                <a:ext uri="{FF2B5EF4-FFF2-40B4-BE49-F238E27FC236}">
                  <a16:creationId xmlns:a16="http://schemas.microsoft.com/office/drawing/2014/main" id="{1F55C8F3-3F9F-8F53-DA63-C7CA37E5FE6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58916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F02D485E-2D39-8C26-764B-BD85E966978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51237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B114BEB8-DE7D-8533-E81B-7DA77B8D3A2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43558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>
              <a:extLst>
                <a:ext uri="{FF2B5EF4-FFF2-40B4-BE49-F238E27FC236}">
                  <a16:creationId xmlns:a16="http://schemas.microsoft.com/office/drawing/2014/main" id="{6C3675F9-EB58-B29A-E178-EE922B95581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35879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>
              <a:extLst>
                <a:ext uri="{FF2B5EF4-FFF2-40B4-BE49-F238E27FC236}">
                  <a16:creationId xmlns:a16="http://schemas.microsoft.com/office/drawing/2014/main" id="{2A3F0128-9792-66CA-E99C-088114F2E8E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8201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A731DBBE-AB5F-AB7A-23EF-C57B1751797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20522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BBAF7385-0907-920F-61EB-F86E83A3407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12843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>
              <a:extLst>
                <a:ext uri="{FF2B5EF4-FFF2-40B4-BE49-F238E27FC236}">
                  <a16:creationId xmlns:a16="http://schemas.microsoft.com/office/drawing/2014/main" id="{CDA9F55B-F1F6-8D62-E2DA-1B669E0836C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5164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>
              <a:extLst>
                <a:ext uri="{FF2B5EF4-FFF2-40B4-BE49-F238E27FC236}">
                  <a16:creationId xmlns:a16="http://schemas.microsoft.com/office/drawing/2014/main" id="{B946071E-2E8D-2C8B-7589-2B480B6F34C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97485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コネクタ 101">
              <a:extLst>
                <a:ext uri="{FF2B5EF4-FFF2-40B4-BE49-F238E27FC236}">
                  <a16:creationId xmlns:a16="http://schemas.microsoft.com/office/drawing/2014/main" id="{68EDFE23-C8EF-6F63-840B-757DF8D9A26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89807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A9CF40F5-1934-2FC0-DB35-99CB1BEA8E2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82128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>
              <a:extLst>
                <a:ext uri="{FF2B5EF4-FFF2-40B4-BE49-F238E27FC236}">
                  <a16:creationId xmlns:a16="http://schemas.microsoft.com/office/drawing/2014/main" id="{29646B6C-9BDA-DDAB-00AB-C832AA0C66E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74449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9D0F6C0A-F70F-8869-4D0E-30AAD6ECFDD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66770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0F2473DF-C31C-EE75-305B-7D060015D82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59091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コネクタ 109">
              <a:extLst>
                <a:ext uri="{FF2B5EF4-FFF2-40B4-BE49-F238E27FC236}">
                  <a16:creationId xmlns:a16="http://schemas.microsoft.com/office/drawing/2014/main" id="{82196078-EA14-7CB0-9ECB-B123056A848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51413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E9538A48-4271-ADB0-6E0D-DDF70855C9C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43734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2B8834A9-5580-07B0-085C-7CFE3B631CC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36055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484F84C1-F196-627B-00A1-90053E5B576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8376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F720A103-04DF-06FB-7EEF-2CA1F68BB38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20697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54A45F17-37DF-A98A-95BA-F9F3F2C4E2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13019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3BADA7F1-1ABE-7424-6B9C-B50DB1CA352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05340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コネクタ 119">
              <a:extLst>
                <a:ext uri="{FF2B5EF4-FFF2-40B4-BE49-F238E27FC236}">
                  <a16:creationId xmlns:a16="http://schemas.microsoft.com/office/drawing/2014/main" id="{19616538-4FFB-02E9-FDC0-F3A0472428E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97661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>
              <a:extLst>
                <a:ext uri="{FF2B5EF4-FFF2-40B4-BE49-F238E27FC236}">
                  <a16:creationId xmlns:a16="http://schemas.microsoft.com/office/drawing/2014/main" id="{7E566D6D-BDAE-3483-1243-A8F411275E5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9982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>
              <a:extLst>
                <a:ext uri="{FF2B5EF4-FFF2-40B4-BE49-F238E27FC236}">
                  <a16:creationId xmlns:a16="http://schemas.microsoft.com/office/drawing/2014/main" id="{6773A5D2-E3AA-CB55-9784-ECD9A8DCBB0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2303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コネクタ 123">
              <a:extLst>
                <a:ext uri="{FF2B5EF4-FFF2-40B4-BE49-F238E27FC236}">
                  <a16:creationId xmlns:a16="http://schemas.microsoft.com/office/drawing/2014/main" id="{4CF79DD8-C5AB-FDF0-FDFD-FE6BD93C9DC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74625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B5730D6C-F096-B29E-5637-2AA918FDD6D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66946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BDCF2B29-C4E0-A56C-498F-1CFDF208A09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9267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>
              <a:extLst>
                <a:ext uri="{FF2B5EF4-FFF2-40B4-BE49-F238E27FC236}">
                  <a16:creationId xmlns:a16="http://schemas.microsoft.com/office/drawing/2014/main" id="{DB6B581A-038E-3A39-31D2-C691EF2ABF8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51588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コネクタ 131">
              <a:extLst>
                <a:ext uri="{FF2B5EF4-FFF2-40B4-BE49-F238E27FC236}">
                  <a16:creationId xmlns:a16="http://schemas.microsoft.com/office/drawing/2014/main" id="{52F0F982-4812-698F-1382-F0C5EA8C3D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43909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>
              <a:extLst>
                <a:ext uri="{FF2B5EF4-FFF2-40B4-BE49-F238E27FC236}">
                  <a16:creationId xmlns:a16="http://schemas.microsoft.com/office/drawing/2014/main" id="{BB78CA0E-D5E7-80C1-7071-85A220D2203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36231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コネクタ 135">
              <a:extLst>
                <a:ext uri="{FF2B5EF4-FFF2-40B4-BE49-F238E27FC236}">
                  <a16:creationId xmlns:a16="http://schemas.microsoft.com/office/drawing/2014/main" id="{F7806290-BA90-A9D4-0644-9703AE0D514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28552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コネクタ 136">
              <a:extLst>
                <a:ext uri="{FF2B5EF4-FFF2-40B4-BE49-F238E27FC236}">
                  <a16:creationId xmlns:a16="http://schemas.microsoft.com/office/drawing/2014/main" id="{88FEA243-E903-9F64-27E9-2AFA629F50D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20873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線コネクタ 137">
              <a:extLst>
                <a:ext uri="{FF2B5EF4-FFF2-40B4-BE49-F238E27FC236}">
                  <a16:creationId xmlns:a16="http://schemas.microsoft.com/office/drawing/2014/main" id="{30C113B2-2162-37AB-6D74-511A6C9D997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13194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線コネクタ 138">
              <a:extLst>
                <a:ext uri="{FF2B5EF4-FFF2-40B4-BE49-F238E27FC236}">
                  <a16:creationId xmlns:a16="http://schemas.microsoft.com/office/drawing/2014/main" id="{23BCA604-37BB-DF52-D302-B6FA96BC4F2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5515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線コネクタ 139">
              <a:extLst>
                <a:ext uri="{FF2B5EF4-FFF2-40B4-BE49-F238E27FC236}">
                  <a16:creationId xmlns:a16="http://schemas.microsoft.com/office/drawing/2014/main" id="{A8CD009C-9E01-C9F7-8D62-03A36A01FEE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7837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線コネクタ 141">
              <a:extLst>
                <a:ext uri="{FF2B5EF4-FFF2-40B4-BE49-F238E27FC236}">
                  <a16:creationId xmlns:a16="http://schemas.microsoft.com/office/drawing/2014/main" id="{7BA3ACCC-A588-A9F2-A980-6B49DACE602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90158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コネクタ 142">
              <a:extLst>
                <a:ext uri="{FF2B5EF4-FFF2-40B4-BE49-F238E27FC236}">
                  <a16:creationId xmlns:a16="http://schemas.microsoft.com/office/drawing/2014/main" id="{4850321D-91C9-A7E1-A997-7DAECBD47B6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82479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コネクタ 143">
              <a:extLst>
                <a:ext uri="{FF2B5EF4-FFF2-40B4-BE49-F238E27FC236}">
                  <a16:creationId xmlns:a16="http://schemas.microsoft.com/office/drawing/2014/main" id="{07B2DA83-5BBC-74C1-5498-A2AA6C0B5D1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74800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>
              <a:extLst>
                <a:ext uri="{FF2B5EF4-FFF2-40B4-BE49-F238E27FC236}">
                  <a16:creationId xmlns:a16="http://schemas.microsoft.com/office/drawing/2014/main" id="{FD8E2BCB-4C82-BD3E-F674-42475CAC995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67121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線コネクタ 146">
              <a:extLst>
                <a:ext uri="{FF2B5EF4-FFF2-40B4-BE49-F238E27FC236}">
                  <a16:creationId xmlns:a16="http://schemas.microsoft.com/office/drawing/2014/main" id="{6DF42E69-2279-CB34-312D-102C1B052DA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59443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線コネクタ 154">
              <a:extLst>
                <a:ext uri="{FF2B5EF4-FFF2-40B4-BE49-F238E27FC236}">
                  <a16:creationId xmlns:a16="http://schemas.microsoft.com/office/drawing/2014/main" id="{239D4B4F-24E6-3883-5253-8C4B537458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517642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コネクタ 156">
              <a:extLst>
                <a:ext uri="{FF2B5EF4-FFF2-40B4-BE49-F238E27FC236}">
                  <a16:creationId xmlns:a16="http://schemas.microsoft.com/office/drawing/2014/main" id="{F9C4CDF9-F259-2F26-8F48-DBB77A4B493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440854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>
              <a:extLst>
                <a:ext uri="{FF2B5EF4-FFF2-40B4-BE49-F238E27FC236}">
                  <a16:creationId xmlns:a16="http://schemas.microsoft.com/office/drawing/2014/main" id="{F1ADE84C-CFB7-E0E1-DCC9-32247DBCC9F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364066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コネクタ 158">
              <a:extLst>
                <a:ext uri="{FF2B5EF4-FFF2-40B4-BE49-F238E27FC236}">
                  <a16:creationId xmlns:a16="http://schemas.microsoft.com/office/drawing/2014/main" id="{FEF4557F-233D-3F48-2A1C-37C5A15F252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287278" y="4632908"/>
              <a:ext cx="0" cy="69669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>
              <a:extLst>
                <a:ext uri="{FF2B5EF4-FFF2-40B4-BE49-F238E27FC236}">
                  <a16:creationId xmlns:a16="http://schemas.microsoft.com/office/drawing/2014/main" id="{0E7A69A6-28DE-3495-2015-043ABF46675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210490" y="4632908"/>
              <a:ext cx="0" cy="137160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A182B8C-BDD7-DEE5-3F49-608FF24C4968}"/>
              </a:ext>
            </a:extLst>
          </p:cNvPr>
          <p:cNvSpPr/>
          <p:nvPr userDrawn="1"/>
        </p:nvSpPr>
        <p:spPr>
          <a:xfrm>
            <a:off x="2425341" y="3568616"/>
            <a:ext cx="4798650" cy="3110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テキスト ボックス 155">
            <a:extLst>
              <a:ext uri="{FF2B5EF4-FFF2-40B4-BE49-F238E27FC236}">
                <a16:creationId xmlns:a16="http://schemas.microsoft.com/office/drawing/2014/main" id="{C035365A-A508-0D4C-CB4B-EA7ABE48BBE0}"/>
              </a:ext>
            </a:extLst>
          </p:cNvPr>
          <p:cNvSpPr txBox="1"/>
          <p:nvPr userDrawn="1"/>
        </p:nvSpPr>
        <p:spPr>
          <a:xfrm>
            <a:off x="2516298" y="3454368"/>
            <a:ext cx="45294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/>
            <a:r>
              <a:rPr lang="ja-JP" altLang="en-US" sz="2400" b="1" dirty="0">
                <a:latin typeface="コーポレート・ロゴ（ラウンド）ver3 Bold" panose="02000600000000000000" pitchFamily="50" charset="-128"/>
                <a:ea typeface="コーポレート・ロゴ（ラウンド）ver3 Bold" panose="02000600000000000000" pitchFamily="50" charset="-128"/>
              </a:rPr>
              <a:t>価値創造</a:t>
            </a:r>
            <a:r>
              <a:rPr lang="ja-JP" altLang="en-US" sz="1800" b="1" dirty="0">
                <a:latin typeface="コーポレート・ロゴ（ラウンド）ver3 Bold" panose="02000600000000000000" pitchFamily="50" charset="-128"/>
                <a:ea typeface="コーポレート・ロゴ（ラウンド）ver3 Bold" panose="02000600000000000000" pitchFamily="50" charset="-128"/>
              </a:rPr>
              <a:t>と</a:t>
            </a:r>
            <a:r>
              <a:rPr lang="ja-JP" altLang="en-US" sz="2400" b="1" dirty="0">
                <a:latin typeface="コーポレート・ロゴ（ラウンド）ver3 Bold" panose="02000600000000000000" pitchFamily="50" charset="-128"/>
                <a:ea typeface="コーポレート・ロゴ（ラウンド）ver3 Bold" panose="02000600000000000000" pitchFamily="50" charset="-128"/>
              </a:rPr>
              <a:t>差別化</a:t>
            </a:r>
            <a:r>
              <a:rPr lang="ja-JP" altLang="en-US" sz="1800" b="1" dirty="0">
                <a:latin typeface="コーポレート・ロゴ（ラウンド）ver3 Bold" panose="02000600000000000000" pitchFamily="50" charset="-128"/>
                <a:ea typeface="コーポレート・ロゴ（ラウンド）ver3 Bold" panose="02000600000000000000" pitchFamily="50" charset="-128"/>
              </a:rPr>
              <a:t>と</a:t>
            </a:r>
            <a:r>
              <a:rPr lang="ja-JP" altLang="en-US" sz="2400" b="1" dirty="0">
                <a:latin typeface="コーポレート・ロゴ（ラウンド）ver3 Bold" panose="02000600000000000000" pitchFamily="50" charset="-128"/>
                <a:ea typeface="コーポレート・ロゴ（ラウンド）ver3 Bold" panose="02000600000000000000" pitchFamily="50" charset="-128"/>
              </a:rPr>
              <a:t>事業評価</a:t>
            </a:r>
            <a:r>
              <a:rPr lang="ja-JP" altLang="en-US" sz="1800" b="1" dirty="0">
                <a:latin typeface="コーポレート・ロゴ（ラウンド）ver3 Bold" panose="02000600000000000000" pitchFamily="50" charset="-128"/>
                <a:ea typeface="コーポレート・ロゴ（ラウンド）ver3 Bold" panose="02000600000000000000" pitchFamily="50" charset="-128"/>
              </a:rPr>
              <a:t>の</a:t>
            </a:r>
            <a:r>
              <a:rPr lang="ja-JP" altLang="en-US" sz="2400" b="1" dirty="0">
                <a:latin typeface="コーポレート・ロゴ（ラウンド）ver3 Bold" panose="02000600000000000000" pitchFamily="50" charset="-128"/>
                <a:ea typeface="コーポレート・ロゴ（ラウンド）ver3 Bold" panose="02000600000000000000" pitchFamily="50" charset="-128"/>
              </a:rPr>
              <a:t>方法</a:t>
            </a:r>
          </a:p>
        </p:txBody>
      </p:sp>
      <p:grpSp>
        <p:nvGrpSpPr>
          <p:cNvPr id="205" name="グループ化 204">
            <a:extLst>
              <a:ext uri="{FF2B5EF4-FFF2-40B4-BE49-F238E27FC236}">
                <a16:creationId xmlns:a16="http://schemas.microsoft.com/office/drawing/2014/main" id="{C1864E6B-B388-4496-89A5-BD3096BBE5BC}"/>
              </a:ext>
            </a:extLst>
          </p:cNvPr>
          <p:cNvGrpSpPr/>
          <p:nvPr userDrawn="1"/>
        </p:nvGrpSpPr>
        <p:grpSpPr>
          <a:xfrm>
            <a:off x="1816264" y="3525475"/>
            <a:ext cx="562637" cy="445243"/>
            <a:chOff x="1917490" y="5422802"/>
            <a:chExt cx="562637" cy="445243"/>
          </a:xfrm>
        </p:grpSpPr>
        <p:cxnSp>
          <p:nvCxnSpPr>
            <p:cNvPr id="183" name="直線コネクタ 182">
              <a:extLst>
                <a:ext uri="{FF2B5EF4-FFF2-40B4-BE49-F238E27FC236}">
                  <a16:creationId xmlns:a16="http://schemas.microsoft.com/office/drawing/2014/main" id="{7EE68E6B-CD62-D31F-5E1A-E660236EFF1A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1917490" y="5422802"/>
              <a:ext cx="0" cy="41284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線コネクタ 183">
              <a:extLst>
                <a:ext uri="{FF2B5EF4-FFF2-40B4-BE49-F238E27FC236}">
                  <a16:creationId xmlns:a16="http://schemas.microsoft.com/office/drawing/2014/main" id="{FB0257ED-AABE-0D0B-75A8-F27AB5C34C21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1981204" y="5463594"/>
              <a:ext cx="0" cy="41284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コネクタ 184">
              <a:extLst>
                <a:ext uri="{FF2B5EF4-FFF2-40B4-BE49-F238E27FC236}">
                  <a16:creationId xmlns:a16="http://schemas.microsoft.com/office/drawing/2014/main" id="{7BBD36F4-6496-2A07-AF73-36BBA023996E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2044917" y="5504385"/>
              <a:ext cx="0" cy="41284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線コネクタ 185">
              <a:extLst>
                <a:ext uri="{FF2B5EF4-FFF2-40B4-BE49-F238E27FC236}">
                  <a16:creationId xmlns:a16="http://schemas.microsoft.com/office/drawing/2014/main" id="{8A2814B0-7031-5D93-9C36-36A04A2EE805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2108630" y="5545176"/>
              <a:ext cx="0" cy="41284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コネクタ 186">
              <a:extLst>
                <a:ext uri="{FF2B5EF4-FFF2-40B4-BE49-F238E27FC236}">
                  <a16:creationId xmlns:a16="http://schemas.microsoft.com/office/drawing/2014/main" id="{452A73D3-EEF8-43AF-3798-8B0469E29DE1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2161561" y="5582811"/>
              <a:ext cx="0" cy="81278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線コネクタ 187">
              <a:extLst>
                <a:ext uri="{FF2B5EF4-FFF2-40B4-BE49-F238E27FC236}">
                  <a16:creationId xmlns:a16="http://schemas.microsoft.com/office/drawing/2014/main" id="{8A7DD1FB-773E-3535-2987-AAAA75FEDEBE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2236056" y="5626758"/>
              <a:ext cx="0" cy="41284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線コネクタ 188">
              <a:extLst>
                <a:ext uri="{FF2B5EF4-FFF2-40B4-BE49-F238E27FC236}">
                  <a16:creationId xmlns:a16="http://schemas.microsoft.com/office/drawing/2014/main" id="{AB7C9FBC-B6FE-0B9C-3AAF-85A2552CF408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2299770" y="5667550"/>
              <a:ext cx="0" cy="41284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線コネクタ 189">
              <a:extLst>
                <a:ext uri="{FF2B5EF4-FFF2-40B4-BE49-F238E27FC236}">
                  <a16:creationId xmlns:a16="http://schemas.microsoft.com/office/drawing/2014/main" id="{F33E9D54-3201-AAB3-FBEC-F2DA137A4AB0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2363483" y="5708340"/>
              <a:ext cx="0" cy="41284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線コネクタ 190">
              <a:extLst>
                <a:ext uri="{FF2B5EF4-FFF2-40B4-BE49-F238E27FC236}">
                  <a16:creationId xmlns:a16="http://schemas.microsoft.com/office/drawing/2014/main" id="{9E497A87-7E8B-4032-80FC-497D049376E8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2427196" y="5749132"/>
              <a:ext cx="0" cy="41284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線コネクタ 191">
              <a:extLst>
                <a:ext uri="{FF2B5EF4-FFF2-40B4-BE49-F238E27FC236}">
                  <a16:creationId xmlns:a16="http://schemas.microsoft.com/office/drawing/2014/main" id="{AC8091EB-F3B5-9B9D-95B3-7937E9E68B4D}"/>
                </a:ext>
              </a:extLst>
            </p:cNvPr>
            <p:cNvCxnSpPr>
              <a:cxnSpLocks/>
            </p:cNvCxnSpPr>
            <p:nvPr userDrawn="1"/>
          </p:nvCxnSpPr>
          <p:spPr>
            <a:xfrm rot="12757717" flipV="1">
              <a:off x="2480127" y="5786767"/>
              <a:ext cx="0" cy="81278"/>
            </a:xfrm>
            <a:prstGeom prst="line">
              <a:avLst/>
            </a:prstGeom>
            <a:ln w="38100" cap="rnd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65086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416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129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2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7A39FEC-D018-FBAF-BA8C-E4FD291477A5}"/>
              </a:ext>
            </a:extLst>
          </p:cNvPr>
          <p:cNvSpPr txBox="1"/>
          <p:nvPr/>
        </p:nvSpPr>
        <p:spPr>
          <a:xfrm>
            <a:off x="210509" y="4354784"/>
            <a:ext cx="7084511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セミナー申込書（</a:t>
            </a:r>
            <a:r>
              <a:rPr lang="en-US" altLang="ja-JP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lang="ja-JP" altLang="en-US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用）：</a:t>
            </a:r>
            <a:r>
              <a:rPr lang="en-US" altLang="ja-JP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029-293-8029</a:t>
            </a: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5E43E6C6-BB0D-52FA-C6D2-59BB3C187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25" y="9743184"/>
            <a:ext cx="7402024" cy="852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申込み・お問合せ先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茨城県産業技術イノベーションセンター　新ビジネス支援グループ</a:t>
            </a:r>
            <a:endParaRPr lang="en-US" altLang="ja-JP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：０２９－２９３－７４９５（直）　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：０２９－２９３－８０２９</a:t>
            </a:r>
            <a:endParaRPr lang="en-US" altLang="ja-JP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ホームページ　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https://www.itic.pref.ibaraki.jp/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Mail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business2@itic.pref.ibaraki.jp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担当：</a:t>
            </a:r>
            <a:r>
              <a:rPr lang="zh-TW" altLang="en-US" sz="1000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関谷</a:t>
            </a:r>
            <a:r>
              <a:rPr lang="ja-JP" altLang="en-US" sz="1000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、山屋、石川（章）</a:t>
            </a:r>
            <a:endParaRPr lang="ja-JP" altLang="en-US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C381CB07-F634-15FF-20C0-38A5E5795BFC}"/>
              </a:ext>
            </a:extLst>
          </p:cNvPr>
          <p:cNvCxnSpPr>
            <a:cxnSpLocks/>
          </p:cNvCxnSpPr>
          <p:nvPr/>
        </p:nvCxnSpPr>
        <p:spPr>
          <a:xfrm>
            <a:off x="210509" y="9714156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782C08E-0625-E4BD-F318-143700DD8C8B}"/>
              </a:ext>
            </a:extLst>
          </p:cNvPr>
          <p:cNvSpPr txBox="1"/>
          <p:nvPr/>
        </p:nvSpPr>
        <p:spPr>
          <a:xfrm>
            <a:off x="363339" y="2164185"/>
            <a:ext cx="6713334" cy="66678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762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</a:t>
            </a:r>
            <a:endParaRPr lang="en-US" altLang="ja-JP" sz="1762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下記</a:t>
            </a:r>
            <a:r>
              <a:rPr lang="en-US" altLang="ja-JP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URL</a:t>
            </a:r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または</a:t>
            </a:r>
            <a:r>
              <a:rPr lang="en-US" altLang="ja-JP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コードからお申込みください。</a:t>
            </a:r>
            <a:endParaRPr lang="en-US" altLang="ja-JP" sz="137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200" b="1" dirty="0">
                <a:latin typeface="游ゴシック" panose="020B0400000000000000" pitchFamily="50" charset="-128"/>
              </a:rPr>
              <a:t>https://apply.e-tumo.jp/pref-ibaraki-u/offer/offerList_detail?tempSeq=90458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B511118-51F5-1D5D-FFF8-49F1272C5C72}"/>
              </a:ext>
            </a:extLst>
          </p:cNvPr>
          <p:cNvSpPr txBox="1"/>
          <p:nvPr/>
        </p:nvSpPr>
        <p:spPr>
          <a:xfrm>
            <a:off x="4684339" y="3351466"/>
            <a:ext cx="1442831" cy="273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申込先</a:t>
            </a:r>
            <a:r>
              <a:rPr lang="en-US" altLang="ja-JP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</a:t>
            </a:r>
            <a:endParaRPr lang="ja-JP" altLang="en-US" sz="1566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B6767D86-E9BE-3764-67BE-DC2A68A15191}"/>
              </a:ext>
            </a:extLst>
          </p:cNvPr>
          <p:cNvCxnSpPr>
            <a:cxnSpLocks/>
          </p:cNvCxnSpPr>
          <p:nvPr/>
        </p:nvCxnSpPr>
        <p:spPr>
          <a:xfrm>
            <a:off x="210509" y="3722522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10">
            <a:extLst>
              <a:ext uri="{FF2B5EF4-FFF2-40B4-BE49-F238E27FC236}">
                <a16:creationId xmlns:a16="http://schemas.microsoft.com/office/drawing/2014/main" id="{B6810DDB-4009-657B-E865-1B6F4C25E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1610" y="660443"/>
            <a:ext cx="3771658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ビジネスモデルキャンバスと</a:t>
            </a:r>
            <a:endParaRPr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>
              <a:spcBef>
                <a:spcPts val="0"/>
              </a:spcBef>
              <a:buNone/>
            </a:pP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戦略キャンバスの使い方</a:t>
            </a:r>
          </a:p>
        </p:txBody>
      </p:sp>
      <p:sp>
        <p:nvSpPr>
          <p:cNvPr id="38" name="Text Box 13">
            <a:extLst>
              <a:ext uri="{FF2B5EF4-FFF2-40B4-BE49-F238E27FC236}">
                <a16:creationId xmlns:a16="http://schemas.microsoft.com/office/drawing/2014/main" id="{413D5B4C-B373-9D99-01B4-A6E8CA4EA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47" y="448859"/>
            <a:ext cx="3665559" cy="180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令和８年度新ビジネスチャレンジ事業</a:t>
            </a:r>
            <a:endParaRPr lang="ja-JP" altLang="en-US" sz="784" b="1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1CDBA663-4D4A-788A-06D3-DC0B2004D70B}"/>
              </a:ext>
            </a:extLst>
          </p:cNvPr>
          <p:cNvCxnSpPr>
            <a:cxnSpLocks/>
          </p:cNvCxnSpPr>
          <p:nvPr/>
        </p:nvCxnSpPr>
        <p:spPr>
          <a:xfrm>
            <a:off x="210509" y="1546269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EAB00AC-1297-CF3B-6B4D-ACA8278FB63F}"/>
              </a:ext>
            </a:extLst>
          </p:cNvPr>
          <p:cNvSpPr txBox="1"/>
          <p:nvPr/>
        </p:nvSpPr>
        <p:spPr>
          <a:xfrm>
            <a:off x="210714" y="418162"/>
            <a:ext cx="1001359" cy="1001359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altLang="ja-JP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7/29</a:t>
            </a:r>
          </a:p>
          <a:p>
            <a:pPr algn="ctr"/>
            <a:r>
              <a:rPr lang="ja-JP" altLang="en-US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（水）</a:t>
            </a:r>
            <a:endParaRPr lang="en-US" altLang="ja-JP" sz="1762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762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開催</a:t>
            </a: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C5450931-BB97-FF9C-91EA-A924C26DBC08}"/>
              </a:ext>
            </a:extLst>
          </p:cNvPr>
          <p:cNvCxnSpPr>
            <a:cxnSpLocks/>
          </p:cNvCxnSpPr>
          <p:nvPr/>
        </p:nvCxnSpPr>
        <p:spPr>
          <a:xfrm>
            <a:off x="210509" y="270516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771FBD79-5E1E-2CB7-4C17-E97AC115ECA8}"/>
              </a:ext>
            </a:extLst>
          </p:cNvPr>
          <p:cNvSpPr txBox="1"/>
          <p:nvPr/>
        </p:nvSpPr>
        <p:spPr>
          <a:xfrm>
            <a:off x="373917" y="1679375"/>
            <a:ext cx="6811842" cy="363497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1762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申込フォームまたはＦＡＸからお申込みください。</a:t>
            </a:r>
            <a:endParaRPr lang="en-US" altLang="ja-JP" sz="1762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23CAC169-DD83-297F-F10D-361A694E3DE7}"/>
              </a:ext>
            </a:extLst>
          </p:cNvPr>
          <p:cNvSpPr txBox="1"/>
          <p:nvPr/>
        </p:nvSpPr>
        <p:spPr>
          <a:xfrm>
            <a:off x="1193645" y="5118812"/>
            <a:ext cx="378117" cy="4325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371" b="1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71" b="1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2" name="表 51">
            <a:extLst>
              <a:ext uri="{FF2B5EF4-FFF2-40B4-BE49-F238E27FC236}">
                <a16:creationId xmlns:a16="http://schemas.microsoft.com/office/drawing/2014/main" id="{3307C33A-CFCB-D20D-34ED-B8C8965BD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779404"/>
              </p:ext>
            </p:extLst>
          </p:nvPr>
        </p:nvGraphicFramePr>
        <p:xfrm>
          <a:off x="219906" y="5139737"/>
          <a:ext cx="7075114" cy="3872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2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2254">
                  <a:extLst>
                    <a:ext uri="{9D8B030D-6E8A-4147-A177-3AD203B41FA5}">
                      <a16:colId xmlns:a16="http://schemas.microsoft.com/office/drawing/2014/main" val="1037407083"/>
                    </a:ext>
                  </a:extLst>
                </a:gridCol>
              </a:tblGrid>
              <a:tr h="3645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会社名　団体名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5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住所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26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　①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9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参加コース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91603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電子メール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598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　②</a:t>
                      </a:r>
                    </a:p>
                  </a:txBody>
                  <a:tcPr marL="89514" marR="89514" marT="44758" marB="4475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2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参加コース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359698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59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電子メール</a:t>
                      </a:r>
                    </a:p>
                  </a:txBody>
                  <a:tcPr marL="89514" marR="89514" marT="44758" marB="44758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41A86D1-F14D-3A81-87B4-B1430B9CE3C2}"/>
              </a:ext>
            </a:extLst>
          </p:cNvPr>
          <p:cNvSpPr txBox="1"/>
          <p:nvPr/>
        </p:nvSpPr>
        <p:spPr>
          <a:xfrm>
            <a:off x="1836832" y="5199976"/>
            <a:ext cx="5083002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628D7D7F-C216-44E3-163B-464D28EC1C30}"/>
              </a:ext>
            </a:extLst>
          </p:cNvPr>
          <p:cNvSpPr txBox="1"/>
          <p:nvPr/>
        </p:nvSpPr>
        <p:spPr>
          <a:xfrm>
            <a:off x="1836832" y="5553778"/>
            <a:ext cx="5083002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7359F188-4588-EC78-A257-48FE62C2BE0A}"/>
              </a:ext>
            </a:extLst>
          </p:cNvPr>
          <p:cNvSpPr txBox="1"/>
          <p:nvPr/>
        </p:nvSpPr>
        <p:spPr>
          <a:xfrm>
            <a:off x="1836833" y="5939374"/>
            <a:ext cx="2188986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F4B446E-767D-2A03-73FF-E7F833570719}"/>
              </a:ext>
            </a:extLst>
          </p:cNvPr>
          <p:cNvSpPr txBox="1"/>
          <p:nvPr/>
        </p:nvSpPr>
        <p:spPr>
          <a:xfrm>
            <a:off x="5023360" y="5939374"/>
            <a:ext cx="2085227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28BC3F9-7CCF-5A8E-30D9-57EBF709BB67}"/>
              </a:ext>
            </a:extLst>
          </p:cNvPr>
          <p:cNvSpPr txBox="1"/>
          <p:nvPr/>
        </p:nvSpPr>
        <p:spPr>
          <a:xfrm>
            <a:off x="2225434" y="6780220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1974669-23A8-C68E-BE6E-C517611713E2}"/>
              </a:ext>
            </a:extLst>
          </p:cNvPr>
          <p:cNvSpPr txBox="1"/>
          <p:nvPr/>
        </p:nvSpPr>
        <p:spPr>
          <a:xfrm>
            <a:off x="2225434" y="7141622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044" name="テキスト ボックス 1043">
            <a:extLst>
              <a:ext uri="{FF2B5EF4-FFF2-40B4-BE49-F238E27FC236}">
                <a16:creationId xmlns:a16="http://schemas.microsoft.com/office/drawing/2014/main" id="{87C694CC-8748-E94D-BAD0-1A0F2A027667}"/>
              </a:ext>
            </a:extLst>
          </p:cNvPr>
          <p:cNvSpPr txBox="1"/>
          <p:nvPr/>
        </p:nvSpPr>
        <p:spPr>
          <a:xfrm>
            <a:off x="210509" y="4679148"/>
            <a:ext cx="7084511" cy="324833"/>
          </a:xfrm>
          <a:prstGeom prst="rect">
            <a:avLst/>
          </a:prstGeom>
          <a:solidFill>
            <a:schemeClr val="bg1">
              <a:alpha val="7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11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下表にご記入のうえ、ご送信ください</a:t>
            </a:r>
            <a:r>
              <a:rPr lang="ja-JP" altLang="en-US" sz="151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151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F998C3-D380-E298-6B45-214BC7D71AE1}"/>
              </a:ext>
            </a:extLst>
          </p:cNvPr>
          <p:cNvSpPr txBox="1"/>
          <p:nvPr/>
        </p:nvSpPr>
        <p:spPr>
          <a:xfrm>
            <a:off x="1836833" y="7534149"/>
            <a:ext cx="2188986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1BF1D65-B212-7228-48C9-C23DA5AE1F79}"/>
              </a:ext>
            </a:extLst>
          </p:cNvPr>
          <p:cNvSpPr txBox="1"/>
          <p:nvPr/>
        </p:nvSpPr>
        <p:spPr>
          <a:xfrm>
            <a:off x="5023360" y="7539001"/>
            <a:ext cx="2085227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BA1055-D25E-4B5F-8296-47296A9A3C1C}"/>
              </a:ext>
            </a:extLst>
          </p:cNvPr>
          <p:cNvSpPr txBox="1"/>
          <p:nvPr/>
        </p:nvSpPr>
        <p:spPr>
          <a:xfrm>
            <a:off x="2225434" y="8685093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0BFEEA-A57E-0DE7-8898-8DF3E097E718}"/>
              </a:ext>
            </a:extLst>
          </p:cNvPr>
          <p:cNvSpPr txBox="1"/>
          <p:nvPr/>
        </p:nvSpPr>
        <p:spPr>
          <a:xfrm>
            <a:off x="6288326" y="418162"/>
            <a:ext cx="1001359" cy="10013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ja-JP" altLang="en-US" sz="176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参加費</a:t>
            </a:r>
            <a:endParaRPr lang="en-US" altLang="ja-JP" sz="1762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76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無料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0B5719C-2B76-D1C9-4274-2FFC255D884A}"/>
              </a:ext>
            </a:extLst>
          </p:cNvPr>
          <p:cNvSpPr txBox="1"/>
          <p:nvPr/>
        </p:nvSpPr>
        <p:spPr>
          <a:xfrm>
            <a:off x="2488292" y="6425041"/>
            <a:ext cx="938298" cy="158057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1027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7/29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8B2FDF7-7E62-B341-FD42-F3D4CDCD4079}"/>
              </a:ext>
            </a:extLst>
          </p:cNvPr>
          <p:cNvSpPr txBox="1"/>
          <p:nvPr/>
        </p:nvSpPr>
        <p:spPr>
          <a:xfrm>
            <a:off x="2197413" y="6375172"/>
            <a:ext cx="250315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2" name="Text Box 10">
            <a:extLst>
              <a:ext uri="{FF2B5EF4-FFF2-40B4-BE49-F238E27FC236}">
                <a16:creationId xmlns:a16="http://schemas.microsoft.com/office/drawing/2014/main" id="{836B54F3-E50D-47D0-9041-AC158D324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063" y="1309788"/>
            <a:ext cx="495275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価値創造と差別化と事業評価の方法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99D418-E728-8792-91C6-D3FE01C89B04}"/>
              </a:ext>
            </a:extLst>
          </p:cNvPr>
          <p:cNvSpPr/>
          <p:nvPr/>
        </p:nvSpPr>
        <p:spPr>
          <a:xfrm>
            <a:off x="5203065" y="9548128"/>
            <a:ext cx="2195955" cy="1812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>
              <a:lnSpc>
                <a:spcPts val="1200"/>
              </a:lnSpc>
            </a:pP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申込締切　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年７月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日（木）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endParaRPr lang="en-US" altLang="ja-JP" sz="9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658BDDB-A9F3-BEA4-AD9D-13FC005EE1CB}"/>
              </a:ext>
            </a:extLst>
          </p:cNvPr>
          <p:cNvSpPr txBox="1"/>
          <p:nvPr/>
        </p:nvSpPr>
        <p:spPr>
          <a:xfrm>
            <a:off x="2488292" y="7992204"/>
            <a:ext cx="938298" cy="158057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1027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7/29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23D652-DEB0-4C53-DB4E-F227DFEBAA54}"/>
              </a:ext>
            </a:extLst>
          </p:cNvPr>
          <p:cNvSpPr txBox="1"/>
          <p:nvPr/>
        </p:nvSpPr>
        <p:spPr>
          <a:xfrm>
            <a:off x="2197413" y="7942335"/>
            <a:ext cx="250315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A9BB8CE-050C-E6E7-2C5B-8865A6185805}"/>
              </a:ext>
            </a:extLst>
          </p:cNvPr>
          <p:cNvSpPr txBox="1"/>
          <p:nvPr/>
        </p:nvSpPr>
        <p:spPr>
          <a:xfrm>
            <a:off x="2225434" y="8344875"/>
            <a:ext cx="4727949" cy="25039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7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C2DF904E-0941-974A-5608-809D8CE7E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8" t="6475"/>
          <a:stretch>
            <a:fillRect/>
          </a:stretch>
        </p:blipFill>
        <p:spPr>
          <a:xfrm>
            <a:off x="6196381" y="2578562"/>
            <a:ext cx="1093304" cy="106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90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3667</TotalTime>
  <Words>188</Words>
  <Application>Microsoft Office PowerPoint</Application>
  <PresentationFormat>ユーザー設定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游ゴシック</vt:lpstr>
      <vt:lpstr>コーポレート・ロゴ（ラウンド）ver3 Bold</vt:lpstr>
      <vt:lpstr>Arial</vt:lpstr>
      <vt:lpstr>メイリオ</vt:lpstr>
      <vt:lpstr>HGP創英角ｺﾞｼｯｸUB</vt:lpstr>
      <vt:lpstr>Meiryo UI</vt:lpstr>
      <vt:lpstr>BIZ UDPゴシック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2026-07-29セミナー</dc:title>
  <dc:subject>2026-07-29セミナー</dc:subject>
  <dc:creator>茨城県産業技術イノベーションセンター</dc:creator>
  <cp:keywords>セミナー</cp:keywords>
  <cp:lastModifiedBy>R1OPTIPLEX-08</cp:lastModifiedBy>
  <cp:revision>122</cp:revision>
  <cp:lastPrinted>2026-06-22T04:07:38Z</cp:lastPrinted>
  <dcterms:created xsi:type="dcterms:W3CDTF">2023-10-31T04:14:24Z</dcterms:created>
  <dcterms:modified xsi:type="dcterms:W3CDTF">2026-06-24T01:13:39Z</dcterms:modified>
</cp:coreProperties>
</file>