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4" r:id="rId2"/>
  </p:sldIdLst>
  <p:sldSz cx="7559675" cy="10691813"/>
  <p:notesSz cx="6797675" cy="9926638"/>
  <p:embeddedFontLst>
    <p:embeddedFont>
      <p:font typeface="HGP創英角ｺﾞｼｯｸUB" panose="020B0900000000000000" pitchFamily="50" charset="-128"/>
      <p:regular r:id="rId3"/>
    </p:embeddedFont>
    <p:embeddedFont>
      <p:font typeface="Meiryo UI" panose="020B0604030504040204" pitchFamily="50" charset="-128"/>
      <p:regular r:id="rId4"/>
      <p:bold r:id="rId5"/>
      <p:italic r:id="rId6"/>
      <p:boldItalic r:id="rId7"/>
    </p:embeddedFont>
    <p:embeddedFont>
      <p:font typeface="メイリオ" panose="020B0604030504040204" pitchFamily="50" charset="-128"/>
      <p:regular r:id="rId8"/>
      <p:bold r:id="rId9"/>
      <p:italic r:id="rId10"/>
      <p:boldItalic r:id="rId11"/>
    </p:embeddedFont>
    <p:embeddedFont>
      <p:font typeface="游ゴシック" panose="020B0400000000000000" pitchFamily="50" charset="-128"/>
      <p:regular r:id="rId12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FC000"/>
    <a:srgbClr val="6C5200"/>
    <a:srgbClr val="07354C"/>
    <a:srgbClr val="FFE699"/>
    <a:srgbClr val="E6E6E6"/>
    <a:srgbClr val="00B0F0"/>
    <a:srgbClr val="FFFE15"/>
    <a:srgbClr val="10344C"/>
    <a:srgbClr val="F2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5" autoAdjust="0"/>
    <p:restoredTop sz="94280" autoAdjust="0"/>
  </p:normalViewPr>
  <p:slideViewPr>
    <p:cSldViewPr snapToGrid="0">
      <p:cViewPr varScale="1">
        <p:scale>
          <a:sx n="71" d="100"/>
          <a:sy n="71" d="100"/>
        </p:scale>
        <p:origin x="28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49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29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A39FEC-D018-FBAF-BA8C-E4FD291477A5}"/>
              </a:ext>
            </a:extLst>
          </p:cNvPr>
          <p:cNvSpPr txBox="1"/>
          <p:nvPr/>
        </p:nvSpPr>
        <p:spPr>
          <a:xfrm>
            <a:off x="210509" y="4354784"/>
            <a:ext cx="7084511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9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セミナー申込書（</a:t>
            </a:r>
            <a:r>
              <a:rPr lang="en-US" altLang="ja-JP" sz="19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Fax</a:t>
            </a:r>
            <a:r>
              <a:rPr lang="ja-JP" altLang="en-US" sz="19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用）：</a:t>
            </a:r>
            <a:r>
              <a:rPr lang="en-US" altLang="ja-JP" sz="19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029-293-8029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5E43E6C6-BB0D-52FA-C6D2-59BB3C187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5" y="9743184"/>
            <a:ext cx="7402024" cy="85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ts val="1469"/>
              </a:lnSpc>
              <a:spcBef>
                <a:spcPct val="0"/>
              </a:spcBef>
              <a:buNone/>
            </a:pP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申込み・お問合せ先</a:t>
            </a: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algn="just" eaLnBrk="1" hangingPunct="1">
              <a:lnSpc>
                <a:spcPts val="1469"/>
              </a:lnSpc>
              <a:spcBef>
                <a:spcPct val="0"/>
              </a:spcBef>
              <a:buNone/>
            </a:pP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茨城県産業技術イノベーションセンター　新ビジネス支援グループ</a:t>
            </a:r>
            <a:endParaRPr lang="en-US" altLang="ja-JP" sz="1077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just" eaLnBrk="1" hangingPunct="1">
              <a:lnSpc>
                <a:spcPts val="1469"/>
              </a:lnSpc>
              <a:spcBef>
                <a:spcPct val="0"/>
              </a:spcBef>
              <a:buNone/>
            </a:pP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TEL</a:t>
            </a: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：０２９－２９３－７４９５（直）　</a:t>
            </a: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FAX</a:t>
            </a: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：０２９－２９３－８０２９</a:t>
            </a:r>
            <a:endParaRPr lang="en-US" altLang="ja-JP" sz="1077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just" eaLnBrk="1" hangingPunct="1">
              <a:lnSpc>
                <a:spcPts val="1469"/>
              </a:lnSpc>
              <a:spcBef>
                <a:spcPct val="0"/>
              </a:spcBef>
              <a:buNone/>
            </a:pP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ホームページ　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https://www.itic.pref.ibaraki.jp/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Mail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business2@itic.pref.ibaraki.jp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担当：</a:t>
            </a:r>
            <a:r>
              <a:rPr lang="zh-TW" altLang="en-US" sz="1000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関谷</a:t>
            </a:r>
            <a:r>
              <a:rPr lang="ja-JP" altLang="en-US" sz="1000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、山屋、石川（章）</a:t>
            </a:r>
            <a:endParaRPr lang="ja-JP" altLang="en-US" sz="1077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381CB07-F634-15FF-20C0-38A5E5795BFC}"/>
              </a:ext>
            </a:extLst>
          </p:cNvPr>
          <p:cNvCxnSpPr>
            <a:cxnSpLocks/>
          </p:cNvCxnSpPr>
          <p:nvPr/>
        </p:nvCxnSpPr>
        <p:spPr>
          <a:xfrm>
            <a:off x="210509" y="9714156"/>
            <a:ext cx="7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782C08E-0625-E4BD-F318-143700DD8C8B}"/>
              </a:ext>
            </a:extLst>
          </p:cNvPr>
          <p:cNvSpPr txBox="1"/>
          <p:nvPr/>
        </p:nvSpPr>
        <p:spPr>
          <a:xfrm>
            <a:off x="363339" y="2164185"/>
            <a:ext cx="6713334" cy="66678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762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申込フォーム</a:t>
            </a:r>
            <a:endParaRPr lang="en-US" altLang="ja-JP" sz="1762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下記</a:t>
            </a:r>
            <a:r>
              <a:rPr lang="en-US" altLang="ja-JP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URL</a:t>
            </a:r>
            <a:r>
              <a:rPr lang="ja-JP" altLang="en-US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または</a:t>
            </a:r>
            <a:r>
              <a:rPr lang="en-US" altLang="ja-JP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コードからお申込みください。</a:t>
            </a:r>
            <a:endParaRPr lang="en-US" altLang="ja-JP" sz="1371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1200" b="1" dirty="0">
                <a:latin typeface="游ゴシック" panose="020B0400000000000000" pitchFamily="50" charset="-128"/>
              </a:rPr>
              <a:t>https://apply.e-tumo.jp/pref-ibaraki-u/offer/offerList_detail?tempSeq=88363</a:t>
            </a:r>
            <a:endParaRPr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B511118-51F5-1D5D-FFF8-49F1272C5C72}"/>
              </a:ext>
            </a:extLst>
          </p:cNvPr>
          <p:cNvSpPr txBox="1"/>
          <p:nvPr/>
        </p:nvSpPr>
        <p:spPr>
          <a:xfrm>
            <a:off x="4684339" y="3351466"/>
            <a:ext cx="1442831" cy="273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174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申込先</a:t>
            </a:r>
            <a:r>
              <a:rPr lang="en-US" altLang="ja-JP" sz="1174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1174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</a:t>
            </a:r>
            <a:endParaRPr lang="ja-JP" altLang="en-US" sz="1566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6767D86-E9BE-3764-67BE-DC2A68A15191}"/>
              </a:ext>
            </a:extLst>
          </p:cNvPr>
          <p:cNvCxnSpPr>
            <a:cxnSpLocks/>
          </p:cNvCxnSpPr>
          <p:nvPr/>
        </p:nvCxnSpPr>
        <p:spPr>
          <a:xfrm>
            <a:off x="210509" y="3722522"/>
            <a:ext cx="7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3">
            <a:extLst>
              <a:ext uri="{FF2B5EF4-FFF2-40B4-BE49-F238E27FC236}">
                <a16:creationId xmlns:a16="http://schemas.microsoft.com/office/drawing/2014/main" id="{413D5B4C-B373-9D99-01B4-A6E8CA4EA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47" y="448859"/>
            <a:ext cx="3665559" cy="18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74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令和８年度新ビジネスチャレンジ事業</a:t>
            </a:r>
            <a:endParaRPr lang="ja-JP" altLang="en-US" sz="784" b="1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1CDBA663-4D4A-788A-06D3-DC0B2004D70B}"/>
              </a:ext>
            </a:extLst>
          </p:cNvPr>
          <p:cNvCxnSpPr>
            <a:cxnSpLocks/>
          </p:cNvCxnSpPr>
          <p:nvPr/>
        </p:nvCxnSpPr>
        <p:spPr>
          <a:xfrm>
            <a:off x="210509" y="1546269"/>
            <a:ext cx="7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EAB00AC-1297-CF3B-6B4D-ACA8278FB63F}"/>
              </a:ext>
            </a:extLst>
          </p:cNvPr>
          <p:cNvSpPr txBox="1"/>
          <p:nvPr/>
        </p:nvSpPr>
        <p:spPr>
          <a:xfrm>
            <a:off x="210714" y="418162"/>
            <a:ext cx="1001359" cy="100135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altLang="ja-JP" sz="17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6/17</a:t>
            </a:r>
          </a:p>
          <a:p>
            <a:pPr algn="ctr"/>
            <a:r>
              <a:rPr lang="ja-JP" altLang="en-US" sz="17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（水）</a:t>
            </a:r>
            <a:endParaRPr lang="en-US" altLang="ja-JP" sz="1762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7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開催</a:t>
            </a: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C5450931-BB97-FF9C-91EA-A924C26DBC08}"/>
              </a:ext>
            </a:extLst>
          </p:cNvPr>
          <p:cNvCxnSpPr>
            <a:cxnSpLocks/>
          </p:cNvCxnSpPr>
          <p:nvPr/>
        </p:nvCxnSpPr>
        <p:spPr>
          <a:xfrm>
            <a:off x="210509" y="270516"/>
            <a:ext cx="7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71FBD79-5E1E-2CB7-4C17-E97AC115ECA8}"/>
              </a:ext>
            </a:extLst>
          </p:cNvPr>
          <p:cNvSpPr txBox="1"/>
          <p:nvPr/>
        </p:nvSpPr>
        <p:spPr>
          <a:xfrm>
            <a:off x="373917" y="1679375"/>
            <a:ext cx="6811842" cy="36349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ja-JP" altLang="en-US" sz="1762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申込フォームまたはＦＡＸからお申込みください。</a:t>
            </a:r>
            <a:endParaRPr lang="en-US" altLang="ja-JP" sz="1762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3CAC169-DD83-297F-F10D-361A694E3DE7}"/>
              </a:ext>
            </a:extLst>
          </p:cNvPr>
          <p:cNvSpPr txBox="1"/>
          <p:nvPr/>
        </p:nvSpPr>
        <p:spPr>
          <a:xfrm>
            <a:off x="1193645" y="5118812"/>
            <a:ext cx="378117" cy="4325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1371" b="1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endParaRPr lang="en-US" altLang="ja-JP" sz="1371" b="1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371" b="1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71" b="1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endParaRPr lang="en-US" altLang="ja-JP" sz="1371" b="1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2" name="表 51">
            <a:extLst>
              <a:ext uri="{FF2B5EF4-FFF2-40B4-BE49-F238E27FC236}">
                <a16:creationId xmlns:a16="http://schemas.microsoft.com/office/drawing/2014/main" id="{3307C33A-CFCB-D20D-34ED-B8C8965BD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95727"/>
              </p:ext>
            </p:extLst>
          </p:nvPr>
        </p:nvGraphicFramePr>
        <p:xfrm>
          <a:off x="196756" y="5139737"/>
          <a:ext cx="7075114" cy="3872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2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2254">
                  <a:extLst>
                    <a:ext uri="{9D8B030D-6E8A-4147-A177-3AD203B41FA5}">
                      <a16:colId xmlns:a16="http://schemas.microsoft.com/office/drawing/2014/main" val="1037407083"/>
                    </a:ext>
                  </a:extLst>
                </a:gridCol>
              </a:tblGrid>
              <a:tr h="3645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会社名　団体名</a:t>
                      </a:r>
                    </a:p>
                  </a:txBody>
                  <a:tcPr marL="89514" marR="89514" marT="44758" marB="447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住所</a:t>
                      </a:r>
                    </a:p>
                  </a:txBody>
                  <a:tcPr marL="89514" marR="89514" marT="44758" marB="447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260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参加者</a:t>
                      </a:r>
                      <a:r>
                        <a:rPr kumimoji="1" lang="ja-JP" altLang="en-US" sz="1600" b="1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</a:t>
                      </a:r>
                      <a:endParaRPr kumimoji="1" lang="ja-JP" altLang="en-US" sz="1400" b="1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役職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9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参加コース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91603"/>
                  </a:ext>
                </a:extLst>
              </a:tr>
              <a:tr h="36459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9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電子メール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9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参加者</a:t>
                      </a:r>
                      <a:r>
                        <a:rPr kumimoji="1" lang="ja-JP" altLang="en-US" sz="1400" b="1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</a:t>
                      </a:r>
                    </a:p>
                  </a:txBody>
                  <a:tcPr marL="89514" marR="89514" marT="44758" marB="447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役職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5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参加コース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359698"/>
                  </a:ext>
                </a:extLst>
              </a:tr>
              <a:tr h="36459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98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電子メール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41A86D1-F14D-3A81-87B4-B1430B9CE3C2}"/>
              </a:ext>
            </a:extLst>
          </p:cNvPr>
          <p:cNvSpPr txBox="1"/>
          <p:nvPr/>
        </p:nvSpPr>
        <p:spPr>
          <a:xfrm>
            <a:off x="1836832" y="5199976"/>
            <a:ext cx="5083002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28D7D7F-C216-44E3-163B-464D28EC1C30}"/>
              </a:ext>
            </a:extLst>
          </p:cNvPr>
          <p:cNvSpPr txBox="1"/>
          <p:nvPr/>
        </p:nvSpPr>
        <p:spPr>
          <a:xfrm>
            <a:off x="1836832" y="5553778"/>
            <a:ext cx="5083002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359F188-4588-EC78-A257-48FE62C2BE0A}"/>
              </a:ext>
            </a:extLst>
          </p:cNvPr>
          <p:cNvSpPr txBox="1"/>
          <p:nvPr/>
        </p:nvSpPr>
        <p:spPr>
          <a:xfrm>
            <a:off x="1836833" y="5939374"/>
            <a:ext cx="2188986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F4B446E-767D-2A03-73FF-E7F833570719}"/>
              </a:ext>
            </a:extLst>
          </p:cNvPr>
          <p:cNvSpPr txBox="1"/>
          <p:nvPr/>
        </p:nvSpPr>
        <p:spPr>
          <a:xfrm>
            <a:off x="5023360" y="5939374"/>
            <a:ext cx="2085227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28BC3F9-7CCF-5A8E-30D9-57EBF709BB67}"/>
              </a:ext>
            </a:extLst>
          </p:cNvPr>
          <p:cNvSpPr txBox="1"/>
          <p:nvPr/>
        </p:nvSpPr>
        <p:spPr>
          <a:xfrm>
            <a:off x="2225434" y="6780220"/>
            <a:ext cx="4727949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1974669-23A8-C68E-BE6E-C517611713E2}"/>
              </a:ext>
            </a:extLst>
          </p:cNvPr>
          <p:cNvSpPr txBox="1"/>
          <p:nvPr/>
        </p:nvSpPr>
        <p:spPr>
          <a:xfrm>
            <a:off x="2225434" y="7141622"/>
            <a:ext cx="4727949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044" name="テキスト ボックス 1043">
            <a:extLst>
              <a:ext uri="{FF2B5EF4-FFF2-40B4-BE49-F238E27FC236}">
                <a16:creationId xmlns:a16="http://schemas.microsoft.com/office/drawing/2014/main" id="{87C694CC-8748-E94D-BAD0-1A0F2A027667}"/>
              </a:ext>
            </a:extLst>
          </p:cNvPr>
          <p:cNvSpPr txBox="1"/>
          <p:nvPr/>
        </p:nvSpPr>
        <p:spPr>
          <a:xfrm>
            <a:off x="210509" y="4679148"/>
            <a:ext cx="7084511" cy="324833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11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下表にご記入のうえ、ご送信ください</a:t>
            </a:r>
            <a:r>
              <a:rPr lang="ja-JP" altLang="en-US" sz="151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en-US" altLang="ja-JP" sz="1511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F998C3-D380-E298-6B45-214BC7D71AE1}"/>
              </a:ext>
            </a:extLst>
          </p:cNvPr>
          <p:cNvSpPr txBox="1"/>
          <p:nvPr/>
        </p:nvSpPr>
        <p:spPr>
          <a:xfrm>
            <a:off x="1836833" y="7534149"/>
            <a:ext cx="2188986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BF1D65-B212-7228-48C9-C23DA5AE1F79}"/>
              </a:ext>
            </a:extLst>
          </p:cNvPr>
          <p:cNvSpPr txBox="1"/>
          <p:nvPr/>
        </p:nvSpPr>
        <p:spPr>
          <a:xfrm>
            <a:off x="5023360" y="7539001"/>
            <a:ext cx="2085227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FBA1055-D25E-4B5F-8296-47296A9A3C1C}"/>
              </a:ext>
            </a:extLst>
          </p:cNvPr>
          <p:cNvSpPr txBox="1"/>
          <p:nvPr/>
        </p:nvSpPr>
        <p:spPr>
          <a:xfrm>
            <a:off x="2225434" y="8685093"/>
            <a:ext cx="4727949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0BFEEA-A57E-0DE7-8898-8DF3E097E718}"/>
              </a:ext>
            </a:extLst>
          </p:cNvPr>
          <p:cNvSpPr txBox="1"/>
          <p:nvPr/>
        </p:nvSpPr>
        <p:spPr>
          <a:xfrm>
            <a:off x="6288326" y="418162"/>
            <a:ext cx="1001359" cy="100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1762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参加費</a:t>
            </a:r>
            <a:endParaRPr lang="en-US" altLang="ja-JP" sz="1762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762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0B5719C-2B76-D1C9-4274-2FFC255D884A}"/>
              </a:ext>
            </a:extLst>
          </p:cNvPr>
          <p:cNvSpPr txBox="1"/>
          <p:nvPr/>
        </p:nvSpPr>
        <p:spPr>
          <a:xfrm>
            <a:off x="2488292" y="6425041"/>
            <a:ext cx="1656988" cy="15805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ja-JP" altLang="en-US" sz="1027" dirty="0">
                <a:latin typeface="Meiryo UI" panose="020B0604030504040204" pitchFamily="50" charset="-128"/>
                <a:ea typeface="Meiryo UI" panose="020B0604030504040204" pitchFamily="50" charset="-128"/>
              </a:rPr>
              <a:t>異業種交流アイデアソン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8B2FDF7-7E62-B341-FD42-F3D4CDCD4079}"/>
              </a:ext>
            </a:extLst>
          </p:cNvPr>
          <p:cNvSpPr txBox="1"/>
          <p:nvPr/>
        </p:nvSpPr>
        <p:spPr>
          <a:xfrm>
            <a:off x="2197413" y="6375172"/>
            <a:ext cx="250315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836B54F3-E50D-47D0-9041-AC158D324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073" y="838457"/>
            <a:ext cx="47888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異業種交流アイデアソン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A99D418-E728-8792-91C6-D3FE01C89B04}"/>
              </a:ext>
            </a:extLst>
          </p:cNvPr>
          <p:cNvSpPr/>
          <p:nvPr/>
        </p:nvSpPr>
        <p:spPr>
          <a:xfrm>
            <a:off x="5203065" y="9548128"/>
            <a:ext cx="2195955" cy="181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>
              <a:lnSpc>
                <a:spcPts val="1200"/>
              </a:lnSpc>
            </a:pP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申込締切　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日（水）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endParaRPr lang="en-US" altLang="ja-JP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23D652-DEB0-4C53-DB4E-F227DFEBAA54}"/>
              </a:ext>
            </a:extLst>
          </p:cNvPr>
          <p:cNvSpPr txBox="1"/>
          <p:nvPr/>
        </p:nvSpPr>
        <p:spPr>
          <a:xfrm>
            <a:off x="2197413" y="7942335"/>
            <a:ext cx="250315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A9BB8CE-050C-E6E7-2C5B-8865A6185805}"/>
              </a:ext>
            </a:extLst>
          </p:cNvPr>
          <p:cNvSpPr txBox="1"/>
          <p:nvPr/>
        </p:nvSpPr>
        <p:spPr>
          <a:xfrm>
            <a:off x="2225434" y="8344875"/>
            <a:ext cx="4727949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8789E1-EB3F-0774-B4AD-A49350AF9926}"/>
              </a:ext>
            </a:extLst>
          </p:cNvPr>
          <p:cNvSpPr txBox="1"/>
          <p:nvPr/>
        </p:nvSpPr>
        <p:spPr>
          <a:xfrm>
            <a:off x="2488292" y="8000312"/>
            <a:ext cx="1656988" cy="15805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ja-JP" altLang="en-US" sz="1027" dirty="0">
                <a:latin typeface="Meiryo UI" panose="020B0604030504040204" pitchFamily="50" charset="-128"/>
                <a:ea typeface="Meiryo UI" panose="020B0604030504040204" pitchFamily="50" charset="-128"/>
              </a:rPr>
              <a:t>異業種交流アイデアソン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BC885FB-F19E-0E68-57DD-5761D5F78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t="6647"/>
          <a:stretch>
            <a:fillRect/>
          </a:stretch>
        </p:blipFill>
        <p:spPr>
          <a:xfrm>
            <a:off x="6185776" y="2522017"/>
            <a:ext cx="1116990" cy="111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2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4056</TotalTime>
  <Words>175</Words>
  <Application>Microsoft Office PowerPoint</Application>
  <PresentationFormat>ユーザー設定</PresentationFormat>
  <Paragraphs>38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メイリオ</vt:lpstr>
      <vt:lpstr>HGP創英角ｺﾞｼｯｸUB</vt:lpstr>
      <vt:lpstr>Meiryo UI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2026-06-17セミナー</dc:title>
  <dc:subject>2026-06-17セミナー</dc:subject>
  <dc:creator>茨城県産業技術イノベーションセンター</dc:creator>
  <cp:keywords>2026-06-17セミナー</cp:keywords>
  <cp:lastModifiedBy>taku ishikawa</cp:lastModifiedBy>
  <cp:revision>109</cp:revision>
  <cp:lastPrinted>2026-04-24T02:05:09Z</cp:lastPrinted>
  <dcterms:created xsi:type="dcterms:W3CDTF">2023-10-31T04:14:24Z</dcterms:created>
  <dcterms:modified xsi:type="dcterms:W3CDTF">2026-05-12T00:56:11Z</dcterms:modified>
</cp:coreProperties>
</file>