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885F8-2C4B-4DB8-BA33-D3D2CB8D5C6F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1B35CF-D450-4A8C-B202-1470AD8733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3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61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02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24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89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23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50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4424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45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224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079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70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D83537-AEFA-40B1-B038-F223F92458D5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D61DE-E3D8-4A40-866E-496781CAC0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95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5604A54-B7AD-90C7-F11C-032493C550A0}"/>
              </a:ext>
            </a:extLst>
          </p:cNvPr>
          <p:cNvSpPr/>
          <p:nvPr/>
        </p:nvSpPr>
        <p:spPr>
          <a:xfrm>
            <a:off x="169817" y="174171"/>
            <a:ext cx="6544492" cy="955765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B4C0ABE-E715-0B53-C9F4-2E5471320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77561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生産性向上研究会　会員申込票（無料）</a:t>
            </a:r>
          </a:p>
        </p:txBody>
      </p:sp>
      <p:graphicFrame>
        <p:nvGraphicFramePr>
          <p:cNvPr id="7" name="コンテンツ プレースホルダー 6">
            <a:extLst>
              <a:ext uri="{FF2B5EF4-FFF2-40B4-BE49-F238E27FC236}">
                <a16:creationId xmlns:a16="http://schemas.microsoft.com/office/drawing/2014/main" id="{CA2F21C1-8989-A477-3822-CE5DED95D4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716849"/>
              </p:ext>
            </p:extLst>
          </p:nvPr>
        </p:nvGraphicFramePr>
        <p:xfrm>
          <a:off x="471488" y="1204278"/>
          <a:ext cx="5915024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8692">
                  <a:extLst>
                    <a:ext uri="{9D8B030D-6E8A-4147-A177-3AD203B41FA5}">
                      <a16:colId xmlns:a16="http://schemas.microsoft.com/office/drawing/2014/main" val="2863602796"/>
                    </a:ext>
                  </a:extLst>
                </a:gridCol>
                <a:gridCol w="4946332">
                  <a:extLst>
                    <a:ext uri="{9D8B030D-6E8A-4147-A177-3AD203B41FA5}">
                      <a16:colId xmlns:a16="http://schemas.microsoft.com/office/drawing/2014/main" val="24327776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i="0" dirty="0">
                          <a:solidFill>
                            <a:schemeClr val="tx1"/>
                          </a:solidFill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対　　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AI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や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IoT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などのデジタル技術の活用に興味がある企業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団体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・デジタル技術の活用による生産性向上や現場の課題解決を目指し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　たい企業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団体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6905960"/>
                  </a:ext>
                </a:extLst>
              </a:tr>
            </a:tbl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5EF88F-2CA1-55E8-C26B-5A837F1D45E8}"/>
              </a:ext>
            </a:extLst>
          </p:cNvPr>
          <p:cNvSpPr txBox="1"/>
          <p:nvPr/>
        </p:nvSpPr>
        <p:spPr>
          <a:xfrm>
            <a:off x="471488" y="2339340"/>
            <a:ext cx="4329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企業情報および連絡担当者様情報</a:t>
            </a: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53484F0B-CE62-067A-A289-879739800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229162"/>
              </p:ext>
            </p:extLst>
          </p:nvPr>
        </p:nvGraphicFramePr>
        <p:xfrm>
          <a:off x="471487" y="2727960"/>
          <a:ext cx="5843588" cy="48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627">
                  <a:extLst>
                    <a:ext uri="{9D8B030D-6E8A-4147-A177-3AD203B41FA5}">
                      <a16:colId xmlns:a16="http://schemas.microsoft.com/office/drawing/2014/main" val="695856595"/>
                    </a:ext>
                  </a:extLst>
                </a:gridCol>
                <a:gridCol w="4420961">
                  <a:extLst>
                    <a:ext uri="{9D8B030D-6E8A-4147-A177-3AD203B41FA5}">
                      <a16:colId xmlns:a16="http://schemas.microsoft.com/office/drawing/2014/main" val="2388278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b="0" dirty="0">
                          <a:solidFill>
                            <a:schemeClr val="tx1"/>
                          </a:solidFill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企業名・団体名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5349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住所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326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担当者氏名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238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電話番号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8503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E-mail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1746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解決したい課題</a:t>
                      </a:r>
                      <a:endParaRPr kumimoji="1" lang="en-US" altLang="ja-JP" dirty="0">
                        <a:solidFill>
                          <a:schemeClr val="tx1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(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アンケート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HGS創英角ｺﾞｼｯｸUB" panose="020B0900000000000000" pitchFamily="50" charset="-128"/>
                          <a:ea typeface="HGS創英角ｺﾞｼｯｸUB" panose="020B0900000000000000" pitchFamily="50" charset="-128"/>
                        </a:rPr>
                        <a:t>)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熟練者作業のマニュアル化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類似図面検索、見積書作成など　</a:t>
                      </a: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売上、生産予測など　　　　　　　　 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類似トラブル事例から再発防止提案など　</a:t>
                      </a: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業務管理　　　　　　　　　　　　 　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社内規程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手順書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過去事例の検索など</a:t>
                      </a: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議事録作成　　　　　　　　　　 　　</a:t>
                      </a:r>
                      <a:endParaRPr kumimoji="1" lang="en-US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類似仕様から仕様書作成など　</a:t>
                      </a:r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endParaRPr kumimoji="1" lang="ja-JP" altLang="ja-JP" sz="13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1" lang="en-US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r>
                        <a:rPr kumimoji="1" lang="ja-JP" altLang="ja-JP" sz="13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その他（　　　　　　　　　　　）</a:t>
                      </a: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387022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CA0B746-D588-7656-B7DC-74F838096274}"/>
              </a:ext>
            </a:extLst>
          </p:cNvPr>
          <p:cNvSpPr txBox="1"/>
          <p:nvPr/>
        </p:nvSpPr>
        <p:spPr>
          <a:xfrm>
            <a:off x="339211" y="1947925"/>
            <a:ext cx="6179579" cy="338234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1598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メールまたはＦＡＸでお申込みください。</a:t>
            </a:r>
            <a:endParaRPr lang="en-US" altLang="ja-JP" sz="1598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C0D5A74-B88C-230F-E8C9-FF69469108DF}"/>
              </a:ext>
            </a:extLst>
          </p:cNvPr>
          <p:cNvSpPr txBox="1"/>
          <p:nvPr/>
        </p:nvSpPr>
        <p:spPr>
          <a:xfrm>
            <a:off x="324731" y="8190925"/>
            <a:ext cx="6287146" cy="279179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申し込みメールアドレス：</a:t>
            </a:r>
            <a:r>
              <a:rPr lang="en-US" altLang="ja-JP" sz="1814" b="1" dirty="0">
                <a:latin typeface="游ゴシック" panose="020B0400000000000000" pitchFamily="50" charset="-128"/>
              </a:rPr>
              <a:t>it_material2@itic.pref.ibaraki.jp</a:t>
            </a:r>
            <a:endParaRPr lang="en-US" altLang="ja-JP" sz="1814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AEC2960-FDD3-DE16-37C1-DFB0B3EF28D9}"/>
              </a:ext>
            </a:extLst>
          </p:cNvPr>
          <p:cNvSpPr txBox="1"/>
          <p:nvPr/>
        </p:nvSpPr>
        <p:spPr>
          <a:xfrm>
            <a:off x="1336906" y="7921030"/>
            <a:ext cx="4367750" cy="279179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申し込み</a:t>
            </a:r>
            <a:r>
              <a:rPr lang="en-US" altLang="ja-JP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81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番号：</a:t>
            </a:r>
            <a:r>
              <a:rPr lang="en-US" altLang="ja-JP" sz="1814" b="1" dirty="0">
                <a:latin typeface="游ゴシック" panose="020B0400000000000000" pitchFamily="50" charset="-128"/>
              </a:rPr>
              <a:t>029-293-8029</a:t>
            </a:r>
            <a:endParaRPr lang="en-US" altLang="ja-JP" sz="1814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4853D69-10B5-4A28-7E8E-CE8D4CCC4117}"/>
              </a:ext>
            </a:extLst>
          </p:cNvPr>
          <p:cNvSpPr txBox="1"/>
          <p:nvPr/>
        </p:nvSpPr>
        <p:spPr>
          <a:xfrm>
            <a:off x="339211" y="7550858"/>
            <a:ext cx="6179579" cy="276999"/>
          </a:xfrm>
          <a:prstGeom prst="rect">
            <a:avLst/>
          </a:prstGeom>
          <a:noFill/>
          <a:ln w="38100">
            <a:noFill/>
            <a:prstDash val="sysDot"/>
          </a:ln>
        </p:spPr>
        <p:txBody>
          <a:bodyPr wrap="square" rtlCol="0" anchor="ctr" anchorCtr="0">
            <a:spAutoFit/>
          </a:bodyPr>
          <a:lstStyle/>
          <a:p>
            <a:r>
              <a:rPr lang="ja-JP" altLang="en-US" sz="1200" dirty="0"/>
              <a:t>ご記入頂きました個人情報はセンター関連の情報提供以外の目的では使用致しません。</a:t>
            </a:r>
            <a:endParaRPr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3282CDD8-A834-89CE-7688-334B04CFA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290" y="8632726"/>
            <a:ext cx="6551019" cy="86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お問合せ先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  茨城県産業技術イノベーションセンター</a:t>
            </a:r>
            <a:endParaRPr lang="en-US" altLang="ja-JP" sz="1452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：０２９－２９３－８５７５　　　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：０２９－２９３－８０２９</a:t>
            </a:r>
            <a:endParaRPr lang="en-US" altLang="ja-JP" sz="1452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500"/>
              </a:lnSpc>
              <a:spcBef>
                <a:spcPct val="0"/>
              </a:spcBef>
              <a:buNone/>
            </a:pP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  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Mail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it_material2@itic.pref.ibaraki.jp</a:t>
            </a:r>
            <a:r>
              <a:rPr lang="ja-JP" altLang="en-US" sz="1452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担当：</a:t>
            </a:r>
            <a:r>
              <a:rPr lang="ja-JP" altLang="en-US" sz="1452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西本、青木　　</a:t>
            </a:r>
            <a:endParaRPr lang="ja-JP" altLang="en-US" sz="1452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7292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964</TotalTime>
  <Words>205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HGS創英角ｺﾞｼｯｸUB</vt:lpstr>
      <vt:lpstr>HGS創英角ﾎﾟｯﾌﾟ体</vt:lpstr>
      <vt:lpstr>游ゴシック</vt:lpstr>
      <vt:lpstr>Aptos</vt:lpstr>
      <vt:lpstr>Aptos Display</vt:lpstr>
      <vt:lpstr>Arial</vt:lpstr>
      <vt:lpstr>Office テーマ</vt:lpstr>
      <vt:lpstr>生産性向上研究会　会員申込票（無料）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生産性向上研究会 会員申込</dc:title>
  <dc:creator>Keishi Nishimoto</dc:creator>
  <cp:lastModifiedBy>飛田(真)</cp:lastModifiedBy>
  <cp:revision>16</cp:revision>
  <cp:lastPrinted>2026-04-07T09:28:29Z</cp:lastPrinted>
  <dcterms:created xsi:type="dcterms:W3CDTF">2026-04-01T05:54:28Z</dcterms:created>
  <dcterms:modified xsi:type="dcterms:W3CDTF">2026-04-27T08:35:40Z</dcterms:modified>
</cp:coreProperties>
</file>