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FFFF"/>
    <a:srgbClr val="000568"/>
    <a:srgbClr val="ED6D00"/>
    <a:srgbClr val="E1D597"/>
    <a:srgbClr val="C6AF3E"/>
    <a:srgbClr val="002453"/>
    <a:srgbClr val="092C62"/>
    <a:srgbClr val="B8A236"/>
    <a:srgbClr val="7164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846" autoAdjust="0"/>
    <p:restoredTop sz="94280" autoAdjust="0"/>
  </p:normalViewPr>
  <p:slideViewPr>
    <p:cSldViewPr snapToGrid="0">
      <p:cViewPr varScale="1">
        <p:scale>
          <a:sx n="73" d="100"/>
          <a:sy n="73" d="100"/>
        </p:scale>
        <p:origin x="28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235EF89-300D-D43B-E0E4-F978CAEABFF6}"/>
              </a:ext>
            </a:extLst>
          </p:cNvPr>
          <p:cNvSpPr/>
          <p:nvPr userDrawn="1"/>
        </p:nvSpPr>
        <p:spPr>
          <a:xfrm flipV="1">
            <a:off x="-1125415" y="595176"/>
            <a:ext cx="9941170" cy="10499542"/>
          </a:xfrm>
          <a:prstGeom prst="rect">
            <a:avLst/>
          </a:prstGeom>
          <a:gradFill flip="none" rotWithShape="1">
            <a:gsLst>
              <a:gs pos="0">
                <a:schemeClr val="bg1">
                  <a:lumMod val="85000"/>
                </a:schemeClr>
              </a:gs>
              <a:gs pos="100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F01CBD15-1D9B-8805-5BB4-10CAD0074E76}"/>
              </a:ext>
            </a:extLst>
          </p:cNvPr>
          <p:cNvSpPr txBox="1"/>
          <p:nvPr userDrawn="1"/>
        </p:nvSpPr>
        <p:spPr>
          <a:xfrm>
            <a:off x="-1562102" y="-1407205"/>
            <a:ext cx="9729788" cy="10095071"/>
          </a:xfrm>
          <a:prstGeom prst="rect">
            <a:avLst/>
          </a:prstGeom>
          <a:noFill/>
        </p:spPr>
        <p:txBody>
          <a:bodyPr wrap="square" rtlCol="0">
            <a:spAutoFit/>
          </a:bodyPr>
          <a:lstStyle/>
          <a:p>
            <a:pPr algn="dist"/>
            <a:r>
              <a:rPr kumimoji="1" lang="en-US" altLang="ja-JP" sz="65000" b="1" spc="-10000" baseline="0" dirty="0">
                <a:ln>
                  <a:noFill/>
                </a:ln>
                <a:solidFill>
                  <a:schemeClr val="bg1">
                    <a:lumMod val="50000"/>
                  </a:schemeClr>
                </a:solidFill>
                <a:latin typeface="Segoe UI Black" panose="020B0A02040204020203" pitchFamily="34" charset="0"/>
                <a:ea typeface="Segoe UI Black" panose="020B0A02040204020203" pitchFamily="34" charset="0"/>
              </a:rPr>
              <a:t>DX</a:t>
            </a:r>
            <a:endParaRPr kumimoji="1" lang="ja-JP" altLang="en-US" sz="65000" b="1" spc="-10000" baseline="0" dirty="0">
              <a:ln>
                <a:noFill/>
              </a:ln>
              <a:solidFill>
                <a:schemeClr val="bg1">
                  <a:lumMod val="50000"/>
                </a:schemeClr>
              </a:solidFill>
              <a:latin typeface="Segoe UI Black" panose="020B0A02040204020203" pitchFamily="34" charset="0"/>
            </a:endParaRPr>
          </a:p>
        </p:txBody>
      </p:sp>
      <p:sp>
        <p:nvSpPr>
          <p:cNvPr id="26" name="テキスト ボックス 25">
            <a:extLst>
              <a:ext uri="{FF2B5EF4-FFF2-40B4-BE49-F238E27FC236}">
                <a16:creationId xmlns:a16="http://schemas.microsoft.com/office/drawing/2014/main" id="{93EC10FB-BC22-71E0-B412-13EA7BFAEA74}"/>
              </a:ext>
            </a:extLst>
          </p:cNvPr>
          <p:cNvSpPr txBox="1"/>
          <p:nvPr userDrawn="1"/>
        </p:nvSpPr>
        <p:spPr>
          <a:xfrm>
            <a:off x="-1585913" y="-1416725"/>
            <a:ext cx="9729788" cy="10095071"/>
          </a:xfrm>
          <a:prstGeom prst="rect">
            <a:avLst/>
          </a:prstGeom>
          <a:noFill/>
        </p:spPr>
        <p:txBody>
          <a:bodyPr wrap="square" rtlCol="0">
            <a:spAutoFit/>
          </a:bodyPr>
          <a:lstStyle/>
          <a:p>
            <a:pPr algn="dist"/>
            <a:r>
              <a:rPr kumimoji="1" lang="en-US" altLang="ja-JP" sz="65000" b="1" spc="-10000" baseline="0" dirty="0">
                <a:ln>
                  <a:noFill/>
                </a:ln>
                <a:solidFill>
                  <a:srgbClr val="E1E1E1"/>
                </a:solidFill>
                <a:latin typeface="Segoe UI Black" panose="020B0A02040204020203" pitchFamily="34" charset="0"/>
                <a:ea typeface="Segoe UI Black" panose="020B0A02040204020203" pitchFamily="34" charset="0"/>
              </a:rPr>
              <a:t>DX</a:t>
            </a:r>
            <a:endParaRPr kumimoji="1" lang="ja-JP" altLang="en-US" sz="65000" b="1" spc="-10000" baseline="0" dirty="0">
              <a:ln>
                <a:noFill/>
              </a:ln>
              <a:solidFill>
                <a:srgbClr val="E1E1E1"/>
              </a:solidFill>
              <a:latin typeface="Segoe UI Black" panose="020B0A02040204020203" pitchFamily="34" charset="0"/>
            </a:endParaRPr>
          </a:p>
        </p:txBody>
      </p:sp>
      <p:sp>
        <p:nvSpPr>
          <p:cNvPr id="3" name="テキスト ボックス 2">
            <a:extLst>
              <a:ext uri="{FF2B5EF4-FFF2-40B4-BE49-F238E27FC236}">
                <a16:creationId xmlns:a16="http://schemas.microsoft.com/office/drawing/2014/main" id="{9BDD7BA1-B8BB-5A1B-2E34-071D68BCFE32}"/>
              </a:ext>
            </a:extLst>
          </p:cNvPr>
          <p:cNvSpPr txBox="1"/>
          <p:nvPr userDrawn="1"/>
        </p:nvSpPr>
        <p:spPr>
          <a:xfrm>
            <a:off x="-1687749" y="4314688"/>
            <a:ext cx="9729788" cy="10095071"/>
          </a:xfrm>
          <a:prstGeom prst="rect">
            <a:avLst/>
          </a:prstGeom>
          <a:noFill/>
        </p:spPr>
        <p:txBody>
          <a:bodyPr wrap="square" rtlCol="0">
            <a:spAutoFit/>
          </a:bodyPr>
          <a:lstStyle/>
          <a:p>
            <a:pPr algn="dist"/>
            <a:r>
              <a:rPr kumimoji="1" lang="en-US" altLang="ja-JP" sz="65000" b="1" spc="-10000" baseline="0" dirty="0">
                <a:ln>
                  <a:noFill/>
                </a:ln>
                <a:solidFill>
                  <a:srgbClr val="DA9292"/>
                </a:solidFill>
                <a:latin typeface="Segoe UI Black" panose="020B0A02040204020203" pitchFamily="34" charset="0"/>
                <a:ea typeface="Segoe UI Black" panose="020B0A02040204020203" pitchFamily="34" charset="0"/>
              </a:rPr>
              <a:t>DX</a:t>
            </a:r>
            <a:endParaRPr kumimoji="1" lang="ja-JP" altLang="en-US" sz="65000" b="1" spc="-10000" baseline="0" dirty="0">
              <a:ln>
                <a:noFill/>
              </a:ln>
              <a:solidFill>
                <a:srgbClr val="DA9292"/>
              </a:solidFill>
              <a:latin typeface="Segoe UI Black" panose="020B0A02040204020203" pitchFamily="34" charset="0"/>
            </a:endParaRPr>
          </a:p>
        </p:txBody>
      </p:sp>
      <p:sp>
        <p:nvSpPr>
          <p:cNvPr id="24" name="正方形/長方形 23">
            <a:extLst>
              <a:ext uri="{FF2B5EF4-FFF2-40B4-BE49-F238E27FC236}">
                <a16:creationId xmlns:a16="http://schemas.microsoft.com/office/drawing/2014/main" id="{1C0B7EAA-FC53-38D6-8203-1F788BF317B9}"/>
              </a:ext>
            </a:extLst>
          </p:cNvPr>
          <p:cNvSpPr/>
          <p:nvPr userDrawn="1"/>
        </p:nvSpPr>
        <p:spPr>
          <a:xfrm>
            <a:off x="0" y="0"/>
            <a:ext cx="7559675" cy="10691813"/>
          </a:xfrm>
          <a:prstGeom prst="rect">
            <a:avLst/>
          </a:prstGeom>
          <a:noFill/>
          <a:ln w="317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CA6BAB0-1E3B-C9F6-22C9-96AB75121351}"/>
              </a:ext>
            </a:extLst>
          </p:cNvPr>
          <p:cNvSpPr txBox="1"/>
          <p:nvPr userDrawn="1"/>
        </p:nvSpPr>
        <p:spPr>
          <a:xfrm>
            <a:off x="-1731644" y="4314688"/>
            <a:ext cx="9729788" cy="10095071"/>
          </a:xfrm>
          <a:prstGeom prst="rect">
            <a:avLst/>
          </a:prstGeom>
          <a:noFill/>
        </p:spPr>
        <p:txBody>
          <a:bodyPr wrap="square" rtlCol="0">
            <a:spAutoFit/>
          </a:bodyPr>
          <a:lstStyle/>
          <a:p>
            <a:pPr algn="dist"/>
            <a:r>
              <a:rPr kumimoji="1" lang="en-US" altLang="ja-JP" sz="65000" b="1" spc="-10000" baseline="0" dirty="0">
                <a:ln>
                  <a:noFill/>
                </a:ln>
                <a:solidFill>
                  <a:schemeClr val="bg1">
                    <a:lumMod val="95000"/>
                  </a:schemeClr>
                </a:solidFill>
                <a:latin typeface="Segoe UI Black" panose="020B0A02040204020203" pitchFamily="34" charset="0"/>
                <a:ea typeface="Segoe UI Black" panose="020B0A02040204020203" pitchFamily="34" charset="0"/>
              </a:rPr>
              <a:t>DX</a:t>
            </a:r>
            <a:endParaRPr kumimoji="1" lang="ja-JP" altLang="en-US" sz="65000" b="1" spc="-10000" baseline="0" dirty="0">
              <a:ln>
                <a:noFill/>
              </a:ln>
              <a:solidFill>
                <a:schemeClr val="bg1">
                  <a:lumMod val="95000"/>
                </a:schemeClr>
              </a:solidFill>
              <a:latin typeface="Segoe UI Black" panose="020B0A02040204020203" pitchFamily="34" charset="0"/>
            </a:endParaRPr>
          </a:p>
        </p:txBody>
      </p:sp>
      <p:sp>
        <p:nvSpPr>
          <p:cNvPr id="7" name="正方形/長方形 6">
            <a:extLst>
              <a:ext uri="{FF2B5EF4-FFF2-40B4-BE49-F238E27FC236}">
                <a16:creationId xmlns:a16="http://schemas.microsoft.com/office/drawing/2014/main" id="{4E9A56F2-1B44-76EB-23E4-12A615BD10F8}"/>
              </a:ext>
            </a:extLst>
          </p:cNvPr>
          <p:cNvSpPr/>
          <p:nvPr userDrawn="1"/>
        </p:nvSpPr>
        <p:spPr>
          <a:xfrm>
            <a:off x="-4454769" y="-656492"/>
            <a:ext cx="16717107" cy="14114584"/>
          </a:xfrm>
          <a:prstGeom prst="rect">
            <a:avLst/>
          </a:prstGeom>
          <a:solidFill>
            <a:srgbClr val="FFFFF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角丸四角形 12">
            <a:extLst>
              <a:ext uri="{FF2B5EF4-FFF2-40B4-BE49-F238E27FC236}">
                <a16:creationId xmlns:a16="http://schemas.microsoft.com/office/drawing/2014/main" id="{8C4983F9-0CB8-12E9-020F-329C80BD4C29}"/>
              </a:ext>
            </a:extLst>
          </p:cNvPr>
          <p:cNvSpPr/>
          <p:nvPr userDrawn="1"/>
        </p:nvSpPr>
        <p:spPr>
          <a:xfrm>
            <a:off x="545049" y="149383"/>
            <a:ext cx="1932346" cy="279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b="1" spc="-100" dirty="0">
                <a:solidFill>
                  <a:schemeClr val="tx1"/>
                </a:solidFill>
                <a:latin typeface="BIZ UDPゴシック" panose="020B0400000000000000" pitchFamily="50" charset="-128"/>
                <a:ea typeface="BIZ UDPゴシック" panose="020B0400000000000000" pitchFamily="50" charset="-128"/>
              </a:rPr>
              <a:t>令和</a:t>
            </a:r>
            <a:r>
              <a:rPr lang="en-US" altLang="ja-JP" sz="900" b="1" spc="-100" dirty="0">
                <a:solidFill>
                  <a:schemeClr val="tx1"/>
                </a:solidFill>
                <a:latin typeface="BIZ UDPゴシック" panose="020B0400000000000000" pitchFamily="50" charset="-128"/>
                <a:ea typeface="BIZ UDPゴシック" panose="020B0400000000000000" pitchFamily="50" charset="-128"/>
              </a:rPr>
              <a:t>7</a:t>
            </a:r>
            <a:r>
              <a:rPr lang="ja-JP" altLang="en-US" sz="900" b="1" spc="-100" dirty="0">
                <a:solidFill>
                  <a:schemeClr val="tx1"/>
                </a:solidFill>
                <a:latin typeface="BIZ UDPゴシック" panose="020B0400000000000000" pitchFamily="50" charset="-128"/>
                <a:ea typeface="BIZ UDPゴシック" panose="020B0400000000000000" pitchFamily="50" charset="-128"/>
              </a:rPr>
              <a:t>年度　新ビジネスチャレンジ事業</a:t>
            </a:r>
          </a:p>
        </p:txBody>
      </p:sp>
      <p:sp>
        <p:nvSpPr>
          <p:cNvPr id="92" name="正方形/長方形 91">
            <a:extLst>
              <a:ext uri="{FF2B5EF4-FFF2-40B4-BE49-F238E27FC236}">
                <a16:creationId xmlns:a16="http://schemas.microsoft.com/office/drawing/2014/main" id="{08D37F2D-E032-2220-7CF9-81E8D5643EC0}"/>
              </a:ext>
            </a:extLst>
          </p:cNvPr>
          <p:cNvSpPr/>
          <p:nvPr userDrawn="1"/>
        </p:nvSpPr>
        <p:spPr>
          <a:xfrm>
            <a:off x="545051" y="388117"/>
            <a:ext cx="1932347"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2200"/>
              </a:lnSpc>
              <a:spcAft>
                <a:spcPts val="1800"/>
              </a:spcAft>
            </a:pP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セミナーのご案内 </a:t>
            </a:r>
          </a:p>
        </p:txBody>
      </p:sp>
      <p:sp>
        <p:nvSpPr>
          <p:cNvPr id="2" name="正方形/長方形 1">
            <a:extLst>
              <a:ext uri="{FF2B5EF4-FFF2-40B4-BE49-F238E27FC236}">
                <a16:creationId xmlns:a16="http://schemas.microsoft.com/office/drawing/2014/main" id="{652334D0-8683-F6E2-834D-FDAC7DB316AB}"/>
              </a:ext>
            </a:extLst>
          </p:cNvPr>
          <p:cNvSpPr/>
          <p:nvPr userDrawn="1"/>
        </p:nvSpPr>
        <p:spPr>
          <a:xfrm>
            <a:off x="5236183" y="394431"/>
            <a:ext cx="1932347" cy="360000"/>
          </a:xfrm>
          <a:prstGeom prst="rect">
            <a:avLst/>
          </a:prstGeom>
          <a:solidFill>
            <a:srgbClr val="E6001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2200"/>
              </a:lnSpc>
              <a:spcAft>
                <a:spcPts val="1800"/>
              </a:spcAft>
            </a:pP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参加無料</a:t>
            </a:r>
          </a:p>
        </p:txBody>
      </p:sp>
      <p:sp>
        <p:nvSpPr>
          <p:cNvPr id="14" name="正方形/長方形 13">
            <a:extLst>
              <a:ext uri="{FF2B5EF4-FFF2-40B4-BE49-F238E27FC236}">
                <a16:creationId xmlns:a16="http://schemas.microsoft.com/office/drawing/2014/main" id="{011BD473-89EE-6C98-A88F-F730A6D56CB8}"/>
              </a:ext>
            </a:extLst>
          </p:cNvPr>
          <p:cNvSpPr/>
          <p:nvPr userDrawn="1"/>
        </p:nvSpPr>
        <p:spPr>
          <a:xfrm>
            <a:off x="5642020" y="147554"/>
            <a:ext cx="378562" cy="2352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dist"/>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現地</a:t>
            </a:r>
          </a:p>
        </p:txBody>
      </p:sp>
      <p:pic>
        <p:nvPicPr>
          <p:cNvPr id="23" name="グラフィックス 22" descr="教師">
            <a:extLst>
              <a:ext uri="{FF2B5EF4-FFF2-40B4-BE49-F238E27FC236}">
                <a16:creationId xmlns:a16="http://schemas.microsoft.com/office/drawing/2014/main" id="{1EEA251A-FD3F-8FC2-E422-4AEF75A50E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2132" y="119187"/>
            <a:ext cx="320944" cy="320944"/>
          </a:xfrm>
          <a:prstGeom prst="rect">
            <a:avLst/>
          </a:prstGeom>
        </p:spPr>
      </p:pic>
      <p:pic>
        <p:nvPicPr>
          <p:cNvPr id="32" name="グラフィックス 31" descr="ノート PC">
            <a:extLst>
              <a:ext uri="{FF2B5EF4-FFF2-40B4-BE49-F238E27FC236}">
                <a16:creationId xmlns:a16="http://schemas.microsoft.com/office/drawing/2014/main" id="{46FE6A35-218E-C902-FD5B-F1202D1E655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5086" y="133533"/>
            <a:ext cx="301887" cy="301887"/>
          </a:xfrm>
          <a:prstGeom prst="rect">
            <a:avLst/>
          </a:prstGeom>
        </p:spPr>
      </p:pic>
      <p:sp>
        <p:nvSpPr>
          <p:cNvPr id="40" name="正方形/長方形 39">
            <a:extLst>
              <a:ext uri="{FF2B5EF4-FFF2-40B4-BE49-F238E27FC236}">
                <a16:creationId xmlns:a16="http://schemas.microsoft.com/office/drawing/2014/main" id="{D1B1B471-94D5-8C15-870C-27F2E745C85C}"/>
              </a:ext>
            </a:extLst>
          </p:cNvPr>
          <p:cNvSpPr/>
          <p:nvPr userDrawn="1"/>
        </p:nvSpPr>
        <p:spPr>
          <a:xfrm>
            <a:off x="6413908" y="147282"/>
            <a:ext cx="806198" cy="2603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オンライン</a:t>
            </a:r>
          </a:p>
        </p:txBody>
      </p:sp>
    </p:spTree>
    <p:extLst>
      <p:ext uri="{BB962C8B-B14F-4D97-AF65-F5344CB8AC3E}">
        <p14:creationId xmlns:p14="http://schemas.microsoft.com/office/powerpoint/2010/main" val="3370505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a:prstGeom prst="rect">
            <a:avLst/>
          </a:prstGeo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a:prstGeom prst="rect">
            <a:avLst/>
          </a:prstGeo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a:prstGeom prst="rect">
            <a:avLst/>
          </a:prstGeo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67650B5D-9968-4350-98B5-B39C969226AB}" type="datetimeFigureOut">
              <a:rPr kumimoji="1" lang="ja-JP" altLang="en-US" smtClean="0"/>
              <a:t>2026/1/20</a:t>
            </a:fld>
            <a:endParaRPr kumimoji="1" lang="ja-JP" altLang="en-US"/>
          </a:p>
        </p:txBody>
      </p:sp>
      <p:sp>
        <p:nvSpPr>
          <p:cNvPr id="6" name="Footer Placeholder 5"/>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5339020" y="9909729"/>
            <a:ext cx="1700927" cy="569240"/>
          </a:xfrm>
          <a:prstGeom prst="rect">
            <a:avLst/>
          </a:prstGeom>
        </p:spPr>
        <p:txBody>
          <a:bodyPr/>
          <a:lstStyle/>
          <a:p>
            <a:fld id="{DFD2AB5D-0012-4961-B620-BEB71449607B}" type="slidenum">
              <a:rPr kumimoji="1" lang="ja-JP" altLang="en-US" smtClean="0"/>
              <a:t>‹#›</a:t>
            </a:fld>
            <a:endParaRPr kumimoji="1" lang="ja-JP" altLang="en-US"/>
          </a:p>
        </p:txBody>
      </p:sp>
    </p:spTree>
    <p:extLst>
      <p:ext uri="{BB962C8B-B14F-4D97-AF65-F5344CB8AC3E}">
        <p14:creationId xmlns:p14="http://schemas.microsoft.com/office/powerpoint/2010/main" val="419388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2846200"/>
            <a:ext cx="6520220" cy="6783857"/>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67650B5D-9968-4350-98B5-B39C969226AB}" type="datetimeFigureOut">
              <a:rPr kumimoji="1" lang="ja-JP" altLang="en-US" smtClean="0"/>
              <a:t>2026/1/20</a:t>
            </a:fld>
            <a:endParaRPr kumimoji="1" lang="ja-JP" altLang="en-US"/>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DFD2AB5D-0012-4961-B620-BEB71449607B}" type="slidenum">
              <a:rPr kumimoji="1" lang="ja-JP" altLang="en-US" smtClean="0"/>
              <a:t>‹#›</a:t>
            </a:fld>
            <a:endParaRPr kumimoji="1" lang="ja-JP" altLang="en-US"/>
          </a:p>
        </p:txBody>
      </p:sp>
    </p:spTree>
    <p:extLst>
      <p:ext uri="{BB962C8B-B14F-4D97-AF65-F5344CB8AC3E}">
        <p14:creationId xmlns:p14="http://schemas.microsoft.com/office/powerpoint/2010/main" val="1376650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11">
    <p:bg>
      <p:bgPr>
        <a:blipFill>
          <a:blip r:embed="rId2"/>
          <a:stretch>
            <a:fillRect/>
          </a:stretch>
        </a:blipFill>
        <a:effectLst/>
      </p:bgPr>
    </p:bg>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AA000CAB-FE18-2780-53FF-0ADE3406EE86}"/>
              </a:ext>
            </a:extLst>
          </p:cNvPr>
          <p:cNvSpPr/>
          <p:nvPr userDrawn="1"/>
        </p:nvSpPr>
        <p:spPr>
          <a:xfrm>
            <a:off x="-670559" y="-539262"/>
            <a:ext cx="8686800" cy="11231075"/>
          </a:xfrm>
          <a:prstGeom prst="rect">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94D3F910-954D-734F-9590-4CCF21B1CA89}"/>
              </a:ext>
            </a:extLst>
          </p:cNvPr>
          <p:cNvSpPr/>
          <p:nvPr userDrawn="1"/>
        </p:nvSpPr>
        <p:spPr>
          <a:xfrm>
            <a:off x="-7401513" y="-3200398"/>
            <a:ext cx="24317912" cy="16916399"/>
          </a:xfrm>
          <a:custGeom>
            <a:avLst/>
            <a:gdLst>
              <a:gd name="connsiteX0" fmla="*/ 7401512 w 24317912"/>
              <a:gd name="connsiteY0" fmla="*/ 3200400 h 16916399"/>
              <a:gd name="connsiteX1" fmla="*/ 7401512 w 24317912"/>
              <a:gd name="connsiteY1" fmla="*/ 13898298 h 16916399"/>
              <a:gd name="connsiteX2" fmla="*/ 14981506 w 24317912"/>
              <a:gd name="connsiteY2" fmla="*/ 13898298 h 16916399"/>
              <a:gd name="connsiteX3" fmla="*/ 14981506 w 24317912"/>
              <a:gd name="connsiteY3" fmla="*/ 3200400 h 16916399"/>
              <a:gd name="connsiteX4" fmla="*/ 6115893 w 24317912"/>
              <a:gd name="connsiteY4" fmla="*/ 0 h 16916399"/>
              <a:gd name="connsiteX5" fmla="*/ 7401512 w 24317912"/>
              <a:gd name="connsiteY5" fmla="*/ 0 h 16916399"/>
              <a:gd name="connsiteX6" fmla="*/ 7401512 w 24317912"/>
              <a:gd name="connsiteY6" fmla="*/ 2468880 h 16916399"/>
              <a:gd name="connsiteX7" fmla="*/ 14981506 w 24317912"/>
              <a:gd name="connsiteY7" fmla="*/ 2468880 h 16916399"/>
              <a:gd name="connsiteX8" fmla="*/ 14981506 w 24317912"/>
              <a:gd name="connsiteY8" fmla="*/ 0 h 16916399"/>
              <a:gd name="connsiteX9" fmla="*/ 16267125 w 24317912"/>
              <a:gd name="connsiteY9" fmla="*/ 0 h 16916399"/>
              <a:gd name="connsiteX10" fmla="*/ 16267125 w 24317912"/>
              <a:gd name="connsiteY10" fmla="*/ 2468880 h 16916399"/>
              <a:gd name="connsiteX11" fmla="*/ 24317912 w 24317912"/>
              <a:gd name="connsiteY11" fmla="*/ 2468880 h 16916399"/>
              <a:gd name="connsiteX12" fmla="*/ 24317912 w 24317912"/>
              <a:gd name="connsiteY12" fmla="*/ 3200400 h 16916399"/>
              <a:gd name="connsiteX13" fmla="*/ 16267125 w 24317912"/>
              <a:gd name="connsiteY13" fmla="*/ 3200400 h 16916399"/>
              <a:gd name="connsiteX14" fmla="*/ 16267125 w 24317912"/>
              <a:gd name="connsiteY14" fmla="*/ 13898298 h 16916399"/>
              <a:gd name="connsiteX15" fmla="*/ 24317912 w 24317912"/>
              <a:gd name="connsiteY15" fmla="*/ 13898298 h 16916399"/>
              <a:gd name="connsiteX16" fmla="*/ 24317912 w 24317912"/>
              <a:gd name="connsiteY16" fmla="*/ 14629818 h 16916399"/>
              <a:gd name="connsiteX17" fmla="*/ 16267125 w 24317912"/>
              <a:gd name="connsiteY17" fmla="*/ 14629818 h 16916399"/>
              <a:gd name="connsiteX18" fmla="*/ 16267125 w 24317912"/>
              <a:gd name="connsiteY18" fmla="*/ 16916399 h 16916399"/>
              <a:gd name="connsiteX19" fmla="*/ 14981506 w 24317912"/>
              <a:gd name="connsiteY19" fmla="*/ 16916399 h 16916399"/>
              <a:gd name="connsiteX20" fmla="*/ 14981506 w 24317912"/>
              <a:gd name="connsiteY20" fmla="*/ 14629818 h 16916399"/>
              <a:gd name="connsiteX21" fmla="*/ 7401512 w 24317912"/>
              <a:gd name="connsiteY21" fmla="*/ 14629818 h 16916399"/>
              <a:gd name="connsiteX22" fmla="*/ 7401512 w 24317912"/>
              <a:gd name="connsiteY22" fmla="*/ 16916399 h 16916399"/>
              <a:gd name="connsiteX23" fmla="*/ 6115893 w 24317912"/>
              <a:gd name="connsiteY23" fmla="*/ 16916399 h 16916399"/>
              <a:gd name="connsiteX24" fmla="*/ 6115893 w 24317912"/>
              <a:gd name="connsiteY24" fmla="*/ 14629818 h 16916399"/>
              <a:gd name="connsiteX25" fmla="*/ 0 w 24317912"/>
              <a:gd name="connsiteY25" fmla="*/ 14629818 h 16916399"/>
              <a:gd name="connsiteX26" fmla="*/ 0 w 24317912"/>
              <a:gd name="connsiteY26" fmla="*/ 13898298 h 16916399"/>
              <a:gd name="connsiteX27" fmla="*/ 6115893 w 24317912"/>
              <a:gd name="connsiteY27" fmla="*/ 13898298 h 16916399"/>
              <a:gd name="connsiteX28" fmla="*/ 6115893 w 24317912"/>
              <a:gd name="connsiteY28" fmla="*/ 3200400 h 16916399"/>
              <a:gd name="connsiteX29" fmla="*/ 1 w 24317912"/>
              <a:gd name="connsiteY29" fmla="*/ 3200400 h 16916399"/>
              <a:gd name="connsiteX30" fmla="*/ 1 w 24317912"/>
              <a:gd name="connsiteY30" fmla="*/ 2468880 h 16916399"/>
              <a:gd name="connsiteX31" fmla="*/ 6115893 w 24317912"/>
              <a:gd name="connsiteY31" fmla="*/ 2468880 h 1691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317912" h="16916399">
                <a:moveTo>
                  <a:pt x="7401512" y="3200400"/>
                </a:moveTo>
                <a:lnTo>
                  <a:pt x="7401512" y="13898298"/>
                </a:lnTo>
                <a:lnTo>
                  <a:pt x="14981506" y="13898298"/>
                </a:lnTo>
                <a:lnTo>
                  <a:pt x="14981506" y="3200400"/>
                </a:lnTo>
                <a:close/>
                <a:moveTo>
                  <a:pt x="6115893" y="0"/>
                </a:moveTo>
                <a:lnTo>
                  <a:pt x="7401512" y="0"/>
                </a:lnTo>
                <a:lnTo>
                  <a:pt x="7401512" y="2468880"/>
                </a:lnTo>
                <a:lnTo>
                  <a:pt x="14981506" y="2468880"/>
                </a:lnTo>
                <a:lnTo>
                  <a:pt x="14981506" y="0"/>
                </a:lnTo>
                <a:lnTo>
                  <a:pt x="16267125" y="0"/>
                </a:lnTo>
                <a:lnTo>
                  <a:pt x="16267125" y="2468880"/>
                </a:lnTo>
                <a:lnTo>
                  <a:pt x="24317912" y="2468880"/>
                </a:lnTo>
                <a:lnTo>
                  <a:pt x="24317912" y="3200400"/>
                </a:lnTo>
                <a:lnTo>
                  <a:pt x="16267125" y="3200400"/>
                </a:lnTo>
                <a:lnTo>
                  <a:pt x="16267125" y="13898298"/>
                </a:lnTo>
                <a:lnTo>
                  <a:pt x="24317912" y="13898298"/>
                </a:lnTo>
                <a:lnTo>
                  <a:pt x="24317912" y="14629818"/>
                </a:lnTo>
                <a:lnTo>
                  <a:pt x="16267125" y="14629818"/>
                </a:lnTo>
                <a:lnTo>
                  <a:pt x="16267125" y="16916399"/>
                </a:lnTo>
                <a:lnTo>
                  <a:pt x="14981506" y="16916399"/>
                </a:lnTo>
                <a:lnTo>
                  <a:pt x="14981506" y="14629818"/>
                </a:lnTo>
                <a:lnTo>
                  <a:pt x="7401512" y="14629818"/>
                </a:lnTo>
                <a:lnTo>
                  <a:pt x="7401512" y="16916399"/>
                </a:lnTo>
                <a:lnTo>
                  <a:pt x="6115893" y="16916399"/>
                </a:lnTo>
                <a:lnTo>
                  <a:pt x="6115893" y="14629818"/>
                </a:lnTo>
                <a:lnTo>
                  <a:pt x="0" y="14629818"/>
                </a:lnTo>
                <a:lnTo>
                  <a:pt x="0" y="13898298"/>
                </a:lnTo>
                <a:lnTo>
                  <a:pt x="6115893" y="13898298"/>
                </a:lnTo>
                <a:lnTo>
                  <a:pt x="6115893" y="3200400"/>
                </a:lnTo>
                <a:lnTo>
                  <a:pt x="1" y="3200400"/>
                </a:lnTo>
                <a:lnTo>
                  <a:pt x="1" y="2468880"/>
                </a:lnTo>
                <a:lnTo>
                  <a:pt x="6115893" y="2468880"/>
                </a:ln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Tree>
    <p:extLst>
      <p:ext uri="{BB962C8B-B14F-4D97-AF65-F5344CB8AC3E}">
        <p14:creationId xmlns:p14="http://schemas.microsoft.com/office/powerpoint/2010/main" val="362549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19728" y="2846200"/>
            <a:ext cx="6520220" cy="678385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67650B5D-9968-4350-98B5-B39C969226AB}" type="datetimeFigureOut">
              <a:rPr kumimoji="1" lang="ja-JP" altLang="en-US" smtClean="0"/>
              <a:t>2026/1/20</a:t>
            </a:fld>
            <a:endParaRPr kumimoji="1" lang="ja-JP" altLang="en-US"/>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DFD2AB5D-0012-4961-B620-BEB71449607B}" type="slidenum">
              <a:rPr kumimoji="1" lang="ja-JP" altLang="en-US" smtClean="0"/>
              <a:t>‹#›</a:t>
            </a:fld>
            <a:endParaRPr kumimoji="1" lang="ja-JP" altLang="en-US"/>
          </a:p>
        </p:txBody>
      </p:sp>
    </p:spTree>
    <p:extLst>
      <p:ext uri="{BB962C8B-B14F-4D97-AF65-F5344CB8AC3E}">
        <p14:creationId xmlns:p14="http://schemas.microsoft.com/office/powerpoint/2010/main" val="303416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a:prstGeom prst="rect">
            <a:avLst/>
          </a:prstGeo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a:prstGeom prst="rect">
            <a:avLst/>
          </a:prstGeo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67650B5D-9968-4350-98B5-B39C969226AB}" type="datetimeFigureOut">
              <a:rPr kumimoji="1" lang="ja-JP" altLang="en-US" smtClean="0"/>
              <a:t>2026/1/20</a:t>
            </a:fld>
            <a:endParaRPr kumimoji="1" lang="ja-JP" altLang="en-US"/>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DFD2AB5D-0012-4961-B620-BEB71449607B}" type="slidenum">
              <a:rPr kumimoji="1" lang="ja-JP" altLang="en-US" smtClean="0"/>
              <a:t>‹#›</a:t>
            </a:fld>
            <a:endParaRPr kumimoji="1" lang="ja-JP" altLang="en-US"/>
          </a:p>
        </p:txBody>
      </p:sp>
    </p:spTree>
    <p:extLst>
      <p:ext uri="{BB962C8B-B14F-4D97-AF65-F5344CB8AC3E}">
        <p14:creationId xmlns:p14="http://schemas.microsoft.com/office/powerpoint/2010/main" val="163080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67650B5D-9968-4350-98B5-B39C969226AB}" type="datetimeFigureOut">
              <a:rPr kumimoji="1" lang="ja-JP" altLang="en-US" smtClean="0"/>
              <a:t>2026/1/20</a:t>
            </a:fld>
            <a:endParaRPr kumimoji="1" lang="ja-JP" altLang="en-US"/>
          </a:p>
        </p:txBody>
      </p:sp>
      <p:sp>
        <p:nvSpPr>
          <p:cNvPr id="6" name="Footer Placeholder 5"/>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5339020" y="9909729"/>
            <a:ext cx="1700927" cy="569240"/>
          </a:xfrm>
          <a:prstGeom prst="rect">
            <a:avLst/>
          </a:prstGeom>
        </p:spPr>
        <p:txBody>
          <a:bodyPr/>
          <a:lstStyle/>
          <a:p>
            <a:fld id="{DFD2AB5D-0012-4961-B620-BEB71449607B}" type="slidenum">
              <a:rPr kumimoji="1" lang="ja-JP" altLang="en-US" smtClean="0"/>
              <a:t>‹#›</a:t>
            </a:fld>
            <a:endParaRPr kumimoji="1" lang="ja-JP" altLang="en-US"/>
          </a:p>
        </p:txBody>
      </p:sp>
    </p:spTree>
    <p:extLst>
      <p:ext uri="{BB962C8B-B14F-4D97-AF65-F5344CB8AC3E}">
        <p14:creationId xmlns:p14="http://schemas.microsoft.com/office/powerpoint/2010/main" val="166245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a:prstGeom prst="rect">
            <a:avLst/>
          </a:prstGeo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a:prstGeom prst="rect">
            <a:avLst/>
          </a:prstGeo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519728" y="9909729"/>
            <a:ext cx="1700927" cy="569240"/>
          </a:xfrm>
          <a:prstGeom prst="rect">
            <a:avLst/>
          </a:prstGeom>
        </p:spPr>
        <p:txBody>
          <a:bodyPr/>
          <a:lstStyle/>
          <a:p>
            <a:fld id="{67650B5D-9968-4350-98B5-B39C969226AB}" type="datetimeFigureOut">
              <a:rPr kumimoji="1" lang="ja-JP" altLang="en-US" smtClean="0"/>
              <a:t>2026/1/20</a:t>
            </a:fld>
            <a:endParaRPr kumimoji="1" lang="ja-JP" altLang="en-US"/>
          </a:p>
        </p:txBody>
      </p:sp>
      <p:sp>
        <p:nvSpPr>
          <p:cNvPr id="8" name="Footer Placeholder 7"/>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5339020" y="9909729"/>
            <a:ext cx="1700927" cy="569240"/>
          </a:xfrm>
          <a:prstGeom prst="rect">
            <a:avLst/>
          </a:prstGeom>
        </p:spPr>
        <p:txBody>
          <a:bodyPr/>
          <a:lstStyle/>
          <a:p>
            <a:fld id="{DFD2AB5D-0012-4961-B620-BEB71449607B}" type="slidenum">
              <a:rPr kumimoji="1" lang="ja-JP" altLang="en-US" smtClean="0"/>
              <a:t>‹#›</a:t>
            </a:fld>
            <a:endParaRPr kumimoji="1" lang="ja-JP" altLang="en-US"/>
          </a:p>
        </p:txBody>
      </p:sp>
    </p:spTree>
    <p:extLst>
      <p:ext uri="{BB962C8B-B14F-4D97-AF65-F5344CB8AC3E}">
        <p14:creationId xmlns:p14="http://schemas.microsoft.com/office/powerpoint/2010/main" val="1144337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751E67ED-56AA-5F31-4BDB-641C6B037788}"/>
              </a:ext>
            </a:extLst>
          </p:cNvPr>
          <p:cNvSpPr txBox="1"/>
          <p:nvPr userDrawn="1"/>
        </p:nvSpPr>
        <p:spPr>
          <a:xfrm>
            <a:off x="456557" y="1853117"/>
            <a:ext cx="6542655" cy="1200329"/>
          </a:xfrm>
          <a:prstGeom prst="rect">
            <a:avLst/>
          </a:prstGeom>
          <a:noFill/>
        </p:spPr>
        <p:txBody>
          <a:bodyPr wrap="square">
            <a:spAutoFit/>
          </a:bodyPr>
          <a:lstStyle/>
          <a:p>
            <a:pPr algn="dist" fontAlgn="ctr">
              <a:buNone/>
            </a:pPr>
            <a:r>
              <a:rPr lang="en-US" altLang="ja-JP" sz="7200" b="1" i="0" spc="-3000" dirty="0">
                <a:solidFill>
                  <a:schemeClr val="bg1">
                    <a:lumMod val="75000"/>
                  </a:schemeClr>
                </a:solidFill>
                <a:effectLst/>
                <a:latin typeface="メイリオ" panose="020B0604030504040204" pitchFamily="50" charset="-128"/>
                <a:ea typeface="メイリオ" panose="020B0604030504040204" pitchFamily="50" charset="-128"/>
              </a:rPr>
              <a:t>DX</a:t>
            </a:r>
            <a:r>
              <a:rPr lang="ja-JP" altLang="en-US" sz="4000" i="0" spc="-3000" dirty="0">
                <a:solidFill>
                  <a:schemeClr val="bg1">
                    <a:lumMod val="75000"/>
                  </a:schemeClr>
                </a:solidFill>
                <a:effectLst/>
                <a:latin typeface="メイリオ" panose="020B0604030504040204" pitchFamily="50" charset="-128"/>
                <a:ea typeface="メイリオ" panose="020B0604030504040204" pitchFamily="50" charset="-128"/>
              </a:rPr>
              <a:t>を</a:t>
            </a:r>
            <a:r>
              <a:rPr lang="ja-JP" altLang="en-US" sz="7200" b="1" i="0" spc="-3000" dirty="0">
                <a:solidFill>
                  <a:schemeClr val="bg1">
                    <a:lumMod val="75000"/>
                  </a:schemeClr>
                </a:solidFill>
                <a:effectLst/>
                <a:latin typeface="メイリオ" panose="020B0604030504040204" pitchFamily="50" charset="-128"/>
                <a:ea typeface="メイリオ" panose="020B0604030504040204" pitchFamily="50" charset="-128"/>
              </a:rPr>
              <a:t>成功</a:t>
            </a:r>
            <a:r>
              <a:rPr lang="ja-JP" altLang="en-US" sz="4000" i="0" spc="-3000" dirty="0">
                <a:solidFill>
                  <a:schemeClr val="bg1">
                    <a:lumMod val="75000"/>
                  </a:schemeClr>
                </a:solidFill>
                <a:effectLst/>
                <a:latin typeface="メイリオ" panose="020B0604030504040204" pitchFamily="50" charset="-128"/>
                <a:ea typeface="メイリオ" panose="020B0604030504040204" pitchFamily="50" charset="-128"/>
              </a:rPr>
              <a:t>に導く</a:t>
            </a:r>
            <a:r>
              <a:rPr lang="ja-JP" altLang="en-US" sz="7200" b="1" i="0" spc="-3000" dirty="0">
                <a:solidFill>
                  <a:schemeClr val="bg1">
                    <a:lumMod val="75000"/>
                  </a:schemeClr>
                </a:solidFill>
                <a:effectLst/>
                <a:latin typeface="メイリオ" panose="020B0604030504040204" pitchFamily="50" charset="-128"/>
                <a:ea typeface="メイリオ" panose="020B0604030504040204" pitchFamily="50" charset="-128"/>
              </a:rPr>
              <a:t>秘訣</a:t>
            </a:r>
            <a:endParaRPr lang="ja-JP" altLang="en-US" sz="6600" b="1" i="0" spc="-3000" dirty="0">
              <a:solidFill>
                <a:schemeClr val="bg1">
                  <a:lumMod val="75000"/>
                </a:schemeClr>
              </a:solidFill>
              <a:effectLst/>
              <a:latin typeface="メイリオ" panose="020B0604030504040204" pitchFamily="50" charset="-128"/>
              <a:ea typeface="メイリオ" panose="020B0604030504040204" pitchFamily="50" charset="-128"/>
            </a:endParaRPr>
          </a:p>
        </p:txBody>
      </p:sp>
      <p:sp>
        <p:nvSpPr>
          <p:cNvPr id="84" name="テキスト ボックス 83">
            <a:extLst>
              <a:ext uri="{FF2B5EF4-FFF2-40B4-BE49-F238E27FC236}">
                <a16:creationId xmlns:a16="http://schemas.microsoft.com/office/drawing/2014/main" id="{1825F526-A4EE-C7AD-B7F1-DAE6433D4F2E}"/>
              </a:ext>
            </a:extLst>
          </p:cNvPr>
          <p:cNvSpPr txBox="1"/>
          <p:nvPr userDrawn="1"/>
        </p:nvSpPr>
        <p:spPr>
          <a:xfrm>
            <a:off x="1086945" y="9264747"/>
            <a:ext cx="4195187" cy="553998"/>
          </a:xfrm>
          <a:prstGeom prst="rect">
            <a:avLst/>
          </a:prstGeom>
          <a:noFill/>
        </p:spPr>
        <p:txBody>
          <a:bodyPr wrap="square" lIns="0" tIns="0" rIns="0" bIns="0">
            <a:spAutoFit/>
          </a:bodyPr>
          <a:lstStyle/>
          <a:p>
            <a:r>
              <a:rPr lang="ja-JP" altLang="en-US" sz="1200" b="1" dirty="0">
                <a:latin typeface="メイリオ" panose="020B0604030504040204" pitchFamily="50" charset="-128"/>
                <a:ea typeface="メイリオ" panose="020B0604030504040204" pitchFamily="50" charset="-128"/>
              </a:rPr>
              <a:t>県内中小企業　経営者・企画者・立案者 等</a:t>
            </a:r>
            <a:endParaRPr lang="en-US" altLang="ja-JP" sz="1200"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新たなビジネスを立ち上げたい </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自社の事業を俯瞰したい </a:t>
            </a:r>
            <a:r>
              <a:rPr lang="en-US" altLang="ja-JP" sz="1200" dirty="0">
                <a:latin typeface="メイリオ" panose="020B0604030504040204" pitchFamily="50" charset="-128"/>
                <a:ea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rPr>
              <a:t>事業イメージを整理したい </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事業計画書の作成をしたい　等</a:t>
            </a:r>
            <a:r>
              <a:rPr lang="en-US" altLang="ja-JP" sz="1200" dirty="0">
                <a:latin typeface="メイリオ" panose="020B0604030504040204" pitchFamily="50" charset="-128"/>
                <a:ea typeface="メイリオ" panose="020B0604030504040204" pitchFamily="50" charset="-128"/>
              </a:rPr>
              <a:t> </a:t>
            </a:r>
            <a:endParaRPr lang="ja-JP" altLang="en-US" sz="1400" dirty="0">
              <a:latin typeface="メイリオ" panose="020B0604030504040204" pitchFamily="50" charset="-128"/>
              <a:ea typeface="メイリオ" panose="020B0604030504040204" pitchFamily="50" charset="-128"/>
            </a:endParaRPr>
          </a:p>
        </p:txBody>
      </p:sp>
      <p:sp>
        <p:nvSpPr>
          <p:cNvPr id="95" name="正方形/長方形 94">
            <a:extLst>
              <a:ext uri="{FF2B5EF4-FFF2-40B4-BE49-F238E27FC236}">
                <a16:creationId xmlns:a16="http://schemas.microsoft.com/office/drawing/2014/main" id="{AA3BFF1D-A5E3-1D55-3AC2-DB74C51AF9D7}"/>
              </a:ext>
            </a:extLst>
          </p:cNvPr>
          <p:cNvSpPr/>
          <p:nvPr userDrawn="1"/>
        </p:nvSpPr>
        <p:spPr>
          <a:xfrm>
            <a:off x="2565235" y="9990678"/>
            <a:ext cx="4490256" cy="375854"/>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nSpc>
                <a:spcPts val="1500"/>
              </a:lnSpc>
            </a:pPr>
            <a:r>
              <a:rPr kumimoji="1" lang="ja-JP" altLang="en-US" sz="1200" b="1" dirty="0">
                <a:solidFill>
                  <a:schemeClr val="tx1"/>
                </a:solidFill>
                <a:latin typeface="メイリオ" panose="020B0604030504040204" pitchFamily="50" charset="-128"/>
                <a:ea typeface="メイリオ" panose="020B0604030504040204" pitchFamily="50" charset="-128"/>
              </a:rPr>
              <a:t>裏面または下記</a:t>
            </a:r>
            <a:r>
              <a:rPr kumimoji="1" lang="en-US" altLang="ja-JP" sz="1200" b="1" dirty="0">
                <a:solidFill>
                  <a:schemeClr val="tx1"/>
                </a:solidFill>
                <a:latin typeface="メイリオ" panose="020B0604030504040204" pitchFamily="50" charset="-128"/>
                <a:ea typeface="メイリオ" panose="020B0604030504040204" pitchFamily="50" charset="-128"/>
              </a:rPr>
              <a:t>URL</a:t>
            </a:r>
            <a:r>
              <a:rPr kumimoji="1" lang="ja-JP" altLang="en-US" sz="1200" b="1" dirty="0">
                <a:solidFill>
                  <a:schemeClr val="tx1"/>
                </a:solidFill>
                <a:latin typeface="メイリオ" panose="020B0604030504040204" pitchFamily="50" charset="-128"/>
                <a:ea typeface="メイリオ" panose="020B0604030504040204" pitchFamily="50" charset="-128"/>
              </a:rPr>
              <a:t>をご確認ください</a:t>
            </a:r>
            <a:r>
              <a:rPr lang="ja-JP" altLang="en-US" sz="1200" b="1" dirty="0">
                <a:solidFill>
                  <a:schemeClr val="tx1"/>
                </a:solidFill>
                <a:latin typeface="メイリオ" panose="020B0604030504040204" pitchFamily="50" charset="-128"/>
                <a:ea typeface="メイリオ" panose="020B0604030504040204" pitchFamily="50" charset="-128"/>
              </a:rPr>
              <a:t>（参加費無料）</a:t>
            </a:r>
            <a:endParaRPr lang="en-US" altLang="ja-JP" sz="1200" b="1" dirty="0">
              <a:solidFill>
                <a:schemeClr val="tx1"/>
              </a:solidFill>
              <a:latin typeface="メイリオ" panose="020B0604030504040204" pitchFamily="50" charset="-128"/>
              <a:ea typeface="メイリオ" panose="020B0604030504040204" pitchFamily="50" charset="-128"/>
            </a:endParaRPr>
          </a:p>
          <a:p>
            <a:pPr>
              <a:lnSpc>
                <a:spcPts val="1200"/>
              </a:lnSpc>
            </a:pPr>
            <a:r>
              <a:rPr lang="en-US" altLang="ja-JP" sz="900" dirty="0">
                <a:solidFill>
                  <a:schemeClr val="tx1"/>
                </a:solidFill>
                <a:latin typeface="メイリオ" panose="020B0604030504040204" pitchFamily="50" charset="-128"/>
                <a:ea typeface="メイリオ" panose="020B0604030504040204" pitchFamily="50" charset="-128"/>
              </a:rPr>
              <a:t>https://apply.e-tumo.jp/pref-ibaraki-u/offer/offerList_detail?tempSeq=73799</a:t>
            </a:r>
            <a:endParaRPr lang="en-US" altLang="ja-JP" sz="900" b="1" dirty="0">
              <a:solidFill>
                <a:schemeClr val="tx1"/>
              </a:solidFill>
              <a:latin typeface="メイリオ" panose="020B0604030504040204" pitchFamily="50" charset="-128"/>
              <a:ea typeface="メイリオ" panose="020B0604030504040204" pitchFamily="50" charset="-128"/>
            </a:endParaRPr>
          </a:p>
        </p:txBody>
      </p:sp>
      <p:sp>
        <p:nvSpPr>
          <p:cNvPr id="98" name="四角形: 角を丸くする 97">
            <a:extLst>
              <a:ext uri="{FF2B5EF4-FFF2-40B4-BE49-F238E27FC236}">
                <a16:creationId xmlns:a16="http://schemas.microsoft.com/office/drawing/2014/main" id="{3B4F26F6-C0AB-5246-9912-C30A043CDC6D}"/>
              </a:ext>
            </a:extLst>
          </p:cNvPr>
          <p:cNvSpPr/>
          <p:nvPr userDrawn="1"/>
        </p:nvSpPr>
        <p:spPr>
          <a:xfrm>
            <a:off x="1837947" y="9984228"/>
            <a:ext cx="666234" cy="184930"/>
          </a:xfrm>
          <a:prstGeom prst="roundRect">
            <a:avLst>
              <a:gd name="adj" fmla="val 50000"/>
            </a:avLst>
          </a:prstGeom>
          <a:solidFill>
            <a:srgbClr val="092C62"/>
          </a:solid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a:lnSpc>
                <a:spcPts val="1300"/>
              </a:lnSpc>
            </a:pPr>
            <a:r>
              <a:rPr kumimoji="1" lang="ja-JP" altLang="en-US" sz="1200" b="1" spc="-50" dirty="0">
                <a:solidFill>
                  <a:schemeClr val="bg1"/>
                </a:solidFill>
                <a:latin typeface="メイリオ" panose="020B0604030504040204" pitchFamily="50" charset="-128"/>
                <a:ea typeface="メイリオ" panose="020B0604030504040204" pitchFamily="50" charset="-128"/>
              </a:rPr>
              <a:t>お申込み</a:t>
            </a:r>
            <a:endParaRPr lang="en-US" altLang="ja-JP" sz="1200" b="1" spc="-50" dirty="0">
              <a:solidFill>
                <a:schemeClr val="bg1"/>
              </a:solidFill>
              <a:latin typeface="メイリオ" panose="020B0604030504040204" pitchFamily="50" charset="-128"/>
              <a:ea typeface="メイリオ" panose="020B0604030504040204" pitchFamily="50" charset="-128"/>
            </a:endParaRPr>
          </a:p>
        </p:txBody>
      </p:sp>
      <p:sp>
        <p:nvSpPr>
          <p:cNvPr id="99" name="正方形/長方形 98">
            <a:extLst>
              <a:ext uri="{FF2B5EF4-FFF2-40B4-BE49-F238E27FC236}">
                <a16:creationId xmlns:a16="http://schemas.microsoft.com/office/drawing/2014/main" id="{DB69F763-2CF2-9D81-33F2-0204121CE91A}"/>
              </a:ext>
            </a:extLst>
          </p:cNvPr>
          <p:cNvSpPr/>
          <p:nvPr userDrawn="1"/>
        </p:nvSpPr>
        <p:spPr>
          <a:xfrm>
            <a:off x="1086945" y="9982048"/>
            <a:ext cx="765766" cy="184930"/>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nSpc>
                <a:spcPts val="1500"/>
              </a:lnSpc>
            </a:pPr>
            <a:r>
              <a:rPr kumimoji="1" lang="ja-JP" altLang="en-US" sz="1200" b="1" dirty="0">
                <a:solidFill>
                  <a:schemeClr val="tx1"/>
                </a:solidFill>
                <a:latin typeface="メイリオ" panose="020B0604030504040204" pitchFamily="50" charset="-128"/>
                <a:ea typeface="メイリオ" panose="020B0604030504040204" pitchFamily="50" charset="-128"/>
              </a:rPr>
              <a:t>茨城県</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100" name="四角形: 角を丸くする 99">
            <a:extLst>
              <a:ext uri="{FF2B5EF4-FFF2-40B4-BE49-F238E27FC236}">
                <a16:creationId xmlns:a16="http://schemas.microsoft.com/office/drawing/2014/main" id="{095D2CC0-19B4-6E3A-3456-48F21BD64E44}"/>
              </a:ext>
            </a:extLst>
          </p:cNvPr>
          <p:cNvSpPr/>
          <p:nvPr userDrawn="1"/>
        </p:nvSpPr>
        <p:spPr>
          <a:xfrm>
            <a:off x="360012" y="9975598"/>
            <a:ext cx="666234" cy="184930"/>
          </a:xfrm>
          <a:prstGeom prst="roundRect">
            <a:avLst>
              <a:gd name="adj" fmla="val 50000"/>
            </a:avLst>
          </a:prstGeom>
          <a:solidFill>
            <a:srgbClr val="092C62"/>
          </a:solid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a:lnSpc>
                <a:spcPts val="1300"/>
              </a:lnSpc>
            </a:pPr>
            <a:r>
              <a:rPr kumimoji="1" lang="ja-JP" altLang="en-US" sz="1200" b="1" spc="-50" dirty="0">
                <a:solidFill>
                  <a:schemeClr val="bg1"/>
                </a:solidFill>
                <a:latin typeface="メイリオ" panose="020B0604030504040204" pitchFamily="50" charset="-128"/>
                <a:ea typeface="メイリオ" panose="020B0604030504040204" pitchFamily="50" charset="-128"/>
              </a:rPr>
              <a:t>主　催</a:t>
            </a:r>
            <a:endParaRPr lang="en-US" altLang="ja-JP" sz="1200" b="1" spc="-50" dirty="0">
              <a:solidFill>
                <a:schemeClr val="bg1"/>
              </a:solidFill>
              <a:latin typeface="メイリオ" panose="020B0604030504040204" pitchFamily="50" charset="-128"/>
              <a:ea typeface="メイリオ" panose="020B0604030504040204" pitchFamily="50" charset="-128"/>
            </a:endParaRPr>
          </a:p>
        </p:txBody>
      </p:sp>
      <p:sp>
        <p:nvSpPr>
          <p:cNvPr id="115" name="テキスト ボックス 114">
            <a:extLst>
              <a:ext uri="{FF2B5EF4-FFF2-40B4-BE49-F238E27FC236}">
                <a16:creationId xmlns:a16="http://schemas.microsoft.com/office/drawing/2014/main" id="{63A17F3D-B0A0-0C5D-B69E-613FFF4DDB31}"/>
              </a:ext>
            </a:extLst>
          </p:cNvPr>
          <p:cNvSpPr txBox="1"/>
          <p:nvPr userDrawn="1"/>
        </p:nvSpPr>
        <p:spPr>
          <a:xfrm>
            <a:off x="359315" y="9258690"/>
            <a:ext cx="665522" cy="184666"/>
          </a:xfrm>
          <a:prstGeom prst="roundRect">
            <a:avLst>
              <a:gd name="adj" fmla="val 50000"/>
            </a:avLst>
          </a:prstGeom>
          <a:solidFill>
            <a:srgbClr val="092C62"/>
          </a:solidFill>
          <a:ln>
            <a:noFill/>
          </a:ln>
        </p:spPr>
        <p:txBody>
          <a:bodyPr wrap="square" lIns="0" tIns="0" rIns="0" bIns="0" anchor="t" anchorCtr="0">
            <a:noAutofit/>
          </a:bodyPr>
          <a:lstStyle/>
          <a:p>
            <a:pPr algn="ctr">
              <a:lnSpc>
                <a:spcPts val="1300"/>
              </a:lnSpc>
            </a:pPr>
            <a:r>
              <a:rPr kumimoji="1" lang="ja-JP" altLang="en-US" sz="1200" b="1" u="none" strike="noStrike" cap="none" spc="-50" normalizeH="0" dirty="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対　象</a:t>
            </a:r>
            <a:endParaRPr kumimoji="1" lang="en-US" altLang="ja-JP" sz="1200" b="1" u="none" strike="noStrike" cap="none" spc="-50" normalizeH="0" dirty="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a:extLst>
              <a:ext uri="{FF2B5EF4-FFF2-40B4-BE49-F238E27FC236}">
                <a16:creationId xmlns:a16="http://schemas.microsoft.com/office/drawing/2014/main" id="{EB1D66FB-99BA-3F56-11CD-7E03DCC08323}"/>
              </a:ext>
            </a:extLst>
          </p:cNvPr>
          <p:cNvSpPr txBox="1"/>
          <p:nvPr userDrawn="1"/>
        </p:nvSpPr>
        <p:spPr>
          <a:xfrm>
            <a:off x="715927" y="7211138"/>
            <a:ext cx="2470298" cy="966418"/>
          </a:xfrm>
          <a:prstGeom prst="rect">
            <a:avLst/>
          </a:prstGeom>
          <a:noFill/>
          <a:ln>
            <a:solidFill>
              <a:schemeClr val="accent1"/>
            </a:solidFill>
          </a:ln>
        </p:spPr>
        <p:txBody>
          <a:bodyPr wrap="square" rtlCol="0">
            <a:spAutoFit/>
          </a:bodyPr>
          <a:lstStyle/>
          <a:p>
            <a:pPr algn="ctr">
              <a:lnSpc>
                <a:spcPct val="120000"/>
              </a:lnSpc>
            </a:pPr>
            <a:r>
              <a:rPr lang="ja-JP" altLang="en-US" sz="1600" b="0" i="0" dirty="0">
                <a:solidFill>
                  <a:srgbClr val="092C62"/>
                </a:solidFill>
                <a:effectLst/>
                <a:latin typeface="メイリオ" panose="020B0604030504040204" pitchFamily="50" charset="-128"/>
                <a:ea typeface="メイリオ" panose="020B0604030504040204" pitchFamily="50" charset="-128"/>
              </a:rPr>
              <a:t>・・・・・・・・・・・</a:t>
            </a:r>
            <a:endParaRPr lang="en-US" altLang="ja-JP" sz="1600" b="0" i="0" dirty="0">
              <a:solidFill>
                <a:srgbClr val="092C62"/>
              </a:solidFill>
              <a:effectLst/>
              <a:latin typeface="メイリオ" panose="020B0604030504040204" pitchFamily="50" charset="-128"/>
              <a:ea typeface="メイリオ" panose="020B0604030504040204" pitchFamily="50" charset="-128"/>
            </a:endParaRPr>
          </a:p>
          <a:p>
            <a:pPr algn="ctr">
              <a:lnSpc>
                <a:spcPct val="120000"/>
              </a:lnSpc>
            </a:pPr>
            <a:r>
              <a:rPr lang="ja-JP" altLang="en-US" sz="1600" b="0" i="0" dirty="0">
                <a:solidFill>
                  <a:srgbClr val="092C62"/>
                </a:solidFill>
                <a:effectLst/>
                <a:latin typeface="メイリオ" panose="020B0604030504040204" pitchFamily="50" charset="-128"/>
                <a:ea typeface="メイリオ" panose="020B0604030504040204" pitchFamily="50" charset="-128"/>
              </a:rPr>
              <a:t>・・・・・略歴・・・・</a:t>
            </a:r>
            <a:endParaRPr lang="en-US" altLang="ja-JP" sz="1600" b="0" i="0" dirty="0">
              <a:solidFill>
                <a:srgbClr val="092C62"/>
              </a:solidFill>
              <a:effectLst/>
              <a:latin typeface="メイリオ" panose="020B0604030504040204" pitchFamily="50" charset="-128"/>
              <a:ea typeface="メイリオ" panose="020B0604030504040204" pitchFamily="50" charset="-128"/>
            </a:endParaRPr>
          </a:p>
          <a:p>
            <a:pPr algn="ctr">
              <a:lnSpc>
                <a:spcPct val="120000"/>
              </a:lnSpc>
            </a:pPr>
            <a:r>
              <a:rPr lang="ja-JP" altLang="en-US" sz="1600" dirty="0">
                <a:solidFill>
                  <a:srgbClr val="092C62"/>
                </a:solidFill>
                <a:latin typeface="メイリオ" panose="020B0604030504040204" pitchFamily="50" charset="-128"/>
                <a:ea typeface="メイリオ" panose="020B0604030504040204" pitchFamily="50" charset="-128"/>
              </a:rPr>
              <a:t>・・・・・・・・・・・</a:t>
            </a:r>
            <a:endParaRPr lang="ja-JP" altLang="en-US" sz="1600" b="0" i="0" dirty="0">
              <a:solidFill>
                <a:srgbClr val="092C62"/>
              </a:solidFill>
              <a:effectLst/>
              <a:latin typeface="メイリオ" panose="020B0604030504040204" pitchFamily="50" charset="-128"/>
              <a:ea typeface="メイリオ" panose="020B0604030504040204" pitchFamily="50" charset="-128"/>
            </a:endParaRPr>
          </a:p>
        </p:txBody>
      </p:sp>
      <p:sp>
        <p:nvSpPr>
          <p:cNvPr id="101" name="テキスト ボックス 100">
            <a:extLst>
              <a:ext uri="{FF2B5EF4-FFF2-40B4-BE49-F238E27FC236}">
                <a16:creationId xmlns:a16="http://schemas.microsoft.com/office/drawing/2014/main" id="{5B4D434F-D603-66F5-B644-FE6FA4826520}"/>
              </a:ext>
            </a:extLst>
          </p:cNvPr>
          <p:cNvSpPr txBox="1"/>
          <p:nvPr userDrawn="1"/>
        </p:nvSpPr>
        <p:spPr>
          <a:xfrm>
            <a:off x="436247" y="3645583"/>
            <a:ext cx="2796319" cy="492443"/>
          </a:xfrm>
          <a:prstGeom prst="rect">
            <a:avLst/>
          </a:prstGeom>
          <a:noFill/>
        </p:spPr>
        <p:txBody>
          <a:bodyPr wrap="square" lIns="0" tIns="0" rIns="0" bIns="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3200" b="1" u="none" strike="noStrike" cap="none" normalizeH="0" baseline="0" dirty="0">
                <a:ln>
                  <a:noFill/>
                </a:ln>
                <a:solidFill>
                  <a:srgbClr val="092C62"/>
                </a:solidFill>
                <a:effectLst/>
                <a:latin typeface="Arial Black" panose="020B0A04020102020204" pitchFamily="34" charset="0"/>
                <a:ea typeface="Segoe UI Black" panose="020B0A02040204020203" pitchFamily="34" charset="0"/>
                <a:cs typeface="メイリオ" panose="020B0604030504040204" pitchFamily="50" charset="-128"/>
              </a:rPr>
              <a:t>1</a:t>
            </a:r>
            <a:r>
              <a:rPr kumimoji="1" lang="en-US" altLang="ja-JP" sz="3200" b="1" dirty="0">
                <a:solidFill>
                  <a:srgbClr val="092C62"/>
                </a:solidFill>
                <a:latin typeface="Arial Black" panose="020B0A04020102020204" pitchFamily="34" charset="0"/>
                <a:ea typeface="Segoe UI Black" panose="020B0A02040204020203" pitchFamily="34" charset="0"/>
                <a:cs typeface="メイリオ" panose="020B0604030504040204" pitchFamily="50" charset="-128"/>
              </a:rPr>
              <a:t>6</a:t>
            </a:r>
            <a:r>
              <a:rPr lang="en-US" altLang="ja-JP" sz="3200" b="1" dirty="0">
                <a:solidFill>
                  <a:srgbClr val="092C62"/>
                </a:solidFill>
                <a:latin typeface="Arial Black" panose="020B0A04020102020204" pitchFamily="34" charset="0"/>
                <a:ea typeface="Segoe UI Black" panose="020B0A02040204020203" pitchFamily="34" charset="0"/>
                <a:cs typeface="メイリオ" panose="020B0604030504040204" pitchFamily="50" charset="-128"/>
              </a:rPr>
              <a:t>:00-17:00</a:t>
            </a:r>
            <a:endParaRPr kumimoji="1" lang="en-US" altLang="ja-JP" sz="3200" b="0" u="none" strike="noStrike" cap="none" normalizeH="0" baseline="0" dirty="0">
              <a:ln>
                <a:noFill/>
              </a:ln>
              <a:solidFill>
                <a:srgbClr val="092C62"/>
              </a:solidFill>
              <a:effectLst/>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94468C41-41C7-143E-C863-C0432DEC25D7}"/>
              </a:ext>
            </a:extLst>
          </p:cNvPr>
          <p:cNvSpPr txBox="1"/>
          <p:nvPr userDrawn="1"/>
        </p:nvSpPr>
        <p:spPr>
          <a:xfrm>
            <a:off x="1000876" y="6772610"/>
            <a:ext cx="1864636" cy="461665"/>
          </a:xfrm>
          <a:prstGeom prst="rect">
            <a:avLst/>
          </a:prstGeom>
          <a:noFill/>
        </p:spPr>
        <p:txBody>
          <a:bodyPr wrap="square">
            <a:spAutoFit/>
          </a:bodyPr>
          <a:lstStyle/>
          <a:p>
            <a:pPr algn="ctr"/>
            <a:r>
              <a:rPr lang="ja-JP" altLang="en-US" sz="2400" b="1" dirty="0">
                <a:solidFill>
                  <a:srgbClr val="002453"/>
                </a:solidFill>
                <a:latin typeface="メイリオ" panose="020B0604030504040204" pitchFamily="50" charset="-128"/>
                <a:ea typeface="メイリオ" panose="020B0604030504040204" pitchFamily="50" charset="-128"/>
              </a:rPr>
              <a:t>山﨑 哲男 </a:t>
            </a:r>
            <a:r>
              <a:rPr lang="ja-JP" altLang="en-US" b="1" dirty="0">
                <a:solidFill>
                  <a:srgbClr val="002453"/>
                </a:solidFill>
                <a:latin typeface="メイリオ" panose="020B0604030504040204" pitchFamily="50" charset="-128"/>
                <a:ea typeface="メイリオ" panose="020B0604030504040204" pitchFamily="50" charset="-128"/>
              </a:rPr>
              <a:t>氏</a:t>
            </a:r>
            <a:endParaRPr lang="ja-JP" altLang="en-US" sz="2000" dirty="0">
              <a:solidFill>
                <a:srgbClr val="002453"/>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20B53E15-177F-24D9-63A9-E0DFD23DBE05}"/>
              </a:ext>
            </a:extLst>
          </p:cNvPr>
          <p:cNvSpPr/>
          <p:nvPr userDrawn="1"/>
        </p:nvSpPr>
        <p:spPr>
          <a:xfrm>
            <a:off x="6475278" y="10012722"/>
            <a:ext cx="631311" cy="182963"/>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a:lnSpc>
                <a:spcPts val="1200"/>
              </a:lnSpc>
            </a:pPr>
            <a:r>
              <a:rPr lang="ja-JP" altLang="en-US" sz="800" dirty="0">
                <a:solidFill>
                  <a:schemeClr val="tx1"/>
                </a:solidFill>
                <a:latin typeface="メイリオ" panose="020B0604030504040204" pitchFamily="50" charset="-128"/>
                <a:ea typeface="メイリオ" panose="020B0604030504040204" pitchFamily="50" charset="-128"/>
              </a:rPr>
              <a:t>申込フォーム</a:t>
            </a:r>
            <a:endParaRPr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A127B38C-3659-3D61-2B7D-9F507F718ABF}"/>
              </a:ext>
            </a:extLst>
          </p:cNvPr>
          <p:cNvSpPr/>
          <p:nvPr userDrawn="1"/>
        </p:nvSpPr>
        <p:spPr>
          <a:xfrm>
            <a:off x="2565235" y="10363830"/>
            <a:ext cx="4490256" cy="175619"/>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nSpc>
                <a:spcPts val="1200"/>
              </a:lnSpc>
            </a:pPr>
            <a:r>
              <a:rPr lang="ja-JP" altLang="en-US" sz="900" dirty="0">
                <a:solidFill>
                  <a:schemeClr val="tx1"/>
                </a:solidFill>
                <a:latin typeface="メイリオ" panose="020B0604030504040204" pitchFamily="50" charset="-128"/>
                <a:ea typeface="メイリオ" panose="020B0604030504040204" pitchFamily="50" charset="-128"/>
              </a:rPr>
              <a:t>申込締切　</a:t>
            </a:r>
            <a:r>
              <a:rPr lang="en-US" altLang="ja-JP" sz="900" dirty="0">
                <a:solidFill>
                  <a:schemeClr val="tx1"/>
                </a:solidFill>
                <a:latin typeface="メイリオ" panose="020B0604030504040204" pitchFamily="50" charset="-128"/>
                <a:ea typeface="メイリオ" panose="020B0604030504040204" pitchFamily="50" charset="-128"/>
              </a:rPr>
              <a:t>2025</a:t>
            </a:r>
            <a:r>
              <a:rPr lang="ja-JP" altLang="en-US" sz="900" dirty="0">
                <a:solidFill>
                  <a:schemeClr val="tx1"/>
                </a:solidFill>
                <a:latin typeface="メイリオ" panose="020B0604030504040204" pitchFamily="50" charset="-128"/>
                <a:ea typeface="メイリオ" panose="020B0604030504040204" pitchFamily="50" charset="-128"/>
              </a:rPr>
              <a:t>年７月</a:t>
            </a:r>
            <a:r>
              <a:rPr lang="en-US" altLang="ja-JP" sz="900" dirty="0">
                <a:solidFill>
                  <a:schemeClr val="tx1"/>
                </a:solidFill>
                <a:latin typeface="メイリオ" panose="020B0604030504040204" pitchFamily="50" charset="-128"/>
                <a:ea typeface="メイリオ" panose="020B0604030504040204" pitchFamily="50" charset="-128"/>
              </a:rPr>
              <a:t>22</a:t>
            </a:r>
            <a:r>
              <a:rPr lang="ja-JP" altLang="en-US" sz="900" dirty="0">
                <a:solidFill>
                  <a:schemeClr val="tx1"/>
                </a:solidFill>
                <a:latin typeface="メイリオ" panose="020B0604030504040204" pitchFamily="50" charset="-128"/>
                <a:ea typeface="メイリオ" panose="020B0604030504040204" pitchFamily="50" charset="-128"/>
              </a:rPr>
              <a:t>日（</a:t>
            </a:r>
            <a:r>
              <a:rPr lang="ja-JP" altLang="en-US" sz="900">
                <a:solidFill>
                  <a:schemeClr val="tx1"/>
                </a:solidFill>
                <a:latin typeface="メイリオ" panose="020B0604030504040204" pitchFamily="50" charset="-128"/>
                <a:ea typeface="メイリオ" panose="020B0604030504040204" pitchFamily="50" charset="-128"/>
              </a:rPr>
              <a:t>火）</a:t>
            </a:r>
            <a:r>
              <a:rPr lang="en-US" altLang="ja-JP" sz="900" dirty="0">
                <a:solidFill>
                  <a:schemeClr val="tx1"/>
                </a:solidFill>
                <a:latin typeface="メイリオ" panose="020B0604030504040204" pitchFamily="50" charset="-128"/>
                <a:ea typeface="メイリオ" panose="020B0604030504040204" pitchFamily="50" charset="-128"/>
              </a:rPr>
              <a:t>12</a:t>
            </a:r>
            <a:r>
              <a:rPr lang="ja-JP" altLang="en-US" sz="900">
                <a:solidFill>
                  <a:schemeClr val="tx1"/>
                </a:solidFill>
                <a:latin typeface="メイリオ" panose="020B0604030504040204" pitchFamily="50" charset="-128"/>
                <a:ea typeface="メイリオ" panose="020B0604030504040204" pitchFamily="50" charset="-128"/>
              </a:rPr>
              <a:t>時</a:t>
            </a:r>
            <a:endParaRPr lang="en-US" altLang="ja-JP" sz="900" b="1" dirty="0">
              <a:solidFill>
                <a:schemeClr val="tx1"/>
              </a:solidFill>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8C53B548-2B52-2022-024C-CF9F1DBBDF0B}"/>
              </a:ext>
            </a:extLst>
          </p:cNvPr>
          <p:cNvSpPr txBox="1"/>
          <p:nvPr userDrawn="1"/>
        </p:nvSpPr>
        <p:spPr>
          <a:xfrm>
            <a:off x="1018944" y="6621498"/>
            <a:ext cx="857900" cy="210058"/>
          </a:xfrm>
          <a:prstGeom prst="rect">
            <a:avLst/>
          </a:prstGeom>
          <a:noFill/>
        </p:spPr>
        <p:txBody>
          <a:bodyPr wrap="square">
            <a:spAutoFit/>
          </a:bodyPr>
          <a:lstStyle/>
          <a:p>
            <a:pPr algn="dist">
              <a:lnSpc>
                <a:spcPct val="80000"/>
              </a:lnSpc>
            </a:pPr>
            <a:r>
              <a:rPr lang="ja-JP" altLang="en-US" sz="900" dirty="0">
                <a:solidFill>
                  <a:srgbClr val="092C62"/>
                </a:solidFill>
                <a:latin typeface="メイリオ" panose="020B0604030504040204" pitchFamily="50" charset="-128"/>
                <a:ea typeface="メイリオ" panose="020B0604030504040204" pitchFamily="50" charset="-128"/>
              </a:rPr>
              <a:t>代表取締役</a:t>
            </a:r>
            <a:endParaRPr lang="ja-JP" altLang="en-US" sz="800" dirty="0">
              <a:solidFill>
                <a:srgbClr val="092C62"/>
              </a:solidFill>
              <a:latin typeface="メイリオ" panose="020B0604030504040204" pitchFamily="50" charset="-128"/>
              <a:ea typeface="メイリオ" panose="020B0604030504040204" pitchFamily="50" charset="-128"/>
            </a:endParaRPr>
          </a:p>
        </p:txBody>
      </p:sp>
      <p:sp>
        <p:nvSpPr>
          <p:cNvPr id="92" name="四角形: 角を丸くする 91">
            <a:extLst>
              <a:ext uri="{FF2B5EF4-FFF2-40B4-BE49-F238E27FC236}">
                <a16:creationId xmlns:a16="http://schemas.microsoft.com/office/drawing/2014/main" id="{B3BC4947-A498-6384-37DA-2CB64FC7694F}"/>
              </a:ext>
            </a:extLst>
          </p:cNvPr>
          <p:cNvSpPr/>
          <p:nvPr userDrawn="1"/>
        </p:nvSpPr>
        <p:spPr>
          <a:xfrm>
            <a:off x="731058" y="4083598"/>
            <a:ext cx="2450023" cy="239787"/>
          </a:xfrm>
          <a:prstGeom prst="roundRect">
            <a:avLst>
              <a:gd name="adj" fmla="val 50000"/>
            </a:avLst>
          </a:prstGeom>
          <a:solidFill>
            <a:srgbClr val="B8A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メイリオ" panose="020B0604030504040204" pitchFamily="50" charset="-128"/>
                <a:ea typeface="メイリオ" panose="020B0604030504040204" pitchFamily="50" charset="-128"/>
              </a:rPr>
              <a:t>オンラインセミナー</a:t>
            </a:r>
          </a:p>
        </p:txBody>
      </p:sp>
      <p:sp>
        <p:nvSpPr>
          <p:cNvPr id="18" name="角丸四角形 12">
            <a:extLst>
              <a:ext uri="{FF2B5EF4-FFF2-40B4-BE49-F238E27FC236}">
                <a16:creationId xmlns:a16="http://schemas.microsoft.com/office/drawing/2014/main" id="{C7BEF141-1A3C-C12A-49DD-0E64FE8CD0F9}"/>
              </a:ext>
            </a:extLst>
          </p:cNvPr>
          <p:cNvSpPr/>
          <p:nvPr userDrawn="1"/>
        </p:nvSpPr>
        <p:spPr>
          <a:xfrm>
            <a:off x="545049" y="136048"/>
            <a:ext cx="1932346" cy="279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b="1" spc="-100" dirty="0">
                <a:solidFill>
                  <a:srgbClr val="092C62"/>
                </a:solidFill>
                <a:latin typeface="BIZ UDPゴシック" panose="020B0400000000000000" pitchFamily="50" charset="-128"/>
                <a:ea typeface="BIZ UDPゴシック" panose="020B0400000000000000" pitchFamily="50" charset="-128"/>
              </a:rPr>
              <a:t>令和</a:t>
            </a:r>
            <a:r>
              <a:rPr lang="en-US" altLang="ja-JP" sz="900" b="1" spc="-100" dirty="0">
                <a:solidFill>
                  <a:srgbClr val="092C62"/>
                </a:solidFill>
                <a:latin typeface="BIZ UDPゴシック" panose="020B0400000000000000" pitchFamily="50" charset="-128"/>
                <a:ea typeface="BIZ UDPゴシック" panose="020B0400000000000000" pitchFamily="50" charset="-128"/>
              </a:rPr>
              <a:t>7</a:t>
            </a:r>
            <a:r>
              <a:rPr lang="ja-JP" altLang="en-US" sz="900" b="1" spc="-100" dirty="0">
                <a:solidFill>
                  <a:srgbClr val="092C62"/>
                </a:solidFill>
                <a:latin typeface="BIZ UDPゴシック" panose="020B0400000000000000" pitchFamily="50" charset="-128"/>
                <a:ea typeface="BIZ UDPゴシック" panose="020B0400000000000000" pitchFamily="50" charset="-128"/>
              </a:rPr>
              <a:t>年度　新ビジネスチャレンジ事業</a:t>
            </a:r>
          </a:p>
        </p:txBody>
      </p:sp>
      <p:sp>
        <p:nvSpPr>
          <p:cNvPr id="22" name="正方形/長方形 21">
            <a:extLst>
              <a:ext uri="{FF2B5EF4-FFF2-40B4-BE49-F238E27FC236}">
                <a16:creationId xmlns:a16="http://schemas.microsoft.com/office/drawing/2014/main" id="{18668C00-B4E2-E05E-2F79-EE8861BA6D7C}"/>
              </a:ext>
            </a:extLst>
          </p:cNvPr>
          <p:cNvSpPr/>
          <p:nvPr userDrawn="1"/>
        </p:nvSpPr>
        <p:spPr>
          <a:xfrm>
            <a:off x="2565235" y="397457"/>
            <a:ext cx="1932347" cy="356973"/>
          </a:xfrm>
          <a:prstGeom prst="rect">
            <a:avLst/>
          </a:prstGeom>
          <a:solidFill>
            <a:schemeClr val="bg1"/>
          </a:solidFill>
          <a:ln w="19050">
            <a:solidFill>
              <a:srgbClr val="092C6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2200"/>
              </a:lnSpc>
              <a:spcAft>
                <a:spcPts val="1800"/>
              </a:spcAft>
            </a:pPr>
            <a:r>
              <a:rPr kumimoji="1" lang="ja-JP" altLang="en-US" dirty="0">
                <a:solidFill>
                  <a:srgbClr val="092C62"/>
                </a:solidFill>
                <a:latin typeface="HGP創英角ｺﾞｼｯｸUB" panose="020B0900000000000000" pitchFamily="50" charset="-128"/>
                <a:ea typeface="HGP創英角ｺﾞｼｯｸUB" panose="020B0900000000000000" pitchFamily="50" charset="-128"/>
              </a:rPr>
              <a:t>参加無料</a:t>
            </a:r>
          </a:p>
        </p:txBody>
      </p:sp>
      <p:sp>
        <p:nvSpPr>
          <p:cNvPr id="28" name="正方形/長方形 27">
            <a:extLst>
              <a:ext uri="{FF2B5EF4-FFF2-40B4-BE49-F238E27FC236}">
                <a16:creationId xmlns:a16="http://schemas.microsoft.com/office/drawing/2014/main" id="{F5F60FA6-CD82-1E9F-DAE8-DEF169B7D16A}"/>
              </a:ext>
            </a:extLst>
          </p:cNvPr>
          <p:cNvSpPr/>
          <p:nvPr userDrawn="1"/>
        </p:nvSpPr>
        <p:spPr>
          <a:xfrm>
            <a:off x="3304321" y="116802"/>
            <a:ext cx="806198" cy="2603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kumimoji="1" lang="ja-JP" altLang="en-US" sz="1400" dirty="0">
                <a:solidFill>
                  <a:srgbClr val="092C62"/>
                </a:solidFill>
                <a:latin typeface="HGP創英角ｺﾞｼｯｸUB" panose="020B0900000000000000" pitchFamily="50" charset="-128"/>
                <a:ea typeface="HGP創英角ｺﾞｼｯｸUB" panose="020B0900000000000000" pitchFamily="50" charset="-128"/>
              </a:rPr>
              <a:t>オンライン</a:t>
            </a:r>
          </a:p>
        </p:txBody>
      </p:sp>
      <p:sp>
        <p:nvSpPr>
          <p:cNvPr id="48" name="正方形/長方形 47">
            <a:extLst>
              <a:ext uri="{FF2B5EF4-FFF2-40B4-BE49-F238E27FC236}">
                <a16:creationId xmlns:a16="http://schemas.microsoft.com/office/drawing/2014/main" id="{68AE9D96-DF1E-DC4F-9050-56AFA1DB72E0}"/>
              </a:ext>
            </a:extLst>
          </p:cNvPr>
          <p:cNvSpPr/>
          <p:nvPr userDrawn="1"/>
        </p:nvSpPr>
        <p:spPr>
          <a:xfrm>
            <a:off x="545049" y="397457"/>
            <a:ext cx="1932347" cy="356973"/>
          </a:xfrm>
          <a:prstGeom prst="rect">
            <a:avLst/>
          </a:prstGeom>
          <a:solidFill>
            <a:srgbClr val="092C6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2200"/>
              </a:lnSpc>
              <a:spcAft>
                <a:spcPts val="1800"/>
              </a:spcAft>
            </a:pPr>
            <a:r>
              <a:rPr kumimoji="1" lang="ja-JP" altLang="en-US" dirty="0">
                <a:solidFill>
                  <a:schemeClr val="bg1">
                    <a:lumMod val="95000"/>
                  </a:schemeClr>
                </a:solidFill>
                <a:latin typeface="HGP創英角ｺﾞｼｯｸUB" panose="020B0900000000000000" pitchFamily="50" charset="-128"/>
                <a:ea typeface="HGP創英角ｺﾞｼｯｸUB" panose="020B0900000000000000" pitchFamily="50" charset="-128"/>
              </a:rPr>
              <a:t>セミナーのご案内</a:t>
            </a:r>
          </a:p>
        </p:txBody>
      </p:sp>
      <p:pic>
        <p:nvPicPr>
          <p:cNvPr id="26" name="グラフィックス 25" descr="ノート PC">
            <a:extLst>
              <a:ext uri="{FF2B5EF4-FFF2-40B4-BE49-F238E27FC236}">
                <a16:creationId xmlns:a16="http://schemas.microsoft.com/office/drawing/2014/main" id="{6C2C62B9-239E-0CE7-037A-392E763B362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5499" y="103053"/>
            <a:ext cx="301887" cy="301887"/>
          </a:xfrm>
          <a:prstGeom prst="rect">
            <a:avLst/>
          </a:prstGeom>
        </p:spPr>
      </p:pic>
      <p:sp>
        <p:nvSpPr>
          <p:cNvPr id="102" name="テキスト ボックス 101">
            <a:extLst>
              <a:ext uri="{FF2B5EF4-FFF2-40B4-BE49-F238E27FC236}">
                <a16:creationId xmlns:a16="http://schemas.microsoft.com/office/drawing/2014/main" id="{45305969-B7D8-CB3C-3C93-43D1CDB65BEE}"/>
              </a:ext>
            </a:extLst>
          </p:cNvPr>
          <p:cNvSpPr txBox="1"/>
          <p:nvPr userDrawn="1"/>
        </p:nvSpPr>
        <p:spPr>
          <a:xfrm>
            <a:off x="560463" y="2865078"/>
            <a:ext cx="2731374" cy="923330"/>
          </a:xfrm>
          <a:prstGeom prst="rect">
            <a:avLst/>
          </a:prstGeom>
          <a:noFill/>
        </p:spPr>
        <p:txBody>
          <a:bodyPr wrap="square" lIns="0" tIns="0" rIns="0" bIns="0">
            <a:spAutoFit/>
          </a:bodyPr>
          <a:lstStyle/>
          <a:p>
            <a:pPr defTabSz="914400" fontAlgn="base">
              <a:spcBef>
                <a:spcPct val="0"/>
              </a:spcBef>
              <a:spcAft>
                <a:spcPct val="0"/>
              </a:spcAft>
            </a:pPr>
            <a:r>
              <a:rPr kumimoji="1" lang="en-US" altLang="ja-JP" sz="3200" b="1" u="none" strike="noStrike" cap="none" spc="-250" normalizeH="0" dirty="0">
                <a:ln>
                  <a:noFill/>
                </a:ln>
                <a:solidFill>
                  <a:srgbClr val="092C62"/>
                </a:solidFill>
                <a:effectLst/>
                <a:latin typeface="Arial Black" panose="020B0A04020102020204" pitchFamily="34" charset="0"/>
                <a:ea typeface="Segoe UI Black" panose="020B0A02040204020203" pitchFamily="34" charset="0"/>
                <a:cs typeface="メイリオ" panose="020B0604030504040204" pitchFamily="50" charset="-128"/>
              </a:rPr>
              <a:t>2025</a:t>
            </a:r>
            <a:r>
              <a:rPr kumimoji="1" lang="en-US" altLang="ja-JP" sz="3200" b="1" u="none" strike="noStrike" cap="none" normalizeH="0" dirty="0">
                <a:ln>
                  <a:noFill/>
                </a:ln>
                <a:solidFill>
                  <a:srgbClr val="092C62"/>
                </a:solidFill>
                <a:effectLst/>
                <a:latin typeface="Arial Black" panose="020B0A04020102020204" pitchFamily="34" charset="0"/>
                <a:ea typeface="游ゴシック" panose="020B0400000000000000" pitchFamily="50" charset="-128"/>
                <a:cs typeface="メイリオ" panose="020B0604030504040204" pitchFamily="50" charset="-128"/>
              </a:rPr>
              <a:t>.</a:t>
            </a:r>
            <a:r>
              <a:rPr lang="en-US" altLang="ja-JP" sz="6000" b="1" dirty="0">
                <a:solidFill>
                  <a:srgbClr val="092C62"/>
                </a:solidFill>
                <a:latin typeface="Arial Black" panose="020B0A04020102020204" pitchFamily="34" charset="0"/>
                <a:ea typeface="Segoe UI Black" panose="020B0A02040204020203" pitchFamily="34" charset="0"/>
                <a:cs typeface="メイリオ" panose="020B0604030504040204" pitchFamily="50" charset="-128"/>
              </a:rPr>
              <a:t>x.x</a:t>
            </a:r>
            <a:endParaRPr kumimoji="1" lang="en-US" altLang="ja-JP" sz="3000" b="0" u="none" strike="noStrike" cap="none" normalizeH="0" dirty="0">
              <a:ln>
                <a:noFill/>
              </a:ln>
              <a:solidFill>
                <a:srgbClr val="092C62"/>
              </a:solidFill>
              <a:effectLst/>
              <a:latin typeface="Arial Black" panose="020B0A04020102020204" pitchFamily="34" charset="0"/>
              <a:ea typeface="Segoe UI Black" panose="020B0A02040204020203" pitchFamily="34" charset="0"/>
              <a:cs typeface="メイリオ" panose="020B0604030504040204" pitchFamily="50" charset="-128"/>
            </a:endParaRPr>
          </a:p>
        </p:txBody>
      </p:sp>
      <p:sp>
        <p:nvSpPr>
          <p:cNvPr id="5" name="テキスト ボックス 4">
            <a:extLst>
              <a:ext uri="{FF2B5EF4-FFF2-40B4-BE49-F238E27FC236}">
                <a16:creationId xmlns:a16="http://schemas.microsoft.com/office/drawing/2014/main" id="{E9707516-55E1-AA4B-370B-D89395B483FF}"/>
              </a:ext>
            </a:extLst>
          </p:cNvPr>
          <p:cNvSpPr txBox="1"/>
          <p:nvPr userDrawn="1"/>
        </p:nvSpPr>
        <p:spPr>
          <a:xfrm>
            <a:off x="3120811" y="3250861"/>
            <a:ext cx="289320" cy="369332"/>
          </a:xfrm>
          <a:prstGeom prst="rect">
            <a:avLst/>
          </a:prstGeom>
          <a:noFill/>
          <a:ln>
            <a:noFill/>
          </a:ln>
        </p:spPr>
        <p:txBody>
          <a:bodyPr wrap="square" rtlCol="0">
            <a:spAutoFit/>
          </a:bodyPr>
          <a:lstStyle/>
          <a:p>
            <a:pPr algn="ctr"/>
            <a:r>
              <a:rPr kumimoji="1" lang="ja-JP" altLang="en-US" b="1" dirty="0">
                <a:solidFill>
                  <a:srgbClr val="092C62"/>
                </a:solidFill>
                <a:latin typeface="メイリオ" panose="020B0604030504040204" pitchFamily="50" charset="-128"/>
                <a:ea typeface="メイリオ" panose="020B0604030504040204" pitchFamily="50" charset="-128"/>
              </a:rPr>
              <a:t>曜</a:t>
            </a:r>
          </a:p>
        </p:txBody>
      </p:sp>
      <p:sp>
        <p:nvSpPr>
          <p:cNvPr id="6" name="四角形: 角を丸くする 5">
            <a:extLst>
              <a:ext uri="{FF2B5EF4-FFF2-40B4-BE49-F238E27FC236}">
                <a16:creationId xmlns:a16="http://schemas.microsoft.com/office/drawing/2014/main" id="{81A8C448-F182-9C8F-48C2-1493657C0627}"/>
              </a:ext>
            </a:extLst>
          </p:cNvPr>
          <p:cNvSpPr/>
          <p:nvPr userDrawn="1"/>
        </p:nvSpPr>
        <p:spPr>
          <a:xfrm>
            <a:off x="3101930" y="3250861"/>
            <a:ext cx="309532" cy="309532"/>
          </a:xfrm>
          <a:prstGeom prst="roundRect">
            <a:avLst/>
          </a:prstGeom>
          <a:noFill/>
          <a:ln>
            <a:solidFill>
              <a:srgbClr val="092C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EA8DC55E-1B8A-F596-F457-B7F330D166AD}"/>
              </a:ext>
            </a:extLst>
          </p:cNvPr>
          <p:cNvPicPr>
            <a:picLocks noChangeAspect="1"/>
          </p:cNvPicPr>
          <p:nvPr userDrawn="1"/>
        </p:nvPicPr>
        <p:blipFill>
          <a:blip r:embed="rId4"/>
          <a:srcRect l="3909" t="4304"/>
          <a:stretch>
            <a:fillRect/>
          </a:stretch>
        </p:blipFill>
        <p:spPr>
          <a:xfrm>
            <a:off x="6371372" y="9151591"/>
            <a:ext cx="857054" cy="853538"/>
          </a:xfrm>
          <a:prstGeom prst="rect">
            <a:avLst/>
          </a:prstGeom>
        </p:spPr>
      </p:pic>
      <p:sp>
        <p:nvSpPr>
          <p:cNvPr id="4" name="テキスト ボックス 3">
            <a:extLst>
              <a:ext uri="{FF2B5EF4-FFF2-40B4-BE49-F238E27FC236}">
                <a16:creationId xmlns:a16="http://schemas.microsoft.com/office/drawing/2014/main" id="{C868A299-E2D6-2556-13EA-4F49E842E0FE}"/>
              </a:ext>
            </a:extLst>
          </p:cNvPr>
          <p:cNvSpPr txBox="1"/>
          <p:nvPr userDrawn="1"/>
        </p:nvSpPr>
        <p:spPr>
          <a:xfrm>
            <a:off x="6433344" y="9312045"/>
            <a:ext cx="697627" cy="584775"/>
          </a:xfrm>
          <a:prstGeom prst="rect">
            <a:avLst/>
          </a:prstGeom>
          <a:noFill/>
        </p:spPr>
        <p:txBody>
          <a:bodyPr wrap="none" rtlCol="0">
            <a:spAutoFit/>
          </a:bodyPr>
          <a:lstStyle/>
          <a:p>
            <a:r>
              <a:rPr kumimoji="1" lang="en-US" altLang="ja-JP" sz="3200" b="1" dirty="0">
                <a:solidFill>
                  <a:schemeClr val="bg1"/>
                </a:solidFill>
              </a:rPr>
              <a:t>QR</a:t>
            </a:r>
            <a:endParaRPr kumimoji="1" lang="ja-JP" altLang="en-US" sz="3200" b="1" dirty="0">
              <a:solidFill>
                <a:schemeClr val="bg1"/>
              </a:solidFill>
            </a:endParaRPr>
          </a:p>
        </p:txBody>
      </p:sp>
      <p:pic>
        <p:nvPicPr>
          <p:cNvPr id="1026" name="Picture 2" descr="攻めのIT経営中小企業百選">
            <a:extLst>
              <a:ext uri="{FF2B5EF4-FFF2-40B4-BE49-F238E27FC236}">
                <a16:creationId xmlns:a16="http://schemas.microsoft.com/office/drawing/2014/main" id="{0A597FDA-0999-0AA5-35A7-87717FF0346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55386" y="913101"/>
            <a:ext cx="747104" cy="386545"/>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30">
            <a:extLst>
              <a:ext uri="{FF2B5EF4-FFF2-40B4-BE49-F238E27FC236}">
                <a16:creationId xmlns:a16="http://schemas.microsoft.com/office/drawing/2014/main" id="{B52C55A8-92C9-4E13-75C2-17F080747FF2}"/>
              </a:ext>
            </a:extLst>
          </p:cNvPr>
          <p:cNvPicPr>
            <a:picLocks noChangeAspect="1"/>
          </p:cNvPicPr>
          <p:nvPr userDrawn="1"/>
        </p:nvPicPr>
        <p:blipFill>
          <a:blip r:embed="rId6"/>
          <a:stretch>
            <a:fillRect/>
          </a:stretch>
        </p:blipFill>
        <p:spPr>
          <a:xfrm>
            <a:off x="1038093" y="6189275"/>
            <a:ext cx="1664466" cy="277411"/>
          </a:xfrm>
          <a:prstGeom prst="rect">
            <a:avLst/>
          </a:prstGeom>
        </p:spPr>
      </p:pic>
      <p:sp>
        <p:nvSpPr>
          <p:cNvPr id="55" name="正方形/長方形 54">
            <a:extLst>
              <a:ext uri="{FF2B5EF4-FFF2-40B4-BE49-F238E27FC236}">
                <a16:creationId xmlns:a16="http://schemas.microsoft.com/office/drawing/2014/main" id="{1FDE3D76-45CB-A1AE-98CE-9C2D4F2CAEB2}"/>
              </a:ext>
            </a:extLst>
          </p:cNvPr>
          <p:cNvSpPr/>
          <p:nvPr userDrawn="1"/>
        </p:nvSpPr>
        <p:spPr>
          <a:xfrm>
            <a:off x="1279865" y="4675329"/>
            <a:ext cx="1260764" cy="145764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お写真</a:t>
            </a:r>
          </a:p>
        </p:txBody>
      </p:sp>
      <p:sp>
        <p:nvSpPr>
          <p:cNvPr id="8" name="テキスト ボックス 7">
            <a:extLst>
              <a:ext uri="{FF2B5EF4-FFF2-40B4-BE49-F238E27FC236}">
                <a16:creationId xmlns:a16="http://schemas.microsoft.com/office/drawing/2014/main" id="{F6CF81CF-31B8-312E-A3DE-2E39DFDD0441}"/>
              </a:ext>
            </a:extLst>
          </p:cNvPr>
          <p:cNvSpPr txBox="1"/>
          <p:nvPr userDrawn="1"/>
        </p:nvSpPr>
        <p:spPr>
          <a:xfrm>
            <a:off x="492516" y="1396128"/>
            <a:ext cx="2210043" cy="461665"/>
          </a:xfrm>
          <a:prstGeom prst="rect">
            <a:avLst/>
          </a:prstGeom>
          <a:noFill/>
        </p:spPr>
        <p:txBody>
          <a:bodyPr wrap="square">
            <a:spAutoFit/>
          </a:bodyPr>
          <a:lstStyle/>
          <a:p>
            <a:pPr algn="dist" fontAlgn="ctr">
              <a:buNone/>
            </a:pPr>
            <a:r>
              <a:rPr lang="ja-JP" altLang="en-US" sz="2400" b="1" spc="-1000" dirty="0">
                <a:effectLst/>
                <a:latin typeface="メイリオ" panose="020B0604030504040204" pitchFamily="50" charset="-128"/>
                <a:ea typeface="メイリオ" panose="020B0604030504040204" pitchFamily="50" charset="-128"/>
              </a:rPr>
              <a:t>延享４年創業</a:t>
            </a:r>
            <a:r>
              <a:rPr lang="ja-JP" altLang="en-US" sz="2400" spc="-1000" dirty="0">
                <a:effectLst/>
                <a:latin typeface="メイリオ" panose="020B0604030504040204" pitchFamily="50" charset="-128"/>
                <a:ea typeface="メイリオ" panose="020B0604030504040204" pitchFamily="50" charset="-128"/>
              </a:rPr>
              <a:t>の</a:t>
            </a:r>
            <a:endParaRPr lang="ja-JP" altLang="en-US" sz="2800" spc="-1000" dirty="0">
              <a:effectLst/>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64129BD1-732B-B82F-8633-6D679D977609}"/>
              </a:ext>
            </a:extLst>
          </p:cNvPr>
          <p:cNvSpPr txBox="1"/>
          <p:nvPr userDrawn="1"/>
        </p:nvSpPr>
        <p:spPr>
          <a:xfrm>
            <a:off x="456557" y="1784558"/>
            <a:ext cx="6542655" cy="1200329"/>
          </a:xfrm>
          <a:prstGeom prst="rect">
            <a:avLst/>
          </a:prstGeom>
          <a:noFill/>
        </p:spPr>
        <p:txBody>
          <a:bodyPr wrap="square">
            <a:spAutoFit/>
          </a:bodyPr>
          <a:lstStyle/>
          <a:p>
            <a:pPr algn="dist" fontAlgn="ctr">
              <a:buNone/>
            </a:pPr>
            <a:r>
              <a:rPr lang="en-US" altLang="ja-JP" sz="7200" b="1" i="0" spc="-3000" dirty="0">
                <a:effectLst/>
                <a:latin typeface="メイリオ" panose="020B0604030504040204" pitchFamily="50" charset="-128"/>
                <a:ea typeface="メイリオ" panose="020B0604030504040204" pitchFamily="50" charset="-128"/>
              </a:rPr>
              <a:t>DX</a:t>
            </a:r>
            <a:r>
              <a:rPr lang="ja-JP" altLang="en-US" sz="4000" i="0" spc="-3000" dirty="0">
                <a:effectLst/>
                <a:latin typeface="メイリオ" panose="020B0604030504040204" pitchFamily="50" charset="-128"/>
                <a:ea typeface="メイリオ" panose="020B0604030504040204" pitchFamily="50" charset="-128"/>
              </a:rPr>
              <a:t>を</a:t>
            </a:r>
            <a:r>
              <a:rPr lang="ja-JP" altLang="en-US" sz="7200" b="1" i="0" spc="-3000" dirty="0">
                <a:effectLst/>
                <a:latin typeface="メイリオ" panose="020B0604030504040204" pitchFamily="50" charset="-128"/>
                <a:ea typeface="メイリオ" panose="020B0604030504040204" pitchFamily="50" charset="-128"/>
              </a:rPr>
              <a:t>成功</a:t>
            </a:r>
            <a:r>
              <a:rPr lang="ja-JP" altLang="en-US" sz="4000" i="0" spc="-3000" dirty="0">
                <a:effectLst/>
                <a:latin typeface="メイリオ" panose="020B0604030504040204" pitchFamily="50" charset="-128"/>
                <a:ea typeface="メイリオ" panose="020B0604030504040204" pitchFamily="50" charset="-128"/>
              </a:rPr>
              <a:t>に導く</a:t>
            </a:r>
            <a:r>
              <a:rPr lang="ja-JP" altLang="en-US" sz="7200" b="1" i="0" spc="-3000" dirty="0">
                <a:effectLst/>
                <a:latin typeface="メイリオ" panose="020B0604030504040204" pitchFamily="50" charset="-128"/>
                <a:ea typeface="メイリオ" panose="020B0604030504040204" pitchFamily="50" charset="-128"/>
              </a:rPr>
              <a:t>秘訣</a:t>
            </a:r>
            <a:endParaRPr lang="ja-JP" altLang="en-US" sz="6600" b="1" i="0" spc="-3000" dirty="0">
              <a:effectLst/>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633E63C-7099-4D59-F848-603FECF9C285}"/>
              </a:ext>
            </a:extLst>
          </p:cNvPr>
          <p:cNvSpPr txBox="1"/>
          <p:nvPr userDrawn="1"/>
        </p:nvSpPr>
        <p:spPr>
          <a:xfrm>
            <a:off x="2702490" y="1338658"/>
            <a:ext cx="4003109" cy="584775"/>
          </a:xfrm>
          <a:prstGeom prst="rect">
            <a:avLst/>
          </a:prstGeom>
          <a:noFill/>
        </p:spPr>
        <p:txBody>
          <a:bodyPr wrap="square">
            <a:spAutoFit/>
          </a:bodyPr>
          <a:lstStyle/>
          <a:p>
            <a:pPr algn="dist" fontAlgn="ctr">
              <a:buNone/>
            </a:pPr>
            <a:r>
              <a:rPr lang="ja-JP" altLang="en-US" sz="3200" b="1" spc="-1000" dirty="0">
                <a:effectLst/>
                <a:latin typeface="メイリオ" panose="020B0604030504040204" pitchFamily="50" charset="-128"/>
                <a:ea typeface="メイリオ" panose="020B0604030504040204" pitchFamily="50" charset="-128"/>
              </a:rPr>
              <a:t>地域密着石材店</a:t>
            </a:r>
            <a:r>
              <a:rPr lang="ja-JP" altLang="en-US" sz="2000" spc="-1000" dirty="0">
                <a:effectLst/>
                <a:latin typeface="メイリオ" panose="020B0604030504040204" pitchFamily="50" charset="-128"/>
                <a:ea typeface="メイリオ" panose="020B0604030504040204" pitchFamily="50" charset="-128"/>
              </a:rPr>
              <a:t>に</a:t>
            </a:r>
            <a:r>
              <a:rPr lang="ja-JP" altLang="en-US" sz="3200" b="1" spc="-1000" dirty="0">
                <a:effectLst/>
                <a:latin typeface="メイリオ" panose="020B0604030504040204" pitchFamily="50" charset="-128"/>
                <a:ea typeface="メイリオ" panose="020B0604030504040204" pitchFamily="50" charset="-128"/>
              </a:rPr>
              <a:t>学ぶ</a:t>
            </a:r>
            <a:endParaRPr lang="ja-JP" altLang="en-US" sz="2400" b="1" spc="-1000" dirty="0">
              <a:effectLst/>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945E109C-7D02-3D3C-2D20-8C621CBF3E17}"/>
              </a:ext>
            </a:extLst>
          </p:cNvPr>
          <p:cNvSpPr txBox="1"/>
          <p:nvPr userDrawn="1"/>
        </p:nvSpPr>
        <p:spPr>
          <a:xfrm>
            <a:off x="4015636" y="4952720"/>
            <a:ext cx="3316887" cy="2862322"/>
          </a:xfrm>
          <a:prstGeom prst="rect">
            <a:avLst/>
          </a:prstGeom>
          <a:noFill/>
        </p:spPr>
        <p:txBody>
          <a:bodyPr wrap="square" rtlCol="0">
            <a:spAutoFit/>
          </a:bodyPr>
          <a:lstStyle/>
          <a:p>
            <a:pPr algn="just"/>
            <a:r>
              <a:rPr kumimoji="1" lang="en-US" altLang="ja-JP" sz="2000" b="1" dirty="0">
                <a:latin typeface="+mn-ea"/>
              </a:rPr>
              <a:t>278</a:t>
            </a:r>
            <a:r>
              <a:rPr kumimoji="1" lang="ja-JP" altLang="en-US" sz="2000" b="1" dirty="0">
                <a:latin typeface="+mn-ea"/>
              </a:rPr>
              <a:t>年続く地域石材店がデジタルを活用してどのように新規顧客獲得をし、なぜ新たな事業に取り組み始めたのか。</a:t>
            </a:r>
            <a:endParaRPr kumimoji="1" lang="en-US" altLang="ja-JP" sz="2000" b="1" dirty="0">
              <a:latin typeface="+mn-ea"/>
            </a:endParaRPr>
          </a:p>
          <a:p>
            <a:pPr algn="just"/>
            <a:endParaRPr kumimoji="1" lang="en-US" altLang="ja-JP" sz="2000" b="1" dirty="0">
              <a:latin typeface="+mn-ea"/>
            </a:endParaRPr>
          </a:p>
          <a:p>
            <a:pPr algn="just"/>
            <a:r>
              <a:rPr kumimoji="1" lang="ja-JP" altLang="en-US" sz="2000" b="1" dirty="0">
                <a:latin typeface="+mn-ea"/>
              </a:rPr>
              <a:t>経済産業省「攻めの</a:t>
            </a:r>
            <a:r>
              <a:rPr kumimoji="1" lang="en-US" altLang="ja-JP" sz="2000" b="1" dirty="0">
                <a:latin typeface="+mn-ea"/>
              </a:rPr>
              <a:t>IT</a:t>
            </a:r>
            <a:r>
              <a:rPr kumimoji="1" lang="ja-JP" altLang="en-US" sz="2000" b="1" dirty="0">
                <a:latin typeface="+mn-ea"/>
              </a:rPr>
              <a:t>経営中小企業百選」選出の社長にお話しいただきます。</a:t>
            </a:r>
            <a:endParaRPr kumimoji="1" lang="en-US" altLang="ja-JP" sz="2000" b="1" dirty="0">
              <a:latin typeface="+mn-ea"/>
            </a:endParaRPr>
          </a:p>
        </p:txBody>
      </p:sp>
      <p:pic>
        <p:nvPicPr>
          <p:cNvPr id="20" name="Picture 2">
            <a:extLst>
              <a:ext uri="{FF2B5EF4-FFF2-40B4-BE49-F238E27FC236}">
                <a16:creationId xmlns:a16="http://schemas.microsoft.com/office/drawing/2014/main" id="{8972E630-74EB-E82E-AFFD-C52087128B1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09694" y="992017"/>
            <a:ext cx="1316456" cy="34664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0C9DE90C-B3BE-B267-3A9C-A0EF18C6B2A6}"/>
              </a:ext>
            </a:extLst>
          </p:cNvPr>
          <p:cNvSpPr txBox="1"/>
          <p:nvPr userDrawn="1"/>
        </p:nvSpPr>
        <p:spPr>
          <a:xfrm>
            <a:off x="2713373" y="970817"/>
            <a:ext cx="2526718" cy="338554"/>
          </a:xfrm>
          <a:prstGeom prst="rect">
            <a:avLst/>
          </a:prstGeom>
          <a:noFill/>
        </p:spPr>
        <p:txBody>
          <a:bodyPr wrap="square">
            <a:spAutoFit/>
          </a:bodyPr>
          <a:lstStyle/>
          <a:p>
            <a:pPr algn="dist" fontAlgn="ctr">
              <a:buNone/>
            </a:pPr>
            <a:r>
              <a:rPr lang="ja-JP" altLang="en-US" sz="1600" b="1" spc="-1000" dirty="0">
                <a:effectLst/>
                <a:latin typeface="メイリオ" panose="020B0604030504040204" pitchFamily="50" charset="-128"/>
                <a:ea typeface="メイリオ" panose="020B0604030504040204" pitchFamily="50" charset="-128"/>
              </a:rPr>
              <a:t>攻めの</a:t>
            </a:r>
            <a:r>
              <a:rPr lang="en-US" altLang="ja-JP" sz="1600" b="1" spc="-1000" dirty="0">
                <a:effectLst/>
                <a:latin typeface="メイリオ" panose="020B0604030504040204" pitchFamily="50" charset="-128"/>
                <a:ea typeface="メイリオ" panose="020B0604030504040204" pitchFamily="50" charset="-128"/>
              </a:rPr>
              <a:t>IT</a:t>
            </a:r>
            <a:r>
              <a:rPr lang="ja-JP" altLang="en-US" sz="1600" b="1" spc="-1000" dirty="0">
                <a:effectLst/>
                <a:latin typeface="メイリオ" panose="020B0604030504040204" pitchFamily="50" charset="-128"/>
                <a:ea typeface="メイリオ" panose="020B0604030504040204" pitchFamily="50" charset="-128"/>
              </a:rPr>
              <a:t>経営中小企業百選</a:t>
            </a:r>
            <a:endParaRPr lang="ja-JP" altLang="en-US" b="1" spc="-1000" dirty="0">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55665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図 4" descr="A4サイズのチラシの背景用に、ネットワークやDX（デジタルトランスフォーメーション）を想起させるイラストを作成する。現代的で洗練された印象を与えるため、抽象的なネットワークの線やノード、デジタルデータの流れをイメージした幾何学的なパターンを配置する。ブルーやシルバー、ホワイトを基調としたクリーンなカラーパレットを使用し、未来感やテクノロジー感を強調する。背景は主張しすぎず、文字や情報が見やすいように透明感やグラデーションを活用し、全体に明るく前向きな雰囲気を持たせる。ビジネスやイノベーション、IT、成長を象徴する要素もさりげなく取り入れる。">
            <a:extLst>
              <a:ext uri="{FF2B5EF4-FFF2-40B4-BE49-F238E27FC236}">
                <a16:creationId xmlns:a16="http://schemas.microsoft.com/office/drawing/2014/main" id="{98C89CDE-CFE5-407C-08C9-84D18F46981A}"/>
              </a:ext>
            </a:extLst>
          </p:cNvPr>
          <p:cNvPicPr>
            <a:picLocks noChangeAspect="1"/>
          </p:cNvPicPr>
          <p:nvPr userDrawn="1"/>
        </p:nvPicPr>
        <p:blipFill>
          <a:blip r:embed="rId2"/>
          <a:stretch>
            <a:fillRect/>
          </a:stretch>
        </p:blipFill>
        <p:spPr>
          <a:xfrm>
            <a:off x="0" y="-3517232"/>
            <a:ext cx="16491284" cy="16491284"/>
          </a:xfrm>
          <a:prstGeom prst="rect">
            <a:avLst/>
          </a:prstGeom>
        </p:spPr>
      </p:pic>
    </p:spTree>
    <p:extLst>
      <p:ext uri="{BB962C8B-B14F-4D97-AF65-F5344CB8AC3E}">
        <p14:creationId xmlns:p14="http://schemas.microsoft.com/office/powerpoint/2010/main" val="327058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図 4" descr="A4サイズのチラシの背景用に、ネットワークやDX（デジタルトランスフォーメーション）を想起させるイラストを作成する。現代的で洗練された印象を与えるため、抽象的なネットワークの線やノード、デジタルデータの流れをイメージした幾何学的なパターンを配置する。ブルーやシルバー、ホワイトを基調としたクリーンなカラーパレットを使用し、未来感やテクノロジー感を強調する。背景は主張しすぎず、文字や情報が見やすいように透明感やグラデーションを活用し、全体に明るく前向きな雰囲気を持たせる。ビジネスやイノベーション、IT、成長を象徴する要素もさりげなく取り入れる。">
            <a:extLst>
              <a:ext uri="{FF2B5EF4-FFF2-40B4-BE49-F238E27FC236}">
                <a16:creationId xmlns:a16="http://schemas.microsoft.com/office/drawing/2014/main" id="{98C89CDE-CFE5-407C-08C9-84D18F46981A}"/>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t="27626" r="47416"/>
          <a:stretch>
            <a:fillRect/>
          </a:stretch>
        </p:blipFill>
        <p:spPr>
          <a:xfrm>
            <a:off x="-685967" y="-731520"/>
            <a:ext cx="8671727" cy="11935390"/>
          </a:xfrm>
          <a:prstGeom prst="rect">
            <a:avLst/>
          </a:prstGeom>
        </p:spPr>
      </p:pic>
      <p:pic>
        <p:nvPicPr>
          <p:cNvPr id="2" name="図 1" descr="A4サイズのチラシの背景用に、ネットワークやDX（デジタルトランスフォーメーション）を想起させるイラストを作成する。現代的で洗練された印象を与えるため、抽象的なネットワークの線やノード、デジタルデータの流れをイメージした幾何学的なパターンを配置する。ブルーやシルバー、ホワイトを基調としたクリーンなカラーパレットを使用し、未来感やテクノロジー感を強調する。背景は主張しすぎず、文字や情報が見やすいように透明感やグラデーションを活用し、全体に明るく前向きな雰囲気を持たせる。ビジネスやイノベーション、IT、成長を象徴する要素もさりげなく取り入れる。">
            <a:extLst>
              <a:ext uri="{FF2B5EF4-FFF2-40B4-BE49-F238E27FC236}">
                <a16:creationId xmlns:a16="http://schemas.microsoft.com/office/drawing/2014/main" id="{AEB8B79A-6A2B-8007-E9EA-21BD5F0073E0}"/>
              </a:ext>
            </a:extLst>
          </p:cNvPr>
          <p:cNvPicPr>
            <a:picLocks noChangeAspect="1"/>
          </p:cNvPicPr>
          <p:nvPr userDrawn="1"/>
        </p:nvPicPr>
        <p:blipFill>
          <a:blip r:embed="rId4">
            <a:extLst>
              <a:ext uri="{BEBA8EAE-BF5A-486C-A8C5-ECC9F3942E4B}">
                <a14:imgProps xmlns:a14="http://schemas.microsoft.com/office/drawing/2010/main">
                  <a14:imgLayer r:embed="rId3">
                    <a14:imgEffect>
                      <a14:artisticGlowDiffused/>
                    </a14:imgEffect>
                    <a14:imgEffect>
                      <a14:sharpenSoften amount="-50000"/>
                    </a14:imgEffect>
                    <a14:imgEffect>
                      <a14:brightnessContrast bright="20000" contrast="40000"/>
                    </a14:imgEffect>
                  </a14:imgLayer>
                </a14:imgProps>
              </a:ext>
            </a:extLst>
          </a:blip>
          <a:srcRect l="58129" t="55376" r="14150" b="17851"/>
          <a:stretch>
            <a:fillRect/>
          </a:stretch>
        </p:blipFill>
        <p:spPr>
          <a:xfrm>
            <a:off x="3414077" y="-512058"/>
            <a:ext cx="4571683" cy="4415165"/>
          </a:xfrm>
          <a:prstGeom prst="rect">
            <a:avLst/>
          </a:prstGeom>
          <a:ln>
            <a:noFill/>
          </a:ln>
          <a:effectLst>
            <a:softEdge rad="1270000"/>
          </a:effectLst>
        </p:spPr>
      </p:pic>
      <p:sp>
        <p:nvSpPr>
          <p:cNvPr id="3" name="正方形/長方形 2">
            <a:extLst>
              <a:ext uri="{FF2B5EF4-FFF2-40B4-BE49-F238E27FC236}">
                <a16:creationId xmlns:a16="http://schemas.microsoft.com/office/drawing/2014/main" id="{5F3AD598-A201-9E52-6714-209998572CC8}"/>
              </a:ext>
            </a:extLst>
          </p:cNvPr>
          <p:cNvSpPr/>
          <p:nvPr userDrawn="1"/>
        </p:nvSpPr>
        <p:spPr>
          <a:xfrm>
            <a:off x="-1" y="0"/>
            <a:ext cx="7559675" cy="10691813"/>
          </a:xfrm>
          <a:prstGeom prst="rect">
            <a:avLst/>
          </a:prstGeom>
          <a:noFill/>
          <a:ln w="6350">
            <a:solidFill>
              <a:schemeClr val="bg1">
                <a:lumMod val="9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6780F05E-0B6C-9D79-32F5-F2FF63BD7C7F}"/>
              </a:ext>
            </a:extLst>
          </p:cNvPr>
          <p:cNvSpPr/>
          <p:nvPr userDrawn="1"/>
        </p:nvSpPr>
        <p:spPr>
          <a:xfrm>
            <a:off x="5831589" y="4986461"/>
            <a:ext cx="972168" cy="972168"/>
          </a:xfrm>
          <a:prstGeom prst="ellipse">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95A6A046-B682-A0EC-F852-F369282408DF}"/>
              </a:ext>
            </a:extLst>
          </p:cNvPr>
          <p:cNvSpPr/>
          <p:nvPr userDrawn="1"/>
        </p:nvSpPr>
        <p:spPr>
          <a:xfrm>
            <a:off x="-7401513" y="-3200398"/>
            <a:ext cx="24317912" cy="16916399"/>
          </a:xfrm>
          <a:custGeom>
            <a:avLst/>
            <a:gdLst>
              <a:gd name="connsiteX0" fmla="*/ 7401512 w 24317912"/>
              <a:gd name="connsiteY0" fmla="*/ 3200400 h 16916399"/>
              <a:gd name="connsiteX1" fmla="*/ 7401512 w 24317912"/>
              <a:gd name="connsiteY1" fmla="*/ 13898298 h 16916399"/>
              <a:gd name="connsiteX2" fmla="*/ 14981506 w 24317912"/>
              <a:gd name="connsiteY2" fmla="*/ 13898298 h 16916399"/>
              <a:gd name="connsiteX3" fmla="*/ 14981506 w 24317912"/>
              <a:gd name="connsiteY3" fmla="*/ 3200400 h 16916399"/>
              <a:gd name="connsiteX4" fmla="*/ 6115893 w 24317912"/>
              <a:gd name="connsiteY4" fmla="*/ 0 h 16916399"/>
              <a:gd name="connsiteX5" fmla="*/ 7401512 w 24317912"/>
              <a:gd name="connsiteY5" fmla="*/ 0 h 16916399"/>
              <a:gd name="connsiteX6" fmla="*/ 7401512 w 24317912"/>
              <a:gd name="connsiteY6" fmla="*/ 2468880 h 16916399"/>
              <a:gd name="connsiteX7" fmla="*/ 14981506 w 24317912"/>
              <a:gd name="connsiteY7" fmla="*/ 2468880 h 16916399"/>
              <a:gd name="connsiteX8" fmla="*/ 14981506 w 24317912"/>
              <a:gd name="connsiteY8" fmla="*/ 0 h 16916399"/>
              <a:gd name="connsiteX9" fmla="*/ 16267125 w 24317912"/>
              <a:gd name="connsiteY9" fmla="*/ 0 h 16916399"/>
              <a:gd name="connsiteX10" fmla="*/ 16267125 w 24317912"/>
              <a:gd name="connsiteY10" fmla="*/ 2468880 h 16916399"/>
              <a:gd name="connsiteX11" fmla="*/ 24317912 w 24317912"/>
              <a:gd name="connsiteY11" fmla="*/ 2468880 h 16916399"/>
              <a:gd name="connsiteX12" fmla="*/ 24317912 w 24317912"/>
              <a:gd name="connsiteY12" fmla="*/ 3200400 h 16916399"/>
              <a:gd name="connsiteX13" fmla="*/ 16267125 w 24317912"/>
              <a:gd name="connsiteY13" fmla="*/ 3200400 h 16916399"/>
              <a:gd name="connsiteX14" fmla="*/ 16267125 w 24317912"/>
              <a:gd name="connsiteY14" fmla="*/ 13898298 h 16916399"/>
              <a:gd name="connsiteX15" fmla="*/ 24317912 w 24317912"/>
              <a:gd name="connsiteY15" fmla="*/ 13898298 h 16916399"/>
              <a:gd name="connsiteX16" fmla="*/ 24317912 w 24317912"/>
              <a:gd name="connsiteY16" fmla="*/ 14629818 h 16916399"/>
              <a:gd name="connsiteX17" fmla="*/ 16267125 w 24317912"/>
              <a:gd name="connsiteY17" fmla="*/ 14629818 h 16916399"/>
              <a:gd name="connsiteX18" fmla="*/ 16267125 w 24317912"/>
              <a:gd name="connsiteY18" fmla="*/ 16916399 h 16916399"/>
              <a:gd name="connsiteX19" fmla="*/ 14981506 w 24317912"/>
              <a:gd name="connsiteY19" fmla="*/ 16916399 h 16916399"/>
              <a:gd name="connsiteX20" fmla="*/ 14981506 w 24317912"/>
              <a:gd name="connsiteY20" fmla="*/ 14629818 h 16916399"/>
              <a:gd name="connsiteX21" fmla="*/ 7401512 w 24317912"/>
              <a:gd name="connsiteY21" fmla="*/ 14629818 h 16916399"/>
              <a:gd name="connsiteX22" fmla="*/ 7401512 w 24317912"/>
              <a:gd name="connsiteY22" fmla="*/ 16916399 h 16916399"/>
              <a:gd name="connsiteX23" fmla="*/ 6115893 w 24317912"/>
              <a:gd name="connsiteY23" fmla="*/ 16916399 h 16916399"/>
              <a:gd name="connsiteX24" fmla="*/ 6115893 w 24317912"/>
              <a:gd name="connsiteY24" fmla="*/ 14629818 h 16916399"/>
              <a:gd name="connsiteX25" fmla="*/ 0 w 24317912"/>
              <a:gd name="connsiteY25" fmla="*/ 14629818 h 16916399"/>
              <a:gd name="connsiteX26" fmla="*/ 0 w 24317912"/>
              <a:gd name="connsiteY26" fmla="*/ 13898298 h 16916399"/>
              <a:gd name="connsiteX27" fmla="*/ 6115893 w 24317912"/>
              <a:gd name="connsiteY27" fmla="*/ 13898298 h 16916399"/>
              <a:gd name="connsiteX28" fmla="*/ 6115893 w 24317912"/>
              <a:gd name="connsiteY28" fmla="*/ 3200400 h 16916399"/>
              <a:gd name="connsiteX29" fmla="*/ 1 w 24317912"/>
              <a:gd name="connsiteY29" fmla="*/ 3200400 h 16916399"/>
              <a:gd name="connsiteX30" fmla="*/ 1 w 24317912"/>
              <a:gd name="connsiteY30" fmla="*/ 2468880 h 16916399"/>
              <a:gd name="connsiteX31" fmla="*/ 6115893 w 24317912"/>
              <a:gd name="connsiteY31" fmla="*/ 2468880 h 1691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317912" h="16916399">
                <a:moveTo>
                  <a:pt x="7401512" y="3200400"/>
                </a:moveTo>
                <a:lnTo>
                  <a:pt x="7401512" y="13898298"/>
                </a:lnTo>
                <a:lnTo>
                  <a:pt x="14981506" y="13898298"/>
                </a:lnTo>
                <a:lnTo>
                  <a:pt x="14981506" y="3200400"/>
                </a:lnTo>
                <a:close/>
                <a:moveTo>
                  <a:pt x="6115893" y="0"/>
                </a:moveTo>
                <a:lnTo>
                  <a:pt x="7401512" y="0"/>
                </a:lnTo>
                <a:lnTo>
                  <a:pt x="7401512" y="2468880"/>
                </a:lnTo>
                <a:lnTo>
                  <a:pt x="14981506" y="2468880"/>
                </a:lnTo>
                <a:lnTo>
                  <a:pt x="14981506" y="0"/>
                </a:lnTo>
                <a:lnTo>
                  <a:pt x="16267125" y="0"/>
                </a:lnTo>
                <a:lnTo>
                  <a:pt x="16267125" y="2468880"/>
                </a:lnTo>
                <a:lnTo>
                  <a:pt x="24317912" y="2468880"/>
                </a:lnTo>
                <a:lnTo>
                  <a:pt x="24317912" y="3200400"/>
                </a:lnTo>
                <a:lnTo>
                  <a:pt x="16267125" y="3200400"/>
                </a:lnTo>
                <a:lnTo>
                  <a:pt x="16267125" y="13898298"/>
                </a:lnTo>
                <a:lnTo>
                  <a:pt x="24317912" y="13898298"/>
                </a:lnTo>
                <a:lnTo>
                  <a:pt x="24317912" y="14629818"/>
                </a:lnTo>
                <a:lnTo>
                  <a:pt x="16267125" y="14629818"/>
                </a:lnTo>
                <a:lnTo>
                  <a:pt x="16267125" y="16916399"/>
                </a:lnTo>
                <a:lnTo>
                  <a:pt x="14981506" y="16916399"/>
                </a:lnTo>
                <a:lnTo>
                  <a:pt x="14981506" y="14629818"/>
                </a:lnTo>
                <a:lnTo>
                  <a:pt x="7401512" y="14629818"/>
                </a:lnTo>
                <a:lnTo>
                  <a:pt x="7401512" y="16916399"/>
                </a:lnTo>
                <a:lnTo>
                  <a:pt x="6115893" y="16916399"/>
                </a:lnTo>
                <a:lnTo>
                  <a:pt x="6115893" y="14629818"/>
                </a:lnTo>
                <a:lnTo>
                  <a:pt x="0" y="14629818"/>
                </a:lnTo>
                <a:lnTo>
                  <a:pt x="0" y="13898298"/>
                </a:lnTo>
                <a:lnTo>
                  <a:pt x="6115893" y="13898298"/>
                </a:lnTo>
                <a:lnTo>
                  <a:pt x="6115893" y="3200400"/>
                </a:lnTo>
                <a:lnTo>
                  <a:pt x="1" y="3200400"/>
                </a:lnTo>
                <a:lnTo>
                  <a:pt x="1" y="2468880"/>
                </a:lnTo>
                <a:lnTo>
                  <a:pt x="6115893" y="2468880"/>
                </a:ln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Tree>
    <p:extLst>
      <p:ext uri="{BB962C8B-B14F-4D97-AF65-F5344CB8AC3E}">
        <p14:creationId xmlns:p14="http://schemas.microsoft.com/office/powerpoint/2010/main" val="1932667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a:prstGeom prst="rect">
            <a:avLst/>
          </a:prstGeo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a:prstGeom prst="rect">
            <a:avLst/>
          </a:prstGeo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a:prstGeom prst="rect">
            <a:avLst/>
          </a:prstGeo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67650B5D-9968-4350-98B5-B39C969226AB}" type="datetimeFigureOut">
              <a:rPr kumimoji="1" lang="ja-JP" altLang="en-US" smtClean="0"/>
              <a:t>2026/1/20</a:t>
            </a:fld>
            <a:endParaRPr kumimoji="1" lang="ja-JP" altLang="en-US"/>
          </a:p>
        </p:txBody>
      </p:sp>
      <p:sp>
        <p:nvSpPr>
          <p:cNvPr id="6" name="Footer Placeholder 5"/>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5339020" y="9909729"/>
            <a:ext cx="1700927" cy="569240"/>
          </a:xfrm>
          <a:prstGeom prst="rect">
            <a:avLst/>
          </a:prstGeom>
        </p:spPr>
        <p:txBody>
          <a:bodyPr/>
          <a:lstStyle/>
          <a:p>
            <a:fld id="{DFD2AB5D-0012-4961-B620-BEB71449607B}" type="slidenum">
              <a:rPr kumimoji="1" lang="ja-JP" altLang="en-US" smtClean="0"/>
              <a:t>‹#›</a:t>
            </a:fld>
            <a:endParaRPr kumimoji="1" lang="ja-JP" altLang="en-US"/>
          </a:p>
        </p:txBody>
      </p:sp>
    </p:spTree>
    <p:extLst>
      <p:ext uri="{BB962C8B-B14F-4D97-AF65-F5344CB8AC3E}">
        <p14:creationId xmlns:p14="http://schemas.microsoft.com/office/powerpoint/2010/main" val="112334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296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7A39FEC-D018-FBAF-BA8C-E4FD291477A5}"/>
              </a:ext>
            </a:extLst>
          </p:cNvPr>
          <p:cNvSpPr txBox="1"/>
          <p:nvPr/>
        </p:nvSpPr>
        <p:spPr>
          <a:xfrm>
            <a:off x="210509" y="4354784"/>
            <a:ext cx="7084511" cy="391326"/>
          </a:xfrm>
          <a:prstGeom prst="rect">
            <a:avLst/>
          </a:prstGeom>
          <a:noFill/>
        </p:spPr>
        <p:txBody>
          <a:bodyPr wrap="square" rtlCol="0">
            <a:spAutoFit/>
          </a:bodyPr>
          <a:lstStyle/>
          <a:p>
            <a:pPr algn="ctr"/>
            <a:r>
              <a:rPr lang="ja-JP" altLang="en-US" sz="1943" b="1" dirty="0">
                <a:solidFill>
                  <a:schemeClr val="tx1">
                    <a:lumMod val="75000"/>
                    <a:lumOff val="25000"/>
                  </a:schemeClr>
                </a:solidFill>
                <a:latin typeface="游ゴシック" panose="020B0400000000000000" pitchFamily="50" charset="-128"/>
                <a:ea typeface="游ゴシック" panose="020B0400000000000000" pitchFamily="50" charset="-128"/>
              </a:rPr>
              <a:t>セミナー申込書（</a:t>
            </a:r>
            <a:r>
              <a:rPr lang="en-US" altLang="ja-JP" sz="1943" b="1" dirty="0">
                <a:solidFill>
                  <a:schemeClr val="tx1">
                    <a:lumMod val="75000"/>
                    <a:lumOff val="25000"/>
                  </a:schemeClr>
                </a:solidFill>
                <a:latin typeface="游ゴシック" panose="020B0400000000000000" pitchFamily="50" charset="-128"/>
                <a:ea typeface="游ゴシック" panose="020B0400000000000000" pitchFamily="50" charset="-128"/>
              </a:rPr>
              <a:t>Fax</a:t>
            </a:r>
            <a:r>
              <a:rPr lang="ja-JP" altLang="en-US" sz="1943" b="1" dirty="0">
                <a:solidFill>
                  <a:schemeClr val="tx1">
                    <a:lumMod val="75000"/>
                    <a:lumOff val="25000"/>
                  </a:schemeClr>
                </a:solidFill>
                <a:latin typeface="游ゴシック" panose="020B0400000000000000" pitchFamily="50" charset="-128"/>
                <a:ea typeface="游ゴシック" panose="020B0400000000000000" pitchFamily="50" charset="-128"/>
              </a:rPr>
              <a:t>用）：</a:t>
            </a:r>
            <a:r>
              <a:rPr lang="en-US" altLang="ja-JP" sz="1943" b="1" dirty="0">
                <a:solidFill>
                  <a:schemeClr val="tx1">
                    <a:lumMod val="75000"/>
                    <a:lumOff val="25000"/>
                  </a:schemeClr>
                </a:solidFill>
                <a:latin typeface="游ゴシック" panose="020B0400000000000000" pitchFamily="50" charset="-128"/>
                <a:ea typeface="游ゴシック" panose="020B0400000000000000" pitchFamily="50" charset="-128"/>
              </a:rPr>
              <a:t>029-293-8029</a:t>
            </a:r>
          </a:p>
        </p:txBody>
      </p:sp>
      <p:sp>
        <p:nvSpPr>
          <p:cNvPr id="26" name="Text Box 14">
            <a:extLst>
              <a:ext uri="{FF2B5EF4-FFF2-40B4-BE49-F238E27FC236}">
                <a16:creationId xmlns:a16="http://schemas.microsoft.com/office/drawing/2014/main" id="{5E43E6C6-BB0D-52FA-C6D2-59BB3C18796A}"/>
              </a:ext>
            </a:extLst>
          </p:cNvPr>
          <p:cNvSpPr txBox="1">
            <a:spLocks noChangeArrowheads="1"/>
          </p:cNvSpPr>
          <p:nvPr/>
        </p:nvSpPr>
        <p:spPr bwMode="auto">
          <a:xfrm>
            <a:off x="78825" y="9743184"/>
            <a:ext cx="7402024" cy="85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just" eaLnBrk="1" hangingPunct="1">
              <a:lnSpc>
                <a:spcPts val="1469"/>
              </a:lnSpc>
              <a:spcBef>
                <a:spcPct val="0"/>
              </a:spcBef>
              <a:buNone/>
            </a:pPr>
            <a:r>
              <a:rPr lang="en-US" altLang="ja-JP" sz="1077"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1077" dirty="0">
                <a:latin typeface="游ゴシック" panose="020B0400000000000000" pitchFamily="50" charset="-128"/>
                <a:ea typeface="游ゴシック" panose="020B0400000000000000" pitchFamily="50" charset="-128"/>
                <a:cs typeface="メイリオ" panose="020B0604030504040204" pitchFamily="50" charset="-128"/>
              </a:rPr>
              <a:t>申込み・お問合せ先</a:t>
            </a:r>
            <a:r>
              <a:rPr lang="en-US" altLang="ja-JP" sz="1077" dirty="0">
                <a:latin typeface="游ゴシック" panose="020B0400000000000000" pitchFamily="50" charset="-128"/>
                <a:ea typeface="游ゴシック" panose="020B0400000000000000" pitchFamily="50" charset="-128"/>
                <a:cs typeface="メイリオ" panose="020B0604030504040204" pitchFamily="50" charset="-128"/>
              </a:rPr>
              <a:t>】</a:t>
            </a:r>
          </a:p>
          <a:p>
            <a:pPr algn="just" eaLnBrk="1" hangingPunct="1">
              <a:lnSpc>
                <a:spcPts val="1469"/>
              </a:lnSpc>
              <a:spcBef>
                <a:spcPct val="0"/>
              </a:spcBef>
              <a:buNone/>
            </a:pPr>
            <a:r>
              <a:rPr lang="ja-JP" altLang="en-US" sz="1077" dirty="0">
                <a:latin typeface="游ゴシック" panose="020B0400000000000000" pitchFamily="50" charset="-128"/>
                <a:ea typeface="游ゴシック" panose="020B0400000000000000" pitchFamily="50" charset="-128"/>
                <a:cs typeface="メイリオ" panose="020B0604030504040204" pitchFamily="50" charset="-128"/>
              </a:rPr>
              <a:t>　茨城県産業技術イノベーションセンター　新ビジネス支援グループ</a:t>
            </a:r>
            <a:endParaRPr lang="en-US" altLang="ja-JP" sz="1077" dirty="0">
              <a:latin typeface="游ゴシック" panose="020B0400000000000000" pitchFamily="50" charset="-128"/>
              <a:ea typeface="游ゴシック" panose="020B0400000000000000" pitchFamily="50" charset="-128"/>
              <a:cs typeface="メイリオ" panose="020B0604030504040204" pitchFamily="50" charset="-128"/>
            </a:endParaRPr>
          </a:p>
          <a:p>
            <a:pPr algn="just" eaLnBrk="1" hangingPunct="1">
              <a:lnSpc>
                <a:spcPts val="1469"/>
              </a:lnSpc>
              <a:spcBef>
                <a:spcPct val="0"/>
              </a:spcBef>
              <a:buNone/>
            </a:pPr>
            <a:r>
              <a:rPr lang="ja-JP" altLang="en-US" sz="1077" dirty="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1077" dirty="0">
                <a:latin typeface="游ゴシック" panose="020B0400000000000000" pitchFamily="50" charset="-128"/>
                <a:ea typeface="游ゴシック" panose="020B0400000000000000" pitchFamily="50" charset="-128"/>
                <a:cs typeface="メイリオ" panose="020B0604030504040204" pitchFamily="50" charset="-128"/>
              </a:rPr>
              <a:t>TEL</a:t>
            </a:r>
            <a:r>
              <a:rPr lang="ja-JP" altLang="en-US" sz="1077" dirty="0">
                <a:latin typeface="游ゴシック" panose="020B0400000000000000" pitchFamily="50" charset="-128"/>
                <a:ea typeface="游ゴシック" panose="020B0400000000000000" pitchFamily="50" charset="-128"/>
                <a:cs typeface="メイリオ" panose="020B0604030504040204" pitchFamily="50" charset="-128"/>
              </a:rPr>
              <a:t>：０２９－２９３－７４９５（直）　</a:t>
            </a:r>
            <a:r>
              <a:rPr lang="en-US" altLang="ja-JP" sz="1077" dirty="0">
                <a:latin typeface="游ゴシック" panose="020B0400000000000000" pitchFamily="50" charset="-128"/>
                <a:ea typeface="游ゴシック" panose="020B0400000000000000" pitchFamily="50" charset="-128"/>
                <a:cs typeface="メイリオ" panose="020B0604030504040204" pitchFamily="50" charset="-128"/>
              </a:rPr>
              <a:t>FAX</a:t>
            </a:r>
            <a:r>
              <a:rPr lang="ja-JP" altLang="en-US" sz="1077" dirty="0">
                <a:latin typeface="游ゴシック" panose="020B0400000000000000" pitchFamily="50" charset="-128"/>
                <a:ea typeface="游ゴシック" panose="020B0400000000000000" pitchFamily="50" charset="-128"/>
                <a:cs typeface="メイリオ" panose="020B0604030504040204" pitchFamily="50" charset="-128"/>
              </a:rPr>
              <a:t>：０２９－２９３－８０２９</a:t>
            </a:r>
            <a:endParaRPr lang="en-US" altLang="ja-JP" sz="1077" dirty="0">
              <a:latin typeface="游ゴシック" panose="020B0400000000000000" pitchFamily="50" charset="-128"/>
              <a:ea typeface="游ゴシック" panose="020B0400000000000000" pitchFamily="50" charset="-128"/>
              <a:cs typeface="メイリオ" panose="020B0604030504040204" pitchFamily="50" charset="-128"/>
            </a:endParaRPr>
          </a:p>
          <a:p>
            <a:pPr algn="just" eaLnBrk="1" hangingPunct="1">
              <a:lnSpc>
                <a:spcPts val="1469"/>
              </a:lnSpc>
              <a:spcBef>
                <a:spcPct val="0"/>
              </a:spcBef>
              <a:buNone/>
            </a:pPr>
            <a:r>
              <a:rPr lang="ja-JP" altLang="en-US" sz="1077" dirty="0">
                <a:latin typeface="游ゴシック" panose="020B0400000000000000" pitchFamily="50" charset="-128"/>
                <a:ea typeface="游ゴシック" panose="020B0400000000000000" pitchFamily="50" charset="-128"/>
              </a:rPr>
              <a:t>　</a:t>
            </a:r>
            <a:r>
              <a:rPr lang="ja-JP" altLang="en-US" sz="1000" dirty="0">
                <a:latin typeface="游ゴシック" panose="020B0400000000000000" pitchFamily="50" charset="-128"/>
                <a:ea typeface="游ゴシック" panose="020B0400000000000000" pitchFamily="50" charset="-128"/>
              </a:rPr>
              <a:t>ホームページ　</a:t>
            </a:r>
            <a:r>
              <a:rPr lang="en-US" altLang="ja-JP" sz="1000" dirty="0">
                <a:latin typeface="游ゴシック" panose="020B0400000000000000" pitchFamily="50" charset="-128"/>
                <a:ea typeface="游ゴシック" panose="020B0400000000000000" pitchFamily="50" charset="-128"/>
              </a:rPr>
              <a:t>https://www.itic.pref.ibaraki.jp/</a:t>
            </a:r>
            <a:r>
              <a:rPr lang="ja-JP" altLang="en-US" sz="1000" dirty="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1000" dirty="0">
                <a:latin typeface="游ゴシック" panose="020B0400000000000000" pitchFamily="50" charset="-128"/>
                <a:ea typeface="游ゴシック" panose="020B0400000000000000" pitchFamily="50" charset="-128"/>
                <a:cs typeface="メイリオ" panose="020B0604030504040204" pitchFamily="50" charset="-128"/>
              </a:rPr>
              <a:t>Mail</a:t>
            </a:r>
            <a:r>
              <a:rPr lang="ja-JP" altLang="en-US" sz="10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00" dirty="0">
                <a:latin typeface="游ゴシック" panose="020B0400000000000000" pitchFamily="50" charset="-128"/>
                <a:ea typeface="游ゴシック" panose="020B0400000000000000" pitchFamily="50" charset="-128"/>
                <a:cs typeface="メイリオ" panose="020B0604030504040204" pitchFamily="50" charset="-128"/>
              </a:rPr>
              <a:t>business2@itic.pref.ibaraki.jp</a:t>
            </a:r>
            <a:r>
              <a:rPr lang="ja-JP" altLang="en-US" sz="1000" dirty="0">
                <a:latin typeface="游ゴシック" panose="020B0400000000000000" pitchFamily="50" charset="-128"/>
                <a:ea typeface="游ゴシック" panose="020B0400000000000000" pitchFamily="50" charset="-128"/>
                <a:cs typeface="メイリオ" panose="020B0604030504040204" pitchFamily="50" charset="-128"/>
              </a:rPr>
              <a:t>　担当：</a:t>
            </a:r>
            <a:r>
              <a:rPr lang="zh-TW" altLang="en-US" sz="1000" dirty="0">
                <a:solidFill>
                  <a:srgbClr val="1D1C1D"/>
                </a:solidFill>
                <a:latin typeface="游ゴシック" panose="020B0400000000000000" pitchFamily="50" charset="-128"/>
                <a:ea typeface="游ゴシック" panose="020B0400000000000000" pitchFamily="50" charset="-128"/>
              </a:rPr>
              <a:t>関谷</a:t>
            </a:r>
            <a:r>
              <a:rPr lang="ja-JP" altLang="en-US" sz="1000" dirty="0">
                <a:solidFill>
                  <a:srgbClr val="1D1C1D"/>
                </a:solidFill>
                <a:latin typeface="游ゴシック" panose="020B0400000000000000" pitchFamily="50" charset="-128"/>
                <a:ea typeface="游ゴシック" panose="020B0400000000000000" pitchFamily="50" charset="-128"/>
              </a:rPr>
              <a:t>、山屋、石川（章）</a:t>
            </a:r>
            <a:endParaRPr lang="ja-JP" altLang="en-US" sz="1077" dirty="0">
              <a:latin typeface="游ゴシック" panose="020B0400000000000000" pitchFamily="50" charset="-128"/>
              <a:ea typeface="游ゴシック" panose="020B0400000000000000" pitchFamily="50" charset="-128"/>
              <a:cs typeface="メイリオ" panose="020B0604030504040204" pitchFamily="50" charset="-128"/>
            </a:endParaRPr>
          </a:p>
        </p:txBody>
      </p:sp>
      <p:cxnSp>
        <p:nvCxnSpPr>
          <p:cNvPr id="34" name="直線コネクタ 33">
            <a:extLst>
              <a:ext uri="{FF2B5EF4-FFF2-40B4-BE49-F238E27FC236}">
                <a16:creationId xmlns:a16="http://schemas.microsoft.com/office/drawing/2014/main" id="{C381CB07-F634-15FF-20C0-38A5E5795BFC}"/>
              </a:ext>
            </a:extLst>
          </p:cNvPr>
          <p:cNvCxnSpPr>
            <a:cxnSpLocks/>
          </p:cNvCxnSpPr>
          <p:nvPr/>
        </p:nvCxnSpPr>
        <p:spPr>
          <a:xfrm>
            <a:off x="210509" y="9714156"/>
            <a:ext cx="70845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C782C08E-0625-E4BD-F318-143700DD8C8B}"/>
              </a:ext>
            </a:extLst>
          </p:cNvPr>
          <p:cNvSpPr txBox="1"/>
          <p:nvPr/>
        </p:nvSpPr>
        <p:spPr>
          <a:xfrm>
            <a:off x="363339" y="2164185"/>
            <a:ext cx="6713334" cy="666786"/>
          </a:xfrm>
          <a:prstGeom prst="rect">
            <a:avLst/>
          </a:prstGeom>
          <a:solidFill>
            <a:schemeClr val="bg1">
              <a:alpha val="70000"/>
            </a:schemeClr>
          </a:solidFill>
        </p:spPr>
        <p:txBody>
          <a:bodyPr wrap="square" lIns="0" tIns="0" rIns="0" bIns="0" rtlCol="0">
            <a:spAutoFit/>
          </a:bodyPr>
          <a:lstStyle/>
          <a:p>
            <a:r>
              <a:rPr lang="ja-JP" altLang="en-US" sz="1762" b="1" dirty="0">
                <a:latin typeface="游ゴシック" panose="020B0400000000000000" pitchFamily="50" charset="-128"/>
                <a:ea typeface="游ゴシック" panose="020B0400000000000000" pitchFamily="50" charset="-128"/>
              </a:rPr>
              <a:t>申込フォーム</a:t>
            </a:r>
            <a:endParaRPr lang="en-US" altLang="ja-JP" sz="1762" b="1" dirty="0">
              <a:latin typeface="游ゴシック" panose="020B0400000000000000" pitchFamily="50" charset="-128"/>
              <a:ea typeface="游ゴシック" panose="020B0400000000000000" pitchFamily="50" charset="-128"/>
            </a:endParaRPr>
          </a:p>
          <a:p>
            <a:r>
              <a:rPr lang="ja-JP" altLang="en-US" sz="1371" b="1" dirty="0">
                <a:latin typeface="游ゴシック" panose="020B0400000000000000" pitchFamily="50" charset="-128"/>
                <a:ea typeface="游ゴシック" panose="020B0400000000000000" pitchFamily="50" charset="-128"/>
              </a:rPr>
              <a:t>下記</a:t>
            </a:r>
            <a:r>
              <a:rPr lang="en-US" altLang="ja-JP" sz="1371" b="1" dirty="0">
                <a:latin typeface="游ゴシック" panose="020B0400000000000000" pitchFamily="50" charset="-128"/>
                <a:ea typeface="游ゴシック" panose="020B0400000000000000" pitchFamily="50" charset="-128"/>
              </a:rPr>
              <a:t>URL</a:t>
            </a:r>
            <a:r>
              <a:rPr lang="ja-JP" altLang="en-US" sz="1371" b="1" dirty="0">
                <a:latin typeface="游ゴシック" panose="020B0400000000000000" pitchFamily="50" charset="-128"/>
                <a:ea typeface="游ゴシック" panose="020B0400000000000000" pitchFamily="50" charset="-128"/>
              </a:rPr>
              <a:t>または</a:t>
            </a:r>
            <a:r>
              <a:rPr lang="en-US" altLang="ja-JP" sz="1371" b="1" dirty="0">
                <a:latin typeface="游ゴシック" panose="020B0400000000000000" pitchFamily="50" charset="-128"/>
                <a:ea typeface="游ゴシック" panose="020B0400000000000000" pitchFamily="50" charset="-128"/>
              </a:rPr>
              <a:t>QR</a:t>
            </a:r>
            <a:r>
              <a:rPr lang="ja-JP" altLang="en-US" sz="1371" b="1" dirty="0">
                <a:latin typeface="游ゴシック" panose="020B0400000000000000" pitchFamily="50" charset="-128"/>
                <a:ea typeface="游ゴシック" panose="020B0400000000000000" pitchFamily="50" charset="-128"/>
              </a:rPr>
              <a:t>コードからお申込みください。</a:t>
            </a:r>
            <a:endParaRPr lang="en-US" altLang="ja-JP" sz="1371" b="1" dirty="0">
              <a:latin typeface="游ゴシック" panose="020B0400000000000000" pitchFamily="50" charset="-128"/>
              <a:ea typeface="游ゴシック" panose="020B0400000000000000" pitchFamily="50" charset="-128"/>
            </a:endParaRPr>
          </a:p>
          <a:p>
            <a:r>
              <a:rPr lang="en-US" altLang="ja-JP" sz="1200" b="1" dirty="0">
                <a:latin typeface="游ゴシック" panose="020B0400000000000000" pitchFamily="50" charset="-128"/>
              </a:rPr>
              <a:t>https://apply.e-tumo.jp/pref-ibaraki-u/offer/offerList_detail?tempSeq=83593</a:t>
            </a:r>
            <a:endParaRPr lang="en-US" altLang="ja-JP" sz="1200" b="1" dirty="0">
              <a:latin typeface="游ゴシック" panose="020B0400000000000000" pitchFamily="50" charset="-128"/>
              <a:ea typeface="游ゴシック" panose="020B0400000000000000" pitchFamily="50" charset="-128"/>
            </a:endParaRPr>
          </a:p>
        </p:txBody>
      </p:sp>
      <p:sp>
        <p:nvSpPr>
          <p:cNvPr id="35" name="テキスト ボックス 34">
            <a:extLst>
              <a:ext uri="{FF2B5EF4-FFF2-40B4-BE49-F238E27FC236}">
                <a16:creationId xmlns:a16="http://schemas.microsoft.com/office/drawing/2014/main" id="{9B511118-51F5-1D5D-FFF8-49F1272C5C72}"/>
              </a:ext>
            </a:extLst>
          </p:cNvPr>
          <p:cNvSpPr txBox="1"/>
          <p:nvPr/>
        </p:nvSpPr>
        <p:spPr>
          <a:xfrm>
            <a:off x="4684339" y="3351466"/>
            <a:ext cx="1442831" cy="273023"/>
          </a:xfrm>
          <a:prstGeom prst="rect">
            <a:avLst/>
          </a:prstGeom>
          <a:noFill/>
        </p:spPr>
        <p:txBody>
          <a:bodyPr wrap="square">
            <a:spAutoFit/>
          </a:bodyPr>
          <a:lstStyle/>
          <a:p>
            <a:pPr algn="r"/>
            <a:r>
              <a:rPr lang="ja-JP" altLang="en-US" sz="1174" b="1" dirty="0">
                <a:latin typeface="游ゴシック" panose="020B0400000000000000" pitchFamily="50" charset="-128"/>
                <a:ea typeface="游ゴシック" panose="020B0400000000000000" pitchFamily="50" charset="-128"/>
              </a:rPr>
              <a:t>申込先</a:t>
            </a:r>
            <a:r>
              <a:rPr lang="en-US" altLang="ja-JP" sz="1174" b="1" dirty="0">
                <a:latin typeface="游ゴシック" panose="020B0400000000000000" pitchFamily="50" charset="-128"/>
                <a:ea typeface="游ゴシック" panose="020B0400000000000000" pitchFamily="50" charset="-128"/>
              </a:rPr>
              <a:t>QR</a:t>
            </a:r>
            <a:r>
              <a:rPr lang="ja-JP" altLang="en-US" sz="1174" b="1" dirty="0">
                <a:latin typeface="游ゴシック" panose="020B0400000000000000" pitchFamily="50" charset="-128"/>
                <a:ea typeface="游ゴシック" panose="020B0400000000000000" pitchFamily="50" charset="-128"/>
              </a:rPr>
              <a:t>コード</a:t>
            </a:r>
            <a:endParaRPr lang="ja-JP" altLang="en-US" sz="1566" b="1" dirty="0">
              <a:latin typeface="游ゴシック" panose="020B0400000000000000" pitchFamily="50" charset="-128"/>
              <a:ea typeface="游ゴシック" panose="020B0400000000000000" pitchFamily="50" charset="-128"/>
            </a:endParaRPr>
          </a:p>
        </p:txBody>
      </p:sp>
      <p:cxnSp>
        <p:nvCxnSpPr>
          <p:cNvPr id="36" name="直線コネクタ 35">
            <a:extLst>
              <a:ext uri="{FF2B5EF4-FFF2-40B4-BE49-F238E27FC236}">
                <a16:creationId xmlns:a16="http://schemas.microsoft.com/office/drawing/2014/main" id="{B6767D86-E9BE-3764-67BE-DC2A68A15191}"/>
              </a:ext>
            </a:extLst>
          </p:cNvPr>
          <p:cNvCxnSpPr>
            <a:cxnSpLocks/>
          </p:cNvCxnSpPr>
          <p:nvPr/>
        </p:nvCxnSpPr>
        <p:spPr>
          <a:xfrm>
            <a:off x="210509" y="3722522"/>
            <a:ext cx="70845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Box 10">
            <a:extLst>
              <a:ext uri="{FF2B5EF4-FFF2-40B4-BE49-F238E27FC236}">
                <a16:creationId xmlns:a16="http://schemas.microsoft.com/office/drawing/2014/main" id="{B6810DDB-4009-657B-E865-1B6F4C25EA9A}"/>
              </a:ext>
            </a:extLst>
          </p:cNvPr>
          <p:cNvSpPr txBox="1">
            <a:spLocks noChangeArrowheads="1"/>
          </p:cNvSpPr>
          <p:nvPr/>
        </p:nvSpPr>
        <p:spPr bwMode="auto">
          <a:xfrm>
            <a:off x="1351063" y="757428"/>
            <a:ext cx="477610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ts val="0"/>
              </a:spcBef>
              <a:buNone/>
            </a:pPr>
            <a:r>
              <a:rPr lang="ja-JP" altLang="en-US" sz="1600" dirty="0">
                <a:latin typeface="游ゴシック" panose="020B0400000000000000" pitchFamily="50" charset="-128"/>
                <a:ea typeface="游ゴシック" panose="020B0400000000000000" pitchFamily="50" charset="-128"/>
              </a:rPr>
              <a:t>延享４年創業の地域密着石材店に学ぶ</a:t>
            </a:r>
          </a:p>
        </p:txBody>
      </p:sp>
      <p:sp>
        <p:nvSpPr>
          <p:cNvPr id="38" name="Text Box 13">
            <a:extLst>
              <a:ext uri="{FF2B5EF4-FFF2-40B4-BE49-F238E27FC236}">
                <a16:creationId xmlns:a16="http://schemas.microsoft.com/office/drawing/2014/main" id="{413D5B4C-B373-9D99-01B4-A6E8CA4EA725}"/>
              </a:ext>
            </a:extLst>
          </p:cNvPr>
          <p:cNvSpPr txBox="1">
            <a:spLocks noChangeArrowheads="1"/>
          </p:cNvSpPr>
          <p:nvPr/>
        </p:nvSpPr>
        <p:spPr bwMode="auto">
          <a:xfrm>
            <a:off x="1423947" y="448859"/>
            <a:ext cx="3665559" cy="18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174" b="1" dirty="0">
                <a:latin typeface="游ゴシック" panose="020B0400000000000000" pitchFamily="50" charset="-128"/>
                <a:ea typeface="游ゴシック" panose="020B0400000000000000" pitchFamily="50" charset="-128"/>
                <a:cs typeface="メイリオ" panose="020B0604030504040204" pitchFamily="50" charset="-128"/>
              </a:rPr>
              <a:t>令和７年度新ビジネスチャレンジ事業</a:t>
            </a:r>
            <a:endParaRPr lang="ja-JP" altLang="en-US" sz="784" b="1" dirty="0">
              <a:latin typeface="游ゴシック" panose="020B0400000000000000" pitchFamily="50" charset="-128"/>
              <a:ea typeface="游ゴシック" panose="020B0400000000000000" pitchFamily="50" charset="-128"/>
              <a:cs typeface="メイリオ" panose="020B0604030504040204" pitchFamily="50" charset="-128"/>
            </a:endParaRPr>
          </a:p>
        </p:txBody>
      </p:sp>
      <p:cxnSp>
        <p:nvCxnSpPr>
          <p:cNvPr id="39" name="直線コネクタ 38">
            <a:extLst>
              <a:ext uri="{FF2B5EF4-FFF2-40B4-BE49-F238E27FC236}">
                <a16:creationId xmlns:a16="http://schemas.microsoft.com/office/drawing/2014/main" id="{1CDBA663-4D4A-788A-06D3-DC0B2004D70B}"/>
              </a:ext>
            </a:extLst>
          </p:cNvPr>
          <p:cNvCxnSpPr>
            <a:cxnSpLocks/>
          </p:cNvCxnSpPr>
          <p:nvPr/>
        </p:nvCxnSpPr>
        <p:spPr>
          <a:xfrm>
            <a:off x="210509" y="1546269"/>
            <a:ext cx="70845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EEAB00AC-1297-CF3B-6B4D-ACA8278FB63F}"/>
              </a:ext>
            </a:extLst>
          </p:cNvPr>
          <p:cNvSpPr txBox="1"/>
          <p:nvPr/>
        </p:nvSpPr>
        <p:spPr>
          <a:xfrm>
            <a:off x="210714" y="418162"/>
            <a:ext cx="1001359" cy="1001359"/>
          </a:xfrm>
          <a:prstGeom prst="rect">
            <a:avLst/>
          </a:prstGeom>
          <a:solidFill>
            <a:schemeClr val="tx1"/>
          </a:solidFill>
        </p:spPr>
        <p:txBody>
          <a:bodyPr wrap="square" rtlCol="0" anchor="ctr" anchorCtr="1">
            <a:noAutofit/>
          </a:bodyPr>
          <a:lstStyle/>
          <a:p>
            <a:pPr algn="ctr"/>
            <a:r>
              <a:rPr lang="en-US" altLang="ja-JP" sz="1762" dirty="0">
                <a:solidFill>
                  <a:schemeClr val="bg1"/>
                </a:solidFill>
                <a:latin typeface="HGP創英角ｺﾞｼｯｸUB" panose="020B0900000000000000" pitchFamily="50" charset="-128"/>
                <a:ea typeface="HGP創英角ｺﾞｼｯｸUB" panose="020B0900000000000000" pitchFamily="50" charset="-128"/>
              </a:rPr>
              <a:t>3/6</a:t>
            </a:r>
          </a:p>
          <a:p>
            <a:pPr algn="ctr"/>
            <a:r>
              <a:rPr lang="ja-JP" altLang="en-US" sz="1762" dirty="0">
                <a:solidFill>
                  <a:schemeClr val="bg1"/>
                </a:solidFill>
                <a:latin typeface="HGP創英角ｺﾞｼｯｸUB" panose="020B0900000000000000" pitchFamily="50" charset="-128"/>
                <a:ea typeface="HGP創英角ｺﾞｼｯｸUB" panose="020B0900000000000000" pitchFamily="50" charset="-128"/>
              </a:rPr>
              <a:t>（金）</a:t>
            </a:r>
            <a:endParaRPr lang="en-US" altLang="ja-JP" sz="1762" dirty="0">
              <a:solidFill>
                <a:schemeClr val="bg1"/>
              </a:solidFill>
              <a:latin typeface="HGP創英角ｺﾞｼｯｸUB" panose="020B0900000000000000" pitchFamily="50" charset="-128"/>
              <a:ea typeface="HGP創英角ｺﾞｼｯｸUB" panose="020B0900000000000000" pitchFamily="50" charset="-128"/>
            </a:endParaRPr>
          </a:p>
          <a:p>
            <a:pPr algn="ctr"/>
            <a:r>
              <a:rPr lang="ja-JP" altLang="en-US" sz="1762" dirty="0">
                <a:solidFill>
                  <a:schemeClr val="bg1"/>
                </a:solidFill>
                <a:latin typeface="HGP創英角ｺﾞｼｯｸUB" panose="020B0900000000000000" pitchFamily="50" charset="-128"/>
                <a:ea typeface="HGP創英角ｺﾞｼｯｸUB" panose="020B0900000000000000" pitchFamily="50" charset="-128"/>
              </a:rPr>
              <a:t>開催</a:t>
            </a:r>
          </a:p>
        </p:txBody>
      </p:sp>
      <p:cxnSp>
        <p:nvCxnSpPr>
          <p:cNvPr id="41" name="直線コネクタ 40">
            <a:extLst>
              <a:ext uri="{FF2B5EF4-FFF2-40B4-BE49-F238E27FC236}">
                <a16:creationId xmlns:a16="http://schemas.microsoft.com/office/drawing/2014/main" id="{C5450931-BB97-FF9C-91EA-A924C26DBC08}"/>
              </a:ext>
            </a:extLst>
          </p:cNvPr>
          <p:cNvCxnSpPr>
            <a:cxnSpLocks/>
          </p:cNvCxnSpPr>
          <p:nvPr/>
        </p:nvCxnSpPr>
        <p:spPr>
          <a:xfrm>
            <a:off x="210509" y="270516"/>
            <a:ext cx="70845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771FBD79-5E1E-2CB7-4C17-E97AC115ECA8}"/>
              </a:ext>
            </a:extLst>
          </p:cNvPr>
          <p:cNvSpPr txBox="1"/>
          <p:nvPr/>
        </p:nvSpPr>
        <p:spPr>
          <a:xfrm>
            <a:off x="373917" y="1679375"/>
            <a:ext cx="6811842" cy="363497"/>
          </a:xfrm>
          <a:prstGeom prst="rect">
            <a:avLst/>
          </a:prstGeom>
          <a:noFill/>
          <a:ln w="38100">
            <a:solidFill>
              <a:schemeClr val="tx1"/>
            </a:solidFill>
            <a:prstDash val="sysDot"/>
          </a:ln>
        </p:spPr>
        <p:txBody>
          <a:bodyPr wrap="square" rtlCol="0" anchor="ctr" anchorCtr="0">
            <a:spAutoFit/>
          </a:bodyPr>
          <a:lstStyle/>
          <a:p>
            <a:pPr algn="ctr"/>
            <a:r>
              <a:rPr lang="ja-JP" altLang="en-US" sz="1762" b="1" dirty="0">
                <a:latin typeface="游ゴシック" panose="020B0400000000000000" pitchFamily="50" charset="-128"/>
                <a:ea typeface="游ゴシック" panose="020B0400000000000000" pitchFamily="50" charset="-128"/>
              </a:rPr>
              <a:t>申込フォームまたはＦＡＸからお申込みください。</a:t>
            </a:r>
            <a:endParaRPr lang="en-US" altLang="ja-JP" sz="1762" b="1" dirty="0">
              <a:latin typeface="游ゴシック" panose="020B0400000000000000" pitchFamily="50" charset="-128"/>
              <a:ea typeface="游ゴシック" panose="020B0400000000000000" pitchFamily="50" charset="-128"/>
            </a:endParaRPr>
          </a:p>
        </p:txBody>
      </p:sp>
      <p:sp>
        <p:nvSpPr>
          <p:cNvPr id="51" name="テキスト ボックス 50">
            <a:extLst>
              <a:ext uri="{FF2B5EF4-FFF2-40B4-BE49-F238E27FC236}">
                <a16:creationId xmlns:a16="http://schemas.microsoft.com/office/drawing/2014/main" id="{23CAC169-DD83-297F-F10D-361A694E3DE7}"/>
              </a:ext>
            </a:extLst>
          </p:cNvPr>
          <p:cNvSpPr txBox="1"/>
          <p:nvPr/>
        </p:nvSpPr>
        <p:spPr>
          <a:xfrm>
            <a:off x="1193645" y="5118812"/>
            <a:ext cx="378117" cy="432562"/>
          </a:xfrm>
          <a:prstGeom prst="rect">
            <a:avLst/>
          </a:prstGeom>
          <a:noFill/>
        </p:spPr>
        <p:txBody>
          <a:bodyPr wrap="square" rtlCol="0">
            <a:noAutofit/>
          </a:bodyPr>
          <a:lstStyle/>
          <a:p>
            <a:r>
              <a:rPr lang="ja-JP" altLang="en-US" sz="1371" b="1" dirty="0">
                <a:solidFill>
                  <a:schemeClr val="bg1">
                    <a:lumMod val="85000"/>
                  </a:schemeClr>
                </a:solidFill>
                <a:latin typeface="Meiryo UI" panose="020B0604030504040204" pitchFamily="50" charset="-128"/>
                <a:ea typeface="Meiryo UI" panose="020B0604030504040204" pitchFamily="50" charset="-128"/>
              </a:rPr>
              <a:t>○</a:t>
            </a:r>
            <a:endParaRPr lang="en-US" altLang="ja-JP" sz="1371" b="1" dirty="0">
              <a:solidFill>
                <a:schemeClr val="bg1">
                  <a:lumMod val="85000"/>
                </a:schemeClr>
              </a:solidFill>
              <a:latin typeface="Meiryo UI" panose="020B0604030504040204" pitchFamily="50" charset="-128"/>
              <a:ea typeface="Meiryo UI" panose="020B0604030504040204" pitchFamily="50" charset="-128"/>
            </a:endParaRPr>
          </a:p>
          <a:p>
            <a:endParaRPr lang="en-US" altLang="ja-JP" sz="1371" b="1" dirty="0">
              <a:solidFill>
                <a:schemeClr val="bg1">
                  <a:lumMod val="85000"/>
                </a:schemeClr>
              </a:solidFill>
              <a:latin typeface="Meiryo UI" panose="020B0604030504040204" pitchFamily="50" charset="-128"/>
              <a:ea typeface="Meiryo UI" panose="020B0604030504040204" pitchFamily="50" charset="-128"/>
            </a:endParaRPr>
          </a:p>
          <a:p>
            <a:r>
              <a:rPr lang="ja-JP" altLang="en-US" sz="1371" b="1" dirty="0">
                <a:solidFill>
                  <a:schemeClr val="bg1">
                    <a:lumMod val="85000"/>
                  </a:schemeClr>
                </a:solidFill>
                <a:latin typeface="Meiryo UI" panose="020B0604030504040204" pitchFamily="50" charset="-128"/>
                <a:ea typeface="Meiryo UI" panose="020B0604030504040204" pitchFamily="50" charset="-128"/>
              </a:rPr>
              <a:t>○</a:t>
            </a:r>
            <a:endParaRPr lang="en-US" altLang="ja-JP" sz="1371" b="1" dirty="0">
              <a:solidFill>
                <a:schemeClr val="bg1">
                  <a:lumMod val="85000"/>
                </a:schemeClr>
              </a:solidFill>
              <a:latin typeface="Meiryo UI" panose="020B0604030504040204" pitchFamily="50" charset="-128"/>
              <a:ea typeface="Meiryo UI" panose="020B0604030504040204" pitchFamily="50" charset="-128"/>
            </a:endParaRPr>
          </a:p>
        </p:txBody>
      </p:sp>
      <p:graphicFrame>
        <p:nvGraphicFramePr>
          <p:cNvPr id="52" name="表 51">
            <a:extLst>
              <a:ext uri="{FF2B5EF4-FFF2-40B4-BE49-F238E27FC236}">
                <a16:creationId xmlns:a16="http://schemas.microsoft.com/office/drawing/2014/main" id="{3307C33A-CFCB-D20D-34ED-B8C8965BD532}"/>
              </a:ext>
            </a:extLst>
          </p:cNvPr>
          <p:cNvGraphicFramePr>
            <a:graphicFrameLocks noGrp="1"/>
          </p:cNvGraphicFramePr>
          <p:nvPr>
            <p:extLst>
              <p:ext uri="{D42A27DB-BD31-4B8C-83A1-F6EECF244321}">
                <p14:modId xmlns:p14="http://schemas.microsoft.com/office/powerpoint/2010/main" val="4062341571"/>
              </p:ext>
            </p:extLst>
          </p:nvPr>
        </p:nvGraphicFramePr>
        <p:xfrm>
          <a:off x="196756" y="5139737"/>
          <a:ext cx="7075114" cy="3872701"/>
        </p:xfrm>
        <a:graphic>
          <a:graphicData uri="http://schemas.openxmlformats.org/drawingml/2006/table">
            <a:tbl>
              <a:tblPr firstRow="1" bandRow="1">
                <a:tableStyleId>{5C22544A-7EE6-4342-B048-85BDC9FD1C3A}</a:tableStyleId>
              </a:tblPr>
              <a:tblGrid>
                <a:gridCol w="1150606">
                  <a:extLst>
                    <a:ext uri="{9D8B030D-6E8A-4147-A177-3AD203B41FA5}">
                      <a16:colId xmlns:a16="http://schemas.microsoft.com/office/drawing/2014/main" val="20000"/>
                    </a:ext>
                  </a:extLst>
                </a:gridCol>
                <a:gridCol w="2962254">
                  <a:extLst>
                    <a:ext uri="{9D8B030D-6E8A-4147-A177-3AD203B41FA5}">
                      <a16:colId xmlns:a16="http://schemas.microsoft.com/office/drawing/2014/main" val="20001"/>
                    </a:ext>
                  </a:extLst>
                </a:gridCol>
                <a:gridCol w="2962254">
                  <a:extLst>
                    <a:ext uri="{9D8B030D-6E8A-4147-A177-3AD203B41FA5}">
                      <a16:colId xmlns:a16="http://schemas.microsoft.com/office/drawing/2014/main" val="1037407083"/>
                    </a:ext>
                  </a:extLst>
                </a:gridCol>
              </a:tblGrid>
              <a:tr h="364598">
                <a:tc>
                  <a:txBody>
                    <a:bodyPr/>
                    <a:lstStyle/>
                    <a:p>
                      <a:pPr algn="ctr"/>
                      <a:r>
                        <a:rPr kumimoji="1" lang="ja-JP" altLang="en-US" sz="1000" b="0" dirty="0">
                          <a:solidFill>
                            <a:sysClr val="windowText" lastClr="000000"/>
                          </a:solidFill>
                          <a:latin typeface="Meiryo UI" panose="020B0604030504040204" pitchFamily="50" charset="-128"/>
                          <a:ea typeface="Meiryo UI" panose="020B0604030504040204" pitchFamily="50" charset="-128"/>
                        </a:rPr>
                        <a:t>会社名　団体名</a:t>
                      </a:r>
                    </a:p>
                  </a:txBody>
                  <a:tcPr marL="89514" marR="89514" marT="44758" marB="44758"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gridSpan="2">
                  <a:txBody>
                    <a:bodyPr/>
                    <a:lstStyle/>
                    <a:p>
                      <a:pPr algn="ctr"/>
                      <a:endParaRPr kumimoji="1" lang="ja-JP" altLang="en-US" sz="1400" dirty="0">
                        <a:solidFill>
                          <a:sysClr val="windowText" lastClr="000000"/>
                        </a:solidFill>
                        <a:latin typeface="Meiryo UI" panose="020B0604030504040204" pitchFamily="50" charset="-128"/>
                        <a:ea typeface="Meiryo UI" panose="020B0604030504040204" pitchFamily="50" charset="-128"/>
                      </a:endParaRPr>
                    </a:p>
                  </a:txBody>
                  <a:tcPr marL="89514" marR="89514" marT="44758" marB="44758">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0"/>
                  </a:ext>
                </a:extLst>
              </a:tr>
              <a:tr h="364598">
                <a:tc>
                  <a:txBody>
                    <a:bodyPr/>
                    <a:lstStyle/>
                    <a:p>
                      <a:pPr algn="ctr"/>
                      <a:r>
                        <a:rPr kumimoji="1" lang="ja-JP" altLang="en-US" sz="1000" b="0" dirty="0">
                          <a:solidFill>
                            <a:sysClr val="windowText" lastClr="000000"/>
                          </a:solidFill>
                          <a:latin typeface="Meiryo UI" panose="020B0604030504040204" pitchFamily="50" charset="-128"/>
                          <a:ea typeface="Meiryo UI" panose="020B0604030504040204" pitchFamily="50" charset="-128"/>
                        </a:rPr>
                        <a:t>住所</a:t>
                      </a:r>
                    </a:p>
                  </a:txBody>
                  <a:tcPr marL="89514" marR="89514" marT="44758" marB="44758"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gridSpan="2">
                  <a:txBody>
                    <a:bodyPr/>
                    <a:lstStyle/>
                    <a:p>
                      <a:pPr algn="ctr"/>
                      <a:endParaRPr kumimoji="1" lang="ja-JP" altLang="en-US" sz="1400" dirty="0">
                        <a:solidFill>
                          <a:sysClr val="windowText" lastClr="000000"/>
                        </a:solidFill>
                        <a:latin typeface="Meiryo UI" panose="020B0604030504040204" pitchFamily="50" charset="-128"/>
                        <a:ea typeface="Meiryo UI" panose="020B0604030504040204" pitchFamily="50" charset="-128"/>
                      </a:endParaRPr>
                    </a:p>
                  </a:txBody>
                  <a:tcPr marL="89514" marR="89514" marT="44758" marB="44758">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1"/>
                  </a:ext>
                </a:extLst>
              </a:tr>
              <a:tr h="387260">
                <a:tc rowSpan="4">
                  <a:txBody>
                    <a:bodyPr/>
                    <a:lstStyle/>
                    <a:p>
                      <a:pPr algn="ctr"/>
                      <a:r>
                        <a:rPr kumimoji="1" lang="ja-JP" altLang="en-US" sz="1400" b="0" dirty="0">
                          <a:solidFill>
                            <a:sysClr val="windowText" lastClr="000000"/>
                          </a:solidFill>
                          <a:latin typeface="Meiryo UI" panose="020B0604030504040204" pitchFamily="50" charset="-128"/>
                          <a:ea typeface="Meiryo UI" panose="020B0604030504040204" pitchFamily="50" charset="-128"/>
                        </a:rPr>
                        <a:t>参加者①</a:t>
                      </a:r>
                    </a:p>
                  </a:txBody>
                  <a:tcPr marL="89514" marR="89514" marT="44758" marB="44758"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00" dirty="0">
                          <a:solidFill>
                            <a:sysClr val="windowText" lastClr="000000"/>
                          </a:solidFill>
                          <a:latin typeface="Meiryo UI" panose="020B0604030504040204" pitchFamily="50" charset="-128"/>
                          <a:ea typeface="Meiryo UI" panose="020B0604030504040204" pitchFamily="50" charset="-128"/>
                        </a:rPr>
                        <a:t>役職</a:t>
                      </a:r>
                      <a:endParaRPr kumimoji="1" lang="en-US" altLang="ja-JP" sz="1000" dirty="0">
                        <a:solidFill>
                          <a:sysClr val="windowText" lastClr="000000"/>
                        </a:solidFill>
                        <a:latin typeface="Meiryo UI" panose="020B0604030504040204" pitchFamily="50" charset="-128"/>
                        <a:ea typeface="Meiryo UI" panose="020B0604030504040204" pitchFamily="50" charset="-128"/>
                      </a:endParaRPr>
                    </a:p>
                  </a:txBody>
                  <a:tcPr marL="89514" marR="89514" marT="44758" marB="4475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00" dirty="0">
                          <a:solidFill>
                            <a:sysClr val="windowText" lastClr="000000"/>
                          </a:solidFill>
                          <a:latin typeface="Meiryo UI" panose="020B0604030504040204" pitchFamily="50" charset="-128"/>
                          <a:ea typeface="Meiryo UI" panose="020B0604030504040204" pitchFamily="50" charset="-128"/>
                        </a:rPr>
                        <a:t>氏名</a:t>
                      </a:r>
                    </a:p>
                  </a:txBody>
                  <a:tcPr marL="89514" marR="89514" marT="44758" marB="44758">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3999">
                <a:tc vMerge="1">
                  <a:txBody>
                    <a:bodyPr/>
                    <a:lstStyle/>
                    <a:p>
                      <a:endParaRPr kumimoji="1" lang="ja-JP" altLang="en-US"/>
                    </a:p>
                  </a:txBody>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ysClr val="windowText" lastClr="000000"/>
                          </a:solidFill>
                          <a:latin typeface="Meiryo UI" panose="020B0604030504040204" pitchFamily="50" charset="-128"/>
                          <a:ea typeface="Meiryo UI" panose="020B0604030504040204" pitchFamily="50" charset="-128"/>
                        </a:rPr>
                        <a:t>参加コース</a:t>
                      </a:r>
                      <a:endParaRPr kumimoji="1" lang="en-US" altLang="ja-JP" sz="1000" dirty="0">
                        <a:solidFill>
                          <a:sysClr val="windowText" lastClr="000000"/>
                        </a:solidFill>
                        <a:latin typeface="Meiryo UI" panose="020B0604030504040204" pitchFamily="50" charset="-128"/>
                        <a:ea typeface="Meiryo UI" panose="020B0604030504040204" pitchFamily="50" charset="-128"/>
                      </a:endParaRPr>
                    </a:p>
                  </a:txBody>
                  <a:tcPr marL="89514" marR="89514" marT="44758" marB="44758">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62591603"/>
                  </a:ext>
                </a:extLst>
              </a:tr>
              <a:tr h="364598">
                <a:tc vMerge="1">
                  <a:txBody>
                    <a:bodyPr/>
                    <a:lstStyle/>
                    <a:p>
                      <a:pPr algn="ctr"/>
                      <a:endParaRPr kumimoji="1" lang="ja-JP" altLang="en-US" sz="1400" dirty="0">
                        <a:solidFill>
                          <a:sysClr val="windowText" lastClr="000000"/>
                        </a:solidFill>
                        <a:latin typeface="HGS創英角ｺﾞｼｯｸUB" panose="020B0900000000000000" pitchFamily="50" charset="-128"/>
                        <a:ea typeface="HGS創英角ｺﾞｼｯｸUB" panose="020B0900000000000000" pitchFamily="50" charset="-128"/>
                      </a:endParaRPr>
                    </a:p>
                  </a:txBody>
                  <a:tcPr anchor="ctr">
                    <a:lnL w="571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ysClr val="windowText" lastClr="000000"/>
                          </a:solidFill>
                          <a:latin typeface="Meiryo UI" panose="020B0604030504040204" pitchFamily="50" charset="-128"/>
                          <a:ea typeface="Meiryo UI" panose="020B0604030504040204" pitchFamily="50" charset="-128"/>
                        </a:rPr>
                        <a:t>電話</a:t>
                      </a:r>
                    </a:p>
                  </a:txBody>
                  <a:tcPr marL="89514" marR="89514" marT="44758" marB="44758">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3"/>
                  </a:ext>
                </a:extLst>
              </a:tr>
              <a:tr h="364598">
                <a:tc vMerge="1">
                  <a:txBody>
                    <a:bodyPr/>
                    <a:lstStyle/>
                    <a:p>
                      <a:pPr algn="ctr"/>
                      <a:endParaRPr kumimoji="1" lang="ja-JP" altLang="en-US" sz="1400" dirty="0">
                        <a:solidFill>
                          <a:sysClr val="windowText" lastClr="000000"/>
                        </a:solidFill>
                        <a:latin typeface="HGS創英角ｺﾞｼｯｸUB" panose="020B0900000000000000" pitchFamily="50" charset="-128"/>
                        <a:ea typeface="HGS創英角ｺﾞｼｯｸUB" panose="020B0900000000000000" pitchFamily="50" charset="-128"/>
                      </a:endParaRPr>
                    </a:p>
                  </a:txBody>
                  <a:tcPr>
                    <a:lnL w="571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ysClr val="windowText" lastClr="000000"/>
                          </a:solidFill>
                          <a:latin typeface="Meiryo UI" panose="020B0604030504040204" pitchFamily="50" charset="-128"/>
                          <a:ea typeface="Meiryo UI" panose="020B0604030504040204" pitchFamily="50" charset="-128"/>
                        </a:rPr>
                        <a:t>電子メール</a:t>
                      </a:r>
                    </a:p>
                  </a:txBody>
                  <a:tcPr marL="89514" marR="89514" marT="44758" marB="44758">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4"/>
                  </a:ext>
                </a:extLst>
              </a:tr>
              <a:tr h="364598">
                <a:tc rowSpan="4">
                  <a:txBody>
                    <a:bodyPr/>
                    <a:lstStyle/>
                    <a:p>
                      <a:pPr algn="ctr"/>
                      <a:r>
                        <a:rPr kumimoji="1" lang="ja-JP" altLang="en-US" sz="1400" b="0" dirty="0">
                          <a:solidFill>
                            <a:sysClr val="windowText" lastClr="000000"/>
                          </a:solidFill>
                          <a:latin typeface="Meiryo UI" panose="020B0604030504040204" pitchFamily="50" charset="-128"/>
                          <a:ea typeface="Meiryo UI" panose="020B0604030504040204" pitchFamily="50" charset="-128"/>
                        </a:rPr>
                        <a:t>参加者②</a:t>
                      </a:r>
                    </a:p>
                  </a:txBody>
                  <a:tcPr marL="89514" marR="89514" marT="44758" marB="44758"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00" dirty="0">
                          <a:solidFill>
                            <a:sysClr val="windowText" lastClr="000000"/>
                          </a:solidFill>
                          <a:latin typeface="Meiryo UI" panose="020B0604030504040204" pitchFamily="50" charset="-128"/>
                          <a:ea typeface="Meiryo UI" panose="020B0604030504040204" pitchFamily="50" charset="-128"/>
                        </a:rPr>
                        <a:t>役職</a:t>
                      </a:r>
                      <a:endParaRPr kumimoji="1" lang="en-US" altLang="ja-JP" sz="1000" dirty="0">
                        <a:solidFill>
                          <a:sysClr val="windowText" lastClr="000000"/>
                        </a:solidFill>
                        <a:latin typeface="Meiryo UI" panose="020B0604030504040204" pitchFamily="50" charset="-128"/>
                        <a:ea typeface="Meiryo UI" panose="020B0604030504040204" pitchFamily="50" charset="-128"/>
                      </a:endParaRPr>
                    </a:p>
                  </a:txBody>
                  <a:tcPr marL="89514" marR="89514" marT="44758" marB="4475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00" dirty="0">
                          <a:solidFill>
                            <a:sysClr val="windowText" lastClr="000000"/>
                          </a:solidFill>
                          <a:latin typeface="Meiryo UI" panose="020B0604030504040204" pitchFamily="50" charset="-128"/>
                          <a:ea typeface="Meiryo UI" panose="020B0604030504040204" pitchFamily="50" charset="-128"/>
                        </a:rPr>
                        <a:t>氏名</a:t>
                      </a:r>
                    </a:p>
                  </a:txBody>
                  <a:tcPr marL="89514" marR="89514" marT="44758" marB="44758">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49256">
                <a:tc vMerge="1">
                  <a:txBody>
                    <a:bodyPr/>
                    <a:lstStyle/>
                    <a:p>
                      <a:endParaRPr kumimoji="1" lang="ja-JP" altLang="en-US"/>
                    </a:p>
                  </a:txBody>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ysClr val="windowText" lastClr="000000"/>
                          </a:solidFill>
                          <a:latin typeface="Meiryo UI" panose="020B0604030504040204" pitchFamily="50" charset="-128"/>
                          <a:ea typeface="Meiryo UI" panose="020B0604030504040204" pitchFamily="50" charset="-128"/>
                        </a:rPr>
                        <a:t>参加コース</a:t>
                      </a:r>
                      <a:endParaRPr kumimoji="1" lang="en-US" altLang="ja-JP" sz="1000" dirty="0">
                        <a:solidFill>
                          <a:sysClr val="windowText" lastClr="000000"/>
                        </a:solidFill>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dirty="0">
                        <a:solidFill>
                          <a:sysClr val="windowText" lastClr="000000"/>
                        </a:solidFill>
                        <a:latin typeface="Meiryo UI" panose="020B0604030504040204" pitchFamily="50" charset="-128"/>
                        <a:ea typeface="Meiryo UI" panose="020B0604030504040204" pitchFamily="50" charset="-128"/>
                      </a:endParaRPr>
                    </a:p>
                  </a:txBody>
                  <a:tcPr marL="89514" marR="89514" marT="44758" marB="44758">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3969359698"/>
                  </a:ext>
                </a:extLst>
              </a:tr>
              <a:tr h="364598">
                <a:tc vMerge="1">
                  <a:txBody>
                    <a:bodyPr/>
                    <a:lstStyle/>
                    <a:p>
                      <a:pPr algn="ctr"/>
                      <a:endParaRPr kumimoji="1" lang="ja-JP" altLang="en-US" sz="1400" dirty="0">
                        <a:solidFill>
                          <a:sysClr val="windowText" lastClr="000000"/>
                        </a:solidFill>
                        <a:latin typeface="HGS創英角ｺﾞｼｯｸUB" panose="020B0900000000000000" pitchFamily="50" charset="-128"/>
                        <a:ea typeface="HGS創英角ｺﾞｼｯｸUB" panose="020B0900000000000000" pitchFamily="50" charset="-128"/>
                      </a:endParaRPr>
                    </a:p>
                  </a:txBody>
                  <a:tcPr anchor="ctr">
                    <a:lnL w="571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ysClr val="windowText" lastClr="000000"/>
                          </a:solidFill>
                          <a:latin typeface="Meiryo UI" panose="020B0604030504040204" pitchFamily="50" charset="-128"/>
                          <a:ea typeface="Meiryo UI" panose="020B0604030504040204" pitchFamily="50" charset="-128"/>
                        </a:rPr>
                        <a:t>電話</a:t>
                      </a:r>
                    </a:p>
                  </a:txBody>
                  <a:tcPr marL="89514" marR="89514" marT="44758" marB="44758">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6"/>
                  </a:ext>
                </a:extLst>
              </a:tr>
              <a:tr h="364598">
                <a:tc vMerge="1">
                  <a:txBody>
                    <a:bodyPr/>
                    <a:lstStyle/>
                    <a:p>
                      <a:pPr algn="ctr"/>
                      <a:endParaRPr kumimoji="1" lang="ja-JP" altLang="en-US" sz="1400" dirty="0">
                        <a:solidFill>
                          <a:sysClr val="windowText" lastClr="000000"/>
                        </a:solidFill>
                        <a:latin typeface="HGS創英角ｺﾞｼｯｸUB" panose="020B0900000000000000" pitchFamily="50" charset="-128"/>
                        <a:ea typeface="HGS創英角ｺﾞｼｯｸUB" panose="020B0900000000000000" pitchFamily="50" charset="-128"/>
                      </a:endParaRPr>
                    </a:p>
                  </a:txBody>
                  <a:tcPr>
                    <a:lnL w="571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ysClr val="windowText" lastClr="000000"/>
                          </a:solidFill>
                          <a:latin typeface="Meiryo UI" panose="020B0604030504040204" pitchFamily="50" charset="-128"/>
                          <a:ea typeface="Meiryo UI" panose="020B0604030504040204" pitchFamily="50" charset="-128"/>
                        </a:rPr>
                        <a:t>電子メール</a:t>
                      </a:r>
                    </a:p>
                  </a:txBody>
                  <a:tcPr marL="89514" marR="89514" marT="44758" marB="44758">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53" name="テキスト ボックス 52">
            <a:extLst>
              <a:ext uri="{FF2B5EF4-FFF2-40B4-BE49-F238E27FC236}">
                <a16:creationId xmlns:a16="http://schemas.microsoft.com/office/drawing/2014/main" id="{C41A86D1-F14D-3A81-87B4-B1430B9CE3C2}"/>
              </a:ext>
            </a:extLst>
          </p:cNvPr>
          <p:cNvSpPr txBox="1"/>
          <p:nvPr/>
        </p:nvSpPr>
        <p:spPr>
          <a:xfrm>
            <a:off x="1836832" y="5199976"/>
            <a:ext cx="5083002" cy="250390"/>
          </a:xfrm>
          <a:prstGeom prst="rect">
            <a:avLst/>
          </a:prstGeom>
          <a:noFill/>
          <a:ln>
            <a:solidFill>
              <a:schemeClr val="tx1">
                <a:lumMod val="75000"/>
                <a:lumOff val="25000"/>
              </a:schemeClr>
            </a:solidFill>
            <a:prstDash val="sysDash"/>
          </a:ln>
        </p:spPr>
        <p:txBody>
          <a:bodyPr wrap="square" rtlCol="0">
            <a:spAutoFit/>
          </a:bodyPr>
          <a:lstStyle/>
          <a:p>
            <a:endParaRPr lang="ja-JP" altLang="en-US" sz="1027" dirty="0"/>
          </a:p>
        </p:txBody>
      </p:sp>
      <p:sp>
        <p:nvSpPr>
          <p:cNvPr id="54" name="テキスト ボックス 53">
            <a:extLst>
              <a:ext uri="{FF2B5EF4-FFF2-40B4-BE49-F238E27FC236}">
                <a16:creationId xmlns:a16="http://schemas.microsoft.com/office/drawing/2014/main" id="{628D7D7F-C216-44E3-163B-464D28EC1C30}"/>
              </a:ext>
            </a:extLst>
          </p:cNvPr>
          <p:cNvSpPr txBox="1"/>
          <p:nvPr/>
        </p:nvSpPr>
        <p:spPr>
          <a:xfrm>
            <a:off x="1836832" y="5553778"/>
            <a:ext cx="5083002" cy="250390"/>
          </a:xfrm>
          <a:prstGeom prst="rect">
            <a:avLst/>
          </a:prstGeom>
          <a:noFill/>
          <a:ln>
            <a:solidFill>
              <a:schemeClr val="tx1">
                <a:lumMod val="75000"/>
                <a:lumOff val="25000"/>
              </a:schemeClr>
            </a:solidFill>
            <a:prstDash val="sysDash"/>
          </a:ln>
        </p:spPr>
        <p:txBody>
          <a:bodyPr wrap="square" rtlCol="0">
            <a:spAutoFit/>
          </a:bodyPr>
          <a:lstStyle/>
          <a:p>
            <a:endParaRPr lang="ja-JP" altLang="en-US" sz="1027" dirty="0"/>
          </a:p>
        </p:txBody>
      </p:sp>
      <p:sp>
        <p:nvSpPr>
          <p:cNvPr id="55" name="テキスト ボックス 54">
            <a:extLst>
              <a:ext uri="{FF2B5EF4-FFF2-40B4-BE49-F238E27FC236}">
                <a16:creationId xmlns:a16="http://schemas.microsoft.com/office/drawing/2014/main" id="{7359F188-4588-EC78-A257-48FE62C2BE0A}"/>
              </a:ext>
            </a:extLst>
          </p:cNvPr>
          <p:cNvSpPr txBox="1"/>
          <p:nvPr/>
        </p:nvSpPr>
        <p:spPr>
          <a:xfrm>
            <a:off x="1836833" y="5939374"/>
            <a:ext cx="2188986" cy="250390"/>
          </a:xfrm>
          <a:prstGeom prst="rect">
            <a:avLst/>
          </a:prstGeom>
          <a:noFill/>
          <a:ln>
            <a:solidFill>
              <a:schemeClr val="tx1">
                <a:lumMod val="75000"/>
                <a:lumOff val="25000"/>
              </a:schemeClr>
            </a:solidFill>
            <a:prstDash val="sysDash"/>
          </a:ln>
        </p:spPr>
        <p:txBody>
          <a:bodyPr wrap="square" rtlCol="0">
            <a:spAutoFit/>
          </a:bodyPr>
          <a:lstStyle/>
          <a:p>
            <a:endParaRPr lang="ja-JP" altLang="en-US" sz="1027" dirty="0"/>
          </a:p>
        </p:txBody>
      </p:sp>
      <p:sp>
        <p:nvSpPr>
          <p:cNvPr id="56" name="テキスト ボックス 55">
            <a:extLst>
              <a:ext uri="{FF2B5EF4-FFF2-40B4-BE49-F238E27FC236}">
                <a16:creationId xmlns:a16="http://schemas.microsoft.com/office/drawing/2014/main" id="{BF4B446E-767D-2A03-73FF-E7F833570719}"/>
              </a:ext>
            </a:extLst>
          </p:cNvPr>
          <p:cNvSpPr txBox="1"/>
          <p:nvPr/>
        </p:nvSpPr>
        <p:spPr>
          <a:xfrm>
            <a:off x="5023360" y="5939374"/>
            <a:ext cx="2085227" cy="250390"/>
          </a:xfrm>
          <a:prstGeom prst="rect">
            <a:avLst/>
          </a:prstGeom>
          <a:noFill/>
          <a:ln>
            <a:solidFill>
              <a:schemeClr val="tx1">
                <a:lumMod val="75000"/>
                <a:lumOff val="25000"/>
              </a:schemeClr>
            </a:solidFill>
            <a:prstDash val="sysDash"/>
          </a:ln>
        </p:spPr>
        <p:txBody>
          <a:bodyPr wrap="square" rtlCol="0">
            <a:spAutoFit/>
          </a:bodyPr>
          <a:lstStyle/>
          <a:p>
            <a:endParaRPr lang="ja-JP" altLang="en-US" sz="1027" dirty="0"/>
          </a:p>
        </p:txBody>
      </p:sp>
      <p:sp>
        <p:nvSpPr>
          <p:cNvPr id="58" name="テキスト ボックス 57">
            <a:extLst>
              <a:ext uri="{FF2B5EF4-FFF2-40B4-BE49-F238E27FC236}">
                <a16:creationId xmlns:a16="http://schemas.microsoft.com/office/drawing/2014/main" id="{028BC3F9-7CCF-5A8E-30D9-57EBF709BB67}"/>
              </a:ext>
            </a:extLst>
          </p:cNvPr>
          <p:cNvSpPr txBox="1"/>
          <p:nvPr/>
        </p:nvSpPr>
        <p:spPr>
          <a:xfrm>
            <a:off x="2225434" y="6780220"/>
            <a:ext cx="4727949" cy="250390"/>
          </a:xfrm>
          <a:prstGeom prst="rect">
            <a:avLst/>
          </a:prstGeom>
          <a:noFill/>
          <a:ln>
            <a:solidFill>
              <a:schemeClr val="tx1">
                <a:lumMod val="75000"/>
                <a:lumOff val="25000"/>
              </a:schemeClr>
            </a:solidFill>
            <a:prstDash val="sysDash"/>
          </a:ln>
        </p:spPr>
        <p:txBody>
          <a:bodyPr wrap="square" rtlCol="0">
            <a:spAutoFit/>
          </a:bodyPr>
          <a:lstStyle/>
          <a:p>
            <a:endParaRPr lang="ja-JP" altLang="en-US" sz="1027" dirty="0"/>
          </a:p>
        </p:txBody>
      </p:sp>
      <p:sp>
        <p:nvSpPr>
          <p:cNvPr id="59" name="テキスト ボックス 58">
            <a:extLst>
              <a:ext uri="{FF2B5EF4-FFF2-40B4-BE49-F238E27FC236}">
                <a16:creationId xmlns:a16="http://schemas.microsoft.com/office/drawing/2014/main" id="{A1974669-23A8-C68E-BE6E-C517611713E2}"/>
              </a:ext>
            </a:extLst>
          </p:cNvPr>
          <p:cNvSpPr txBox="1"/>
          <p:nvPr/>
        </p:nvSpPr>
        <p:spPr>
          <a:xfrm>
            <a:off x="2225434" y="7141622"/>
            <a:ext cx="4727949" cy="250390"/>
          </a:xfrm>
          <a:prstGeom prst="rect">
            <a:avLst/>
          </a:prstGeom>
          <a:noFill/>
          <a:ln>
            <a:solidFill>
              <a:schemeClr val="tx1">
                <a:lumMod val="75000"/>
                <a:lumOff val="25000"/>
              </a:schemeClr>
            </a:solidFill>
            <a:prstDash val="sysDash"/>
          </a:ln>
        </p:spPr>
        <p:txBody>
          <a:bodyPr wrap="square" rtlCol="0">
            <a:spAutoFit/>
          </a:bodyPr>
          <a:lstStyle/>
          <a:p>
            <a:endParaRPr lang="ja-JP" altLang="en-US" sz="1027" dirty="0"/>
          </a:p>
        </p:txBody>
      </p:sp>
      <p:sp>
        <p:nvSpPr>
          <p:cNvPr id="1044" name="テキスト ボックス 1043">
            <a:extLst>
              <a:ext uri="{FF2B5EF4-FFF2-40B4-BE49-F238E27FC236}">
                <a16:creationId xmlns:a16="http://schemas.microsoft.com/office/drawing/2014/main" id="{87C694CC-8748-E94D-BAD0-1A0F2A027667}"/>
              </a:ext>
            </a:extLst>
          </p:cNvPr>
          <p:cNvSpPr txBox="1"/>
          <p:nvPr/>
        </p:nvSpPr>
        <p:spPr>
          <a:xfrm>
            <a:off x="210509" y="4679148"/>
            <a:ext cx="7084511" cy="324833"/>
          </a:xfrm>
          <a:prstGeom prst="rect">
            <a:avLst/>
          </a:prstGeom>
          <a:solidFill>
            <a:schemeClr val="bg1">
              <a:alpha val="70000"/>
            </a:schemeClr>
          </a:solidFill>
          <a:ln w="38100">
            <a:noFill/>
          </a:ln>
        </p:spPr>
        <p:txBody>
          <a:bodyPr wrap="square" rtlCol="0">
            <a:spAutoFit/>
          </a:bodyPr>
          <a:lstStyle/>
          <a:p>
            <a:pPr algn="ctr"/>
            <a:r>
              <a:rPr lang="ja-JP" altLang="en-US" sz="1511" b="1" dirty="0">
                <a:solidFill>
                  <a:schemeClr val="tx1">
                    <a:lumMod val="75000"/>
                    <a:lumOff val="25000"/>
                  </a:schemeClr>
                </a:solidFill>
                <a:latin typeface="游ゴシック" panose="020B0400000000000000" pitchFamily="50" charset="-128"/>
                <a:ea typeface="游ゴシック" panose="020B0400000000000000" pitchFamily="50" charset="-128"/>
              </a:rPr>
              <a:t>下表にご記入のうえ、ご送信ください</a:t>
            </a:r>
            <a:r>
              <a:rPr lang="ja-JP" altLang="en-US" sz="1511" b="1" dirty="0">
                <a:latin typeface="游ゴシック" panose="020B0400000000000000" pitchFamily="50" charset="-128"/>
                <a:ea typeface="游ゴシック" panose="020B0400000000000000" pitchFamily="50" charset="-128"/>
              </a:rPr>
              <a:t>。</a:t>
            </a:r>
            <a:endParaRPr lang="en-US" altLang="ja-JP" sz="1511"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2EF998C3-D380-E298-6B45-214BC7D71AE1}"/>
              </a:ext>
            </a:extLst>
          </p:cNvPr>
          <p:cNvSpPr txBox="1"/>
          <p:nvPr/>
        </p:nvSpPr>
        <p:spPr>
          <a:xfrm>
            <a:off x="1836833" y="7534149"/>
            <a:ext cx="2188986" cy="250390"/>
          </a:xfrm>
          <a:prstGeom prst="rect">
            <a:avLst/>
          </a:prstGeom>
          <a:noFill/>
          <a:ln>
            <a:solidFill>
              <a:schemeClr val="tx1">
                <a:lumMod val="75000"/>
                <a:lumOff val="25000"/>
              </a:schemeClr>
            </a:solidFill>
            <a:prstDash val="sysDash"/>
          </a:ln>
        </p:spPr>
        <p:txBody>
          <a:bodyPr wrap="square" rtlCol="0">
            <a:spAutoFit/>
          </a:bodyPr>
          <a:lstStyle/>
          <a:p>
            <a:endParaRPr lang="ja-JP" altLang="en-US" sz="1027" dirty="0"/>
          </a:p>
        </p:txBody>
      </p:sp>
      <p:sp>
        <p:nvSpPr>
          <p:cNvPr id="11" name="テキスト ボックス 10">
            <a:extLst>
              <a:ext uri="{FF2B5EF4-FFF2-40B4-BE49-F238E27FC236}">
                <a16:creationId xmlns:a16="http://schemas.microsoft.com/office/drawing/2014/main" id="{B1BF1D65-B212-7228-48C9-C23DA5AE1F79}"/>
              </a:ext>
            </a:extLst>
          </p:cNvPr>
          <p:cNvSpPr txBox="1"/>
          <p:nvPr/>
        </p:nvSpPr>
        <p:spPr>
          <a:xfrm>
            <a:off x="5023360" y="7539001"/>
            <a:ext cx="2085227" cy="250390"/>
          </a:xfrm>
          <a:prstGeom prst="rect">
            <a:avLst/>
          </a:prstGeom>
          <a:noFill/>
          <a:ln>
            <a:solidFill>
              <a:schemeClr val="tx1">
                <a:lumMod val="75000"/>
                <a:lumOff val="25000"/>
              </a:schemeClr>
            </a:solidFill>
            <a:prstDash val="sysDash"/>
          </a:ln>
        </p:spPr>
        <p:txBody>
          <a:bodyPr wrap="square" rtlCol="0">
            <a:spAutoFit/>
          </a:bodyPr>
          <a:lstStyle/>
          <a:p>
            <a:endParaRPr lang="ja-JP" altLang="en-US" sz="1027" dirty="0"/>
          </a:p>
        </p:txBody>
      </p:sp>
      <p:sp>
        <p:nvSpPr>
          <p:cNvPr id="14" name="テキスト ボックス 13">
            <a:extLst>
              <a:ext uri="{FF2B5EF4-FFF2-40B4-BE49-F238E27FC236}">
                <a16:creationId xmlns:a16="http://schemas.microsoft.com/office/drawing/2014/main" id="{6FBA1055-D25E-4B5F-8296-47296A9A3C1C}"/>
              </a:ext>
            </a:extLst>
          </p:cNvPr>
          <p:cNvSpPr txBox="1"/>
          <p:nvPr/>
        </p:nvSpPr>
        <p:spPr>
          <a:xfrm>
            <a:off x="2225434" y="8685093"/>
            <a:ext cx="4727949" cy="250390"/>
          </a:xfrm>
          <a:prstGeom prst="rect">
            <a:avLst/>
          </a:prstGeom>
          <a:noFill/>
          <a:ln>
            <a:solidFill>
              <a:schemeClr val="tx1">
                <a:lumMod val="75000"/>
                <a:lumOff val="25000"/>
              </a:schemeClr>
            </a:solidFill>
            <a:prstDash val="sysDash"/>
          </a:ln>
        </p:spPr>
        <p:txBody>
          <a:bodyPr wrap="square" rtlCol="0">
            <a:spAutoFit/>
          </a:bodyPr>
          <a:lstStyle/>
          <a:p>
            <a:endParaRPr lang="ja-JP" altLang="en-US" sz="1027" dirty="0"/>
          </a:p>
        </p:txBody>
      </p:sp>
      <p:sp>
        <p:nvSpPr>
          <p:cNvPr id="3" name="テキスト ボックス 2">
            <a:extLst>
              <a:ext uri="{FF2B5EF4-FFF2-40B4-BE49-F238E27FC236}">
                <a16:creationId xmlns:a16="http://schemas.microsoft.com/office/drawing/2014/main" id="{CD0BFEEA-A57E-0DE7-8898-8DF3E097E718}"/>
              </a:ext>
            </a:extLst>
          </p:cNvPr>
          <p:cNvSpPr txBox="1"/>
          <p:nvPr/>
        </p:nvSpPr>
        <p:spPr>
          <a:xfrm>
            <a:off x="6288326" y="418162"/>
            <a:ext cx="1001359" cy="1001359"/>
          </a:xfrm>
          <a:prstGeom prst="rect">
            <a:avLst/>
          </a:prstGeom>
          <a:noFill/>
          <a:ln>
            <a:solidFill>
              <a:schemeClr val="tx1"/>
            </a:solidFill>
          </a:ln>
        </p:spPr>
        <p:txBody>
          <a:bodyPr wrap="square" rtlCol="0" anchor="ctr" anchorCtr="1">
            <a:noAutofit/>
          </a:bodyPr>
          <a:lstStyle/>
          <a:p>
            <a:pPr algn="ctr"/>
            <a:r>
              <a:rPr lang="ja-JP" altLang="en-US" sz="1762" dirty="0">
                <a:latin typeface="HGP創英角ｺﾞｼｯｸUB" panose="020B0900000000000000" pitchFamily="50" charset="-128"/>
                <a:ea typeface="HGP創英角ｺﾞｼｯｸUB" panose="020B0900000000000000" pitchFamily="50" charset="-128"/>
              </a:rPr>
              <a:t>参加費</a:t>
            </a:r>
            <a:endParaRPr lang="en-US" altLang="ja-JP" sz="1762" dirty="0">
              <a:latin typeface="HGP創英角ｺﾞｼｯｸUB" panose="020B0900000000000000" pitchFamily="50" charset="-128"/>
              <a:ea typeface="HGP創英角ｺﾞｼｯｸUB" panose="020B0900000000000000" pitchFamily="50" charset="-128"/>
            </a:endParaRPr>
          </a:p>
          <a:p>
            <a:pPr algn="ctr"/>
            <a:r>
              <a:rPr lang="ja-JP" altLang="en-US" sz="1762" dirty="0">
                <a:latin typeface="HGP創英角ｺﾞｼｯｸUB" panose="020B0900000000000000" pitchFamily="50" charset="-128"/>
                <a:ea typeface="HGP創英角ｺﾞｼｯｸUB" panose="020B0900000000000000" pitchFamily="50" charset="-128"/>
              </a:rPr>
              <a:t>無料</a:t>
            </a:r>
          </a:p>
        </p:txBody>
      </p:sp>
      <p:sp>
        <p:nvSpPr>
          <p:cNvPr id="22" name="テキスト ボックス 21">
            <a:extLst>
              <a:ext uri="{FF2B5EF4-FFF2-40B4-BE49-F238E27FC236}">
                <a16:creationId xmlns:a16="http://schemas.microsoft.com/office/drawing/2014/main" id="{60B5719C-2B76-D1C9-4274-2FFC255D884A}"/>
              </a:ext>
            </a:extLst>
          </p:cNvPr>
          <p:cNvSpPr txBox="1"/>
          <p:nvPr/>
        </p:nvSpPr>
        <p:spPr>
          <a:xfrm>
            <a:off x="2488292" y="6425041"/>
            <a:ext cx="938298" cy="158057"/>
          </a:xfrm>
          <a:prstGeom prst="rect">
            <a:avLst/>
          </a:prstGeom>
          <a:noFill/>
          <a:ln>
            <a:noFill/>
            <a:prstDash val="sysDash"/>
          </a:ln>
        </p:spPr>
        <p:txBody>
          <a:bodyPr wrap="square" lIns="0" tIns="0" rIns="0" bIns="0" rtlCol="0" anchor="ctr" anchorCtr="0">
            <a:spAutoFit/>
          </a:bodyPr>
          <a:lstStyle/>
          <a:p>
            <a:r>
              <a:rPr lang="ja-JP" altLang="en-US" sz="1027" dirty="0">
                <a:latin typeface="Meiryo UI" panose="020B0604030504040204" pitchFamily="50" charset="-128"/>
                <a:ea typeface="Meiryo UI" panose="020B0604030504040204" pitchFamily="50" charset="-128"/>
              </a:rPr>
              <a:t>オンライン</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3/6</a:t>
            </a:r>
            <a:r>
              <a:rPr lang="ja-JP" altLang="en-US" sz="800" dirty="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F8B2FDF7-7E62-B341-FD42-F3D4CDCD4079}"/>
              </a:ext>
            </a:extLst>
          </p:cNvPr>
          <p:cNvSpPr txBox="1"/>
          <p:nvPr/>
        </p:nvSpPr>
        <p:spPr>
          <a:xfrm>
            <a:off x="2197413" y="6375172"/>
            <a:ext cx="250315" cy="250390"/>
          </a:xfrm>
          <a:prstGeom prst="rect">
            <a:avLst/>
          </a:prstGeom>
          <a:noFill/>
          <a:ln>
            <a:solidFill>
              <a:schemeClr val="tx1">
                <a:lumMod val="75000"/>
                <a:lumOff val="25000"/>
              </a:schemeClr>
            </a:solidFill>
            <a:prstDash val="solid"/>
          </a:ln>
        </p:spPr>
        <p:txBody>
          <a:bodyPr wrap="square" rtlCol="0">
            <a:spAutoFit/>
          </a:bodyPr>
          <a:lstStyle/>
          <a:p>
            <a:endParaRPr lang="ja-JP" altLang="en-US" sz="1027" dirty="0"/>
          </a:p>
        </p:txBody>
      </p:sp>
      <p:sp>
        <p:nvSpPr>
          <p:cNvPr id="2" name="Text Box 10">
            <a:extLst>
              <a:ext uri="{FF2B5EF4-FFF2-40B4-BE49-F238E27FC236}">
                <a16:creationId xmlns:a16="http://schemas.microsoft.com/office/drawing/2014/main" id="{836B54F3-E50D-47D0-9041-AC158D324F4A}"/>
              </a:ext>
            </a:extLst>
          </p:cNvPr>
          <p:cNvSpPr txBox="1">
            <a:spLocks noChangeArrowheads="1"/>
          </p:cNvSpPr>
          <p:nvPr/>
        </p:nvSpPr>
        <p:spPr bwMode="auto">
          <a:xfrm>
            <a:off x="1351063" y="1075361"/>
            <a:ext cx="3179373" cy="2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ts val="0"/>
              </a:spcBef>
              <a:buNone/>
            </a:pPr>
            <a:r>
              <a:rPr lang="en-US" altLang="ja-JP" sz="1800" dirty="0">
                <a:latin typeface="游ゴシック" panose="020B0400000000000000" pitchFamily="50" charset="-128"/>
                <a:ea typeface="游ゴシック" panose="020B0400000000000000" pitchFamily="50" charset="-128"/>
              </a:rPr>
              <a:t>DX</a:t>
            </a:r>
            <a:r>
              <a:rPr lang="ja-JP" altLang="en-US" sz="1800" dirty="0">
                <a:latin typeface="游ゴシック" panose="020B0400000000000000" pitchFamily="50" charset="-128"/>
                <a:ea typeface="游ゴシック" panose="020B0400000000000000" pitchFamily="50" charset="-128"/>
              </a:rPr>
              <a:t>を成功に導く秘訣</a:t>
            </a:r>
          </a:p>
        </p:txBody>
      </p:sp>
      <p:sp>
        <p:nvSpPr>
          <p:cNvPr id="4" name="正方形/長方形 3">
            <a:extLst>
              <a:ext uri="{FF2B5EF4-FFF2-40B4-BE49-F238E27FC236}">
                <a16:creationId xmlns:a16="http://schemas.microsoft.com/office/drawing/2014/main" id="{DA99D418-E728-8792-91C6-D3FE01C89B04}"/>
              </a:ext>
            </a:extLst>
          </p:cNvPr>
          <p:cNvSpPr/>
          <p:nvPr/>
        </p:nvSpPr>
        <p:spPr>
          <a:xfrm>
            <a:off x="5203065" y="9548128"/>
            <a:ext cx="2195955" cy="181260"/>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nSpc>
                <a:spcPts val="1200"/>
              </a:lnSpc>
            </a:pPr>
            <a:r>
              <a:rPr lang="ja-JP" altLang="en-US" sz="900" dirty="0">
                <a:solidFill>
                  <a:schemeClr val="tx1"/>
                </a:solidFill>
                <a:latin typeface="メイリオ" panose="020B0604030504040204" pitchFamily="50" charset="-128"/>
                <a:ea typeface="メイリオ" panose="020B0604030504040204" pitchFamily="50" charset="-128"/>
              </a:rPr>
              <a:t>申込締切　</a:t>
            </a:r>
            <a:r>
              <a:rPr lang="en-US" altLang="ja-JP" sz="900" dirty="0">
                <a:solidFill>
                  <a:schemeClr val="tx1"/>
                </a:solidFill>
                <a:latin typeface="メイリオ" panose="020B0604030504040204" pitchFamily="50" charset="-128"/>
                <a:ea typeface="メイリオ" panose="020B0604030504040204" pitchFamily="50" charset="-128"/>
              </a:rPr>
              <a:t>2026</a:t>
            </a:r>
            <a:r>
              <a:rPr lang="ja-JP" altLang="en-US" sz="900" dirty="0">
                <a:solidFill>
                  <a:schemeClr val="tx1"/>
                </a:solidFill>
                <a:latin typeface="メイリオ" panose="020B0604030504040204" pitchFamily="50" charset="-128"/>
                <a:ea typeface="メイリオ" panose="020B0604030504040204" pitchFamily="50" charset="-128"/>
              </a:rPr>
              <a:t>年</a:t>
            </a:r>
            <a:r>
              <a:rPr lang="en-US" altLang="ja-JP" sz="900" dirty="0">
                <a:solidFill>
                  <a:schemeClr val="tx1"/>
                </a:solidFill>
                <a:latin typeface="メイリオ" panose="020B0604030504040204" pitchFamily="50" charset="-128"/>
                <a:ea typeface="メイリオ" panose="020B0604030504040204" pitchFamily="50" charset="-128"/>
              </a:rPr>
              <a:t>2</a:t>
            </a:r>
            <a:r>
              <a:rPr lang="ja-JP" altLang="en-US" sz="900" dirty="0">
                <a:solidFill>
                  <a:schemeClr val="tx1"/>
                </a:solidFill>
                <a:latin typeface="メイリオ" panose="020B0604030504040204" pitchFamily="50" charset="-128"/>
                <a:ea typeface="メイリオ" panose="020B0604030504040204" pitchFamily="50" charset="-128"/>
              </a:rPr>
              <a:t>月</a:t>
            </a:r>
            <a:r>
              <a:rPr lang="en-US" altLang="ja-JP" sz="900" dirty="0">
                <a:solidFill>
                  <a:schemeClr val="tx1"/>
                </a:solidFill>
                <a:latin typeface="メイリオ" panose="020B0604030504040204" pitchFamily="50" charset="-128"/>
                <a:ea typeface="メイリオ" panose="020B0604030504040204" pitchFamily="50" charset="-128"/>
              </a:rPr>
              <a:t>27</a:t>
            </a:r>
            <a:r>
              <a:rPr lang="ja-JP" altLang="en-US" sz="900" dirty="0">
                <a:solidFill>
                  <a:schemeClr val="tx1"/>
                </a:solidFill>
                <a:latin typeface="メイリオ" panose="020B0604030504040204" pitchFamily="50" charset="-128"/>
                <a:ea typeface="メイリオ" panose="020B0604030504040204" pitchFamily="50" charset="-128"/>
              </a:rPr>
              <a:t>日（金）</a:t>
            </a:r>
            <a:r>
              <a:rPr lang="en-US" altLang="ja-JP" sz="900" dirty="0">
                <a:solidFill>
                  <a:schemeClr val="tx1"/>
                </a:solidFill>
                <a:latin typeface="メイリオ" panose="020B0604030504040204" pitchFamily="50" charset="-128"/>
                <a:ea typeface="メイリオ" panose="020B0604030504040204" pitchFamily="50" charset="-128"/>
              </a:rPr>
              <a:t>17</a:t>
            </a:r>
            <a:r>
              <a:rPr lang="ja-JP" altLang="en-US" sz="900" dirty="0">
                <a:solidFill>
                  <a:schemeClr val="tx1"/>
                </a:solidFill>
                <a:latin typeface="メイリオ" panose="020B0604030504040204" pitchFamily="50" charset="-128"/>
                <a:ea typeface="メイリオ" panose="020B0604030504040204" pitchFamily="50" charset="-128"/>
              </a:rPr>
              <a:t>時</a:t>
            </a:r>
            <a:endParaRPr lang="en-US" altLang="ja-JP" sz="900" b="1"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A658BDDB-A9F3-BEA4-AD9D-13FC005EE1CB}"/>
              </a:ext>
            </a:extLst>
          </p:cNvPr>
          <p:cNvSpPr txBox="1"/>
          <p:nvPr/>
        </p:nvSpPr>
        <p:spPr>
          <a:xfrm>
            <a:off x="2488292" y="7992204"/>
            <a:ext cx="938298" cy="158057"/>
          </a:xfrm>
          <a:prstGeom prst="rect">
            <a:avLst/>
          </a:prstGeom>
          <a:noFill/>
          <a:ln>
            <a:noFill/>
            <a:prstDash val="sysDash"/>
          </a:ln>
        </p:spPr>
        <p:txBody>
          <a:bodyPr wrap="square" lIns="0" tIns="0" rIns="0" bIns="0" rtlCol="0" anchor="ctr" anchorCtr="0">
            <a:spAutoFit/>
          </a:bodyPr>
          <a:lstStyle/>
          <a:p>
            <a:r>
              <a:rPr lang="ja-JP" altLang="en-US" sz="1027" dirty="0">
                <a:latin typeface="Meiryo UI" panose="020B0604030504040204" pitchFamily="50" charset="-128"/>
                <a:ea typeface="Meiryo UI" panose="020B0604030504040204" pitchFamily="50" charset="-128"/>
              </a:rPr>
              <a:t>オンライン</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3/6</a:t>
            </a:r>
            <a:r>
              <a:rPr lang="ja-JP" altLang="en-US" sz="800" dirty="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1C23D652-DEB0-4C53-DB4E-F227DFEBAA54}"/>
              </a:ext>
            </a:extLst>
          </p:cNvPr>
          <p:cNvSpPr txBox="1"/>
          <p:nvPr/>
        </p:nvSpPr>
        <p:spPr>
          <a:xfrm>
            <a:off x="2197413" y="7942335"/>
            <a:ext cx="250315" cy="250390"/>
          </a:xfrm>
          <a:prstGeom prst="rect">
            <a:avLst/>
          </a:prstGeom>
          <a:noFill/>
          <a:ln>
            <a:solidFill>
              <a:schemeClr val="tx1">
                <a:lumMod val="75000"/>
                <a:lumOff val="25000"/>
              </a:schemeClr>
            </a:solidFill>
            <a:prstDash val="solid"/>
          </a:ln>
        </p:spPr>
        <p:txBody>
          <a:bodyPr wrap="square" rtlCol="0">
            <a:spAutoFit/>
          </a:bodyPr>
          <a:lstStyle/>
          <a:p>
            <a:endParaRPr lang="ja-JP" altLang="en-US" sz="1027" dirty="0"/>
          </a:p>
        </p:txBody>
      </p:sp>
      <p:sp>
        <p:nvSpPr>
          <p:cNvPr id="12" name="テキスト ボックス 11">
            <a:extLst>
              <a:ext uri="{FF2B5EF4-FFF2-40B4-BE49-F238E27FC236}">
                <a16:creationId xmlns:a16="http://schemas.microsoft.com/office/drawing/2014/main" id="{7A9BB8CE-050C-E6E7-2C5B-8865A6185805}"/>
              </a:ext>
            </a:extLst>
          </p:cNvPr>
          <p:cNvSpPr txBox="1"/>
          <p:nvPr/>
        </p:nvSpPr>
        <p:spPr>
          <a:xfrm>
            <a:off x="2225434" y="8344875"/>
            <a:ext cx="4727949" cy="250390"/>
          </a:xfrm>
          <a:prstGeom prst="rect">
            <a:avLst/>
          </a:prstGeom>
          <a:noFill/>
          <a:ln>
            <a:solidFill>
              <a:schemeClr val="tx1">
                <a:lumMod val="75000"/>
                <a:lumOff val="25000"/>
              </a:schemeClr>
            </a:solidFill>
            <a:prstDash val="sysDash"/>
          </a:ln>
        </p:spPr>
        <p:txBody>
          <a:bodyPr wrap="square" rtlCol="0">
            <a:spAutoFit/>
          </a:bodyPr>
          <a:lstStyle/>
          <a:p>
            <a:endParaRPr lang="ja-JP" altLang="en-US" sz="1027" dirty="0"/>
          </a:p>
        </p:txBody>
      </p:sp>
      <p:pic>
        <p:nvPicPr>
          <p:cNvPr id="6" name="図 5">
            <a:extLst>
              <a:ext uri="{FF2B5EF4-FFF2-40B4-BE49-F238E27FC236}">
                <a16:creationId xmlns:a16="http://schemas.microsoft.com/office/drawing/2014/main" id="{63425405-8252-26EA-8062-6781DADF4B14}"/>
              </a:ext>
            </a:extLst>
          </p:cNvPr>
          <p:cNvPicPr>
            <a:picLocks noChangeAspect="1"/>
          </p:cNvPicPr>
          <p:nvPr/>
        </p:nvPicPr>
        <p:blipFill>
          <a:blip r:embed="rId2"/>
          <a:stretch>
            <a:fillRect/>
          </a:stretch>
        </p:blipFill>
        <p:spPr>
          <a:xfrm>
            <a:off x="6188179" y="2476493"/>
            <a:ext cx="1201652" cy="1201652"/>
          </a:xfrm>
          <a:prstGeom prst="rect">
            <a:avLst/>
          </a:prstGeom>
        </p:spPr>
      </p:pic>
    </p:spTree>
    <p:extLst>
      <p:ext uri="{BB962C8B-B14F-4D97-AF65-F5344CB8AC3E}">
        <p14:creationId xmlns:p14="http://schemas.microsoft.com/office/powerpoint/2010/main" val="327090924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3146</TotalTime>
  <Words>189</Words>
  <Application>Microsoft Office PowerPoint</Application>
  <PresentationFormat>ユーザー設定</PresentationFormat>
  <Paragraphs>39</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Arial Black</vt:lpstr>
      <vt:lpstr>BIZ UDPゴシック</vt:lpstr>
      <vt:lpstr>HGP創英角ｺﾞｼｯｸUB</vt:lpstr>
      <vt:lpstr>Meiryo UI</vt:lpstr>
      <vt:lpstr>Segoe UI Black</vt:lpstr>
      <vt:lpstr>メイリオ</vt:lpstr>
      <vt:lpstr>游ゴシック</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2026-03-06セミナー</dc:title>
  <dc:subject>2026-03-06セミナー</dc:subject>
  <dc:creator>茨城県産業技術イノベーションセンター</dc:creator>
  <cp:keywords>セミナー</cp:keywords>
  <cp:lastModifiedBy>R1OPTIPLEX-08</cp:lastModifiedBy>
  <cp:revision>119</cp:revision>
  <cp:lastPrinted>2026-01-06T08:12:38Z</cp:lastPrinted>
  <dcterms:created xsi:type="dcterms:W3CDTF">2023-10-31T04:14:24Z</dcterms:created>
  <dcterms:modified xsi:type="dcterms:W3CDTF">2026-01-20T06:59:35Z</dcterms:modified>
</cp:coreProperties>
</file>