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C62"/>
    <a:srgbClr val="B8A236"/>
    <a:srgbClr val="C6AF3E"/>
    <a:srgbClr val="716421"/>
    <a:srgbClr val="CBAF23"/>
    <a:srgbClr val="DECA68"/>
    <a:srgbClr val="D2C064"/>
    <a:srgbClr val="A28F30"/>
    <a:srgbClr val="00B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52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28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35EF89-300D-D43B-E0E4-F978CAEABFF6}"/>
              </a:ext>
            </a:extLst>
          </p:cNvPr>
          <p:cNvSpPr/>
          <p:nvPr userDrawn="1"/>
        </p:nvSpPr>
        <p:spPr>
          <a:xfrm flipV="1">
            <a:off x="-1125415" y="595176"/>
            <a:ext cx="9941170" cy="104995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1CBD15-1D9B-8805-5BB4-10CAD0074E76}"/>
              </a:ext>
            </a:extLst>
          </p:cNvPr>
          <p:cNvSpPr txBox="1"/>
          <p:nvPr userDrawn="1"/>
        </p:nvSpPr>
        <p:spPr>
          <a:xfrm>
            <a:off x="-1562102" y="-1407205"/>
            <a:ext cx="9729788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65000" b="1" spc="-1000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DX</a:t>
            </a:r>
            <a:endParaRPr kumimoji="1" lang="ja-JP" altLang="en-US" sz="65000" b="1" spc="-1000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latin typeface="Segoe UI Black" panose="020B0A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EC10FB-BC22-71E0-B412-13EA7BFAEA74}"/>
              </a:ext>
            </a:extLst>
          </p:cNvPr>
          <p:cNvSpPr txBox="1"/>
          <p:nvPr userDrawn="1"/>
        </p:nvSpPr>
        <p:spPr>
          <a:xfrm>
            <a:off x="-1585913" y="-1416725"/>
            <a:ext cx="9729788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65000" b="1" spc="-10000" baseline="0" dirty="0">
                <a:ln>
                  <a:noFill/>
                </a:ln>
                <a:solidFill>
                  <a:srgbClr val="E1E1E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DX</a:t>
            </a:r>
            <a:endParaRPr kumimoji="1" lang="ja-JP" altLang="en-US" sz="65000" b="1" spc="-10000" baseline="0" dirty="0">
              <a:ln>
                <a:noFill/>
              </a:ln>
              <a:solidFill>
                <a:srgbClr val="E1E1E1"/>
              </a:solidFill>
              <a:latin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DD7BA1-B8BB-5A1B-2E34-071D68BCFE32}"/>
              </a:ext>
            </a:extLst>
          </p:cNvPr>
          <p:cNvSpPr txBox="1"/>
          <p:nvPr userDrawn="1"/>
        </p:nvSpPr>
        <p:spPr>
          <a:xfrm>
            <a:off x="-1687749" y="4314688"/>
            <a:ext cx="9729788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65000" b="1" spc="-10000" baseline="0" dirty="0">
                <a:ln>
                  <a:noFill/>
                </a:ln>
                <a:solidFill>
                  <a:srgbClr val="DA929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DX</a:t>
            </a:r>
            <a:endParaRPr kumimoji="1" lang="ja-JP" altLang="en-US" sz="65000" b="1" spc="-10000" baseline="0" dirty="0">
              <a:ln>
                <a:noFill/>
              </a:ln>
              <a:solidFill>
                <a:srgbClr val="DA9292"/>
              </a:solidFill>
              <a:latin typeface="Segoe UI Black" panose="020B0A02040204020203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C0B7EAA-FC53-38D6-8203-1F788BF317B9}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A6BAB0-1E3B-C9F6-22C9-96AB75121351}"/>
              </a:ext>
            </a:extLst>
          </p:cNvPr>
          <p:cNvSpPr txBox="1"/>
          <p:nvPr userDrawn="1"/>
        </p:nvSpPr>
        <p:spPr>
          <a:xfrm>
            <a:off x="-1731644" y="4314688"/>
            <a:ext cx="9729788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65000" b="1" spc="-1000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DX</a:t>
            </a:r>
            <a:endParaRPr kumimoji="1" lang="ja-JP" altLang="en-US" sz="65000" b="1" spc="-1000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latin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A56F2-1B44-76EB-23E4-12A615BD10F8}"/>
              </a:ext>
            </a:extLst>
          </p:cNvPr>
          <p:cNvSpPr/>
          <p:nvPr userDrawn="1"/>
        </p:nvSpPr>
        <p:spPr>
          <a:xfrm>
            <a:off x="-4454769" y="-656492"/>
            <a:ext cx="16717107" cy="1411458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12">
            <a:extLst>
              <a:ext uri="{FF2B5EF4-FFF2-40B4-BE49-F238E27FC236}">
                <a16:creationId xmlns:a16="http://schemas.microsoft.com/office/drawing/2014/main" id="{8C4983F9-0CB8-12E9-020F-329C80BD4C29}"/>
              </a:ext>
            </a:extLst>
          </p:cNvPr>
          <p:cNvSpPr/>
          <p:nvPr userDrawn="1"/>
        </p:nvSpPr>
        <p:spPr>
          <a:xfrm>
            <a:off x="545049" y="149383"/>
            <a:ext cx="1932346" cy="27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900" b="1" spc="-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900" b="1" spc="-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900" b="1" spc="-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　新ビジネスチャレンジ事業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8D37F2D-E032-2220-7CF9-81E8D5643EC0}"/>
              </a:ext>
            </a:extLst>
          </p:cNvPr>
          <p:cNvSpPr/>
          <p:nvPr userDrawn="1"/>
        </p:nvSpPr>
        <p:spPr>
          <a:xfrm>
            <a:off x="545051" y="388117"/>
            <a:ext cx="193234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200"/>
              </a:lnSpc>
              <a:spcAft>
                <a:spcPts val="1800"/>
              </a:spcAft>
            </a:pPr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セミナーのご案内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2334D0-8683-F6E2-834D-FDAC7DB316AB}"/>
              </a:ext>
            </a:extLst>
          </p:cNvPr>
          <p:cNvSpPr/>
          <p:nvPr userDrawn="1"/>
        </p:nvSpPr>
        <p:spPr>
          <a:xfrm>
            <a:off x="5236183" y="394431"/>
            <a:ext cx="1932347" cy="360000"/>
          </a:xfrm>
          <a:prstGeom prst="rect">
            <a:avLst/>
          </a:prstGeom>
          <a:solidFill>
            <a:srgbClr val="E600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200"/>
              </a:lnSpc>
              <a:spcAft>
                <a:spcPts val="1800"/>
              </a:spcAft>
            </a:pPr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参加無料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1BD473-89EE-6C98-A88F-F730A6D56CB8}"/>
              </a:ext>
            </a:extLst>
          </p:cNvPr>
          <p:cNvSpPr/>
          <p:nvPr userDrawn="1"/>
        </p:nvSpPr>
        <p:spPr>
          <a:xfrm>
            <a:off x="5642020" y="147554"/>
            <a:ext cx="378562" cy="2352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/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現地</a:t>
            </a:r>
          </a:p>
        </p:txBody>
      </p:sp>
      <p:pic>
        <p:nvPicPr>
          <p:cNvPr id="23" name="グラフィックス 22" descr="教師">
            <a:extLst>
              <a:ext uri="{FF2B5EF4-FFF2-40B4-BE49-F238E27FC236}">
                <a16:creationId xmlns:a16="http://schemas.microsoft.com/office/drawing/2014/main" id="{1EEA251A-FD3F-8FC2-E422-4AEF75A50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2132" y="119187"/>
            <a:ext cx="320944" cy="320944"/>
          </a:xfrm>
          <a:prstGeom prst="rect">
            <a:avLst/>
          </a:prstGeom>
        </p:spPr>
      </p:pic>
      <p:pic>
        <p:nvPicPr>
          <p:cNvPr id="32" name="グラフィックス 31" descr="ノート PC">
            <a:extLst>
              <a:ext uri="{FF2B5EF4-FFF2-40B4-BE49-F238E27FC236}">
                <a16:creationId xmlns:a16="http://schemas.microsoft.com/office/drawing/2014/main" id="{46FE6A35-218E-C902-FD5B-F1202D1E65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5086" y="133533"/>
            <a:ext cx="301887" cy="301887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1B1B471-94D5-8C15-870C-27F2E745C85C}"/>
              </a:ext>
            </a:extLst>
          </p:cNvPr>
          <p:cNvSpPr/>
          <p:nvPr userDrawn="1"/>
        </p:nvSpPr>
        <p:spPr>
          <a:xfrm>
            <a:off x="6413908" y="147282"/>
            <a:ext cx="806198" cy="2603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オンライン</a:t>
            </a:r>
          </a:p>
        </p:txBody>
      </p:sp>
    </p:spTree>
    <p:extLst>
      <p:ext uri="{BB962C8B-B14F-4D97-AF65-F5344CB8AC3E}">
        <p14:creationId xmlns:p14="http://schemas.microsoft.com/office/powerpoint/2010/main" val="33705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6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0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5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3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6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650B5D-9968-4350-98B5-B39C969226AB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12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210509" y="4354784"/>
            <a:ext cx="7084511" cy="39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セミナー申込書（</a:t>
            </a:r>
            <a:r>
              <a:rPr lang="en-US" altLang="ja-JP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用）：</a:t>
            </a:r>
            <a:r>
              <a:rPr lang="en-US" altLang="ja-JP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029-293-8029</a:t>
            </a: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5" y="9743184"/>
            <a:ext cx="7402024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申込み・お問合せ先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茨城県産業技術イノベーションセンター　新ビジネス支援グループ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：０２９－２９３－７４９５（直）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　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https://www.itic.pref.ibaraki.jp/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business2@itic.pref.ibaraki.jp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zh-TW" altLang="en-US" sz="1000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関谷</a:t>
            </a:r>
            <a:r>
              <a:rPr lang="ja-JP" altLang="en-US" sz="1000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、山屋、石川（あ）</a:t>
            </a:r>
            <a:endParaRPr lang="ja-JP" altLang="en-US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210509" y="9714156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363339" y="2164185"/>
            <a:ext cx="6713334" cy="66678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7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</a:t>
            </a:r>
            <a:endParaRPr lang="en-US" altLang="ja-JP" sz="176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コードからお申込みください。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https://apply.e-tumo.jp/pref-ibaraki-u/offer/offerList_detail?tempSeq=73799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B511118-51F5-1D5D-FFF8-49F1272C5C72}"/>
              </a:ext>
            </a:extLst>
          </p:cNvPr>
          <p:cNvSpPr txBox="1"/>
          <p:nvPr/>
        </p:nvSpPr>
        <p:spPr>
          <a:xfrm>
            <a:off x="4684339" y="3351466"/>
            <a:ext cx="1442831" cy="273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申込先</a:t>
            </a:r>
            <a:r>
              <a:rPr lang="en-US" altLang="ja-JP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  <a:endParaRPr lang="ja-JP" altLang="en-US" sz="156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210509" y="3722522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0">
            <a:extLst>
              <a:ext uri="{FF2B5EF4-FFF2-40B4-BE49-F238E27FC236}">
                <a16:creationId xmlns:a16="http://schemas.microsoft.com/office/drawing/2014/main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063" y="757428"/>
            <a:ext cx="477610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ビジネスモデルキャンバスと事業計画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947" y="448859"/>
            <a:ext cx="3665559" cy="18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令和７年度新ビジネスチャレンジ事業</a:t>
            </a:r>
            <a:endParaRPr lang="ja-JP" altLang="en-US" sz="784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210509" y="1546269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EAB00AC-1297-CF3B-6B4D-ACA8278FB63F}"/>
              </a:ext>
            </a:extLst>
          </p:cNvPr>
          <p:cNvSpPr txBox="1"/>
          <p:nvPr/>
        </p:nvSpPr>
        <p:spPr>
          <a:xfrm>
            <a:off x="210714" y="418162"/>
            <a:ext cx="1001359" cy="1001359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7/25</a:t>
            </a:r>
          </a:p>
          <a:p>
            <a:pPr algn="ctr"/>
            <a:r>
              <a:rPr lang="ja-JP" altLang="en-US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（金）</a:t>
            </a:r>
            <a:endParaRPr lang="en-US" altLang="ja-JP" sz="1762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210509" y="270516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1FBD79-5E1E-2CB7-4C17-E97AC115ECA8}"/>
              </a:ext>
            </a:extLst>
          </p:cNvPr>
          <p:cNvSpPr txBox="1"/>
          <p:nvPr/>
        </p:nvSpPr>
        <p:spPr>
          <a:xfrm>
            <a:off x="373917" y="1679375"/>
            <a:ext cx="6811842" cy="36349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7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申込フォームまたはＦＡＸからお申込みください。</a:t>
            </a:r>
            <a:endParaRPr lang="en-US" altLang="ja-JP" sz="176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3CAC169-DD83-297F-F10D-361A694E3DE7}"/>
              </a:ext>
            </a:extLst>
          </p:cNvPr>
          <p:cNvSpPr txBox="1"/>
          <p:nvPr/>
        </p:nvSpPr>
        <p:spPr>
          <a:xfrm>
            <a:off x="1193645" y="5118812"/>
            <a:ext cx="378117" cy="4325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37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7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id="{3307C33A-CFCB-D20D-34ED-B8C8965B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66112"/>
              </p:ext>
            </p:extLst>
          </p:nvPr>
        </p:nvGraphicFramePr>
        <p:xfrm>
          <a:off x="219906" y="5139737"/>
          <a:ext cx="7075114" cy="387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6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16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9698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A86D1-F14D-3A81-87B4-B1430B9CE3C2}"/>
              </a:ext>
            </a:extLst>
          </p:cNvPr>
          <p:cNvSpPr txBox="1"/>
          <p:nvPr/>
        </p:nvSpPr>
        <p:spPr>
          <a:xfrm>
            <a:off x="1836832" y="5199976"/>
            <a:ext cx="5083002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28D7D7F-C216-44E3-163B-464D28EC1C30}"/>
              </a:ext>
            </a:extLst>
          </p:cNvPr>
          <p:cNvSpPr txBox="1"/>
          <p:nvPr/>
        </p:nvSpPr>
        <p:spPr>
          <a:xfrm>
            <a:off x="1836832" y="5553778"/>
            <a:ext cx="5083002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359F188-4588-EC78-A257-48FE62C2BE0A}"/>
              </a:ext>
            </a:extLst>
          </p:cNvPr>
          <p:cNvSpPr txBox="1"/>
          <p:nvPr/>
        </p:nvSpPr>
        <p:spPr>
          <a:xfrm>
            <a:off x="1836833" y="5939374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F4B446E-767D-2A03-73FF-E7F833570719}"/>
              </a:ext>
            </a:extLst>
          </p:cNvPr>
          <p:cNvSpPr txBox="1"/>
          <p:nvPr/>
        </p:nvSpPr>
        <p:spPr>
          <a:xfrm>
            <a:off x="5023360" y="5939374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28BC3F9-7CCF-5A8E-30D9-57EBF709BB67}"/>
              </a:ext>
            </a:extLst>
          </p:cNvPr>
          <p:cNvSpPr txBox="1"/>
          <p:nvPr/>
        </p:nvSpPr>
        <p:spPr>
          <a:xfrm>
            <a:off x="2225434" y="6780220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1974669-23A8-C68E-BE6E-C517611713E2}"/>
              </a:ext>
            </a:extLst>
          </p:cNvPr>
          <p:cNvSpPr txBox="1"/>
          <p:nvPr/>
        </p:nvSpPr>
        <p:spPr>
          <a:xfrm>
            <a:off x="2225434" y="7141622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id="{87C694CC-8748-E94D-BAD0-1A0F2A027667}"/>
              </a:ext>
            </a:extLst>
          </p:cNvPr>
          <p:cNvSpPr txBox="1"/>
          <p:nvPr/>
        </p:nvSpPr>
        <p:spPr>
          <a:xfrm>
            <a:off x="210509" y="4679148"/>
            <a:ext cx="7084511" cy="324833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11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下表にご記入のうえ、ご送信ください</a:t>
            </a:r>
            <a:r>
              <a:rPr lang="ja-JP" altLang="en-US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51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F998C3-D380-E298-6B45-214BC7D71AE1}"/>
              </a:ext>
            </a:extLst>
          </p:cNvPr>
          <p:cNvSpPr txBox="1"/>
          <p:nvPr/>
        </p:nvSpPr>
        <p:spPr>
          <a:xfrm>
            <a:off x="1836833" y="7534149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F1D65-B212-7228-48C9-C23DA5AE1F79}"/>
              </a:ext>
            </a:extLst>
          </p:cNvPr>
          <p:cNvSpPr txBox="1"/>
          <p:nvPr/>
        </p:nvSpPr>
        <p:spPr>
          <a:xfrm>
            <a:off x="5023360" y="7539001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BA1055-D25E-4B5F-8296-47296A9A3C1C}"/>
              </a:ext>
            </a:extLst>
          </p:cNvPr>
          <p:cNvSpPr txBox="1"/>
          <p:nvPr/>
        </p:nvSpPr>
        <p:spPr>
          <a:xfrm>
            <a:off x="2225434" y="8685093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BFEEA-A57E-0DE7-8898-8DF3E097E718}"/>
              </a:ext>
            </a:extLst>
          </p:cNvPr>
          <p:cNvSpPr txBox="1"/>
          <p:nvPr/>
        </p:nvSpPr>
        <p:spPr>
          <a:xfrm>
            <a:off x="6288326" y="418162"/>
            <a:ext cx="1001359" cy="100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76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0B5719C-2B76-D1C9-4274-2FFC255D884A}"/>
              </a:ext>
            </a:extLst>
          </p:cNvPr>
          <p:cNvSpPr txBox="1"/>
          <p:nvPr/>
        </p:nvSpPr>
        <p:spPr>
          <a:xfrm>
            <a:off x="2488292" y="6425041"/>
            <a:ext cx="938298" cy="15805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27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7/25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8B2FDF7-7E62-B341-FD42-F3D4CDCD4079}"/>
              </a:ext>
            </a:extLst>
          </p:cNvPr>
          <p:cNvSpPr txBox="1"/>
          <p:nvPr/>
        </p:nvSpPr>
        <p:spPr>
          <a:xfrm>
            <a:off x="2197413" y="6375172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836B54F3-E50D-47D0-9041-AC158D324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063" y="1075361"/>
            <a:ext cx="49527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アイデアを勝ち筋に変換する方法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99D418-E728-8792-91C6-D3FE01C89B04}"/>
              </a:ext>
            </a:extLst>
          </p:cNvPr>
          <p:cNvSpPr/>
          <p:nvPr/>
        </p:nvSpPr>
        <p:spPr>
          <a:xfrm>
            <a:off x="5203065" y="9548128"/>
            <a:ext cx="2195955" cy="181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　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年７月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58BDDB-A9F3-BEA4-AD9D-13FC005EE1CB}"/>
              </a:ext>
            </a:extLst>
          </p:cNvPr>
          <p:cNvSpPr txBox="1"/>
          <p:nvPr/>
        </p:nvSpPr>
        <p:spPr>
          <a:xfrm>
            <a:off x="2488292" y="7992204"/>
            <a:ext cx="938298" cy="15805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27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7/25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23D652-DEB0-4C53-DB4E-F227DFEBAA54}"/>
              </a:ext>
            </a:extLst>
          </p:cNvPr>
          <p:cNvSpPr txBox="1"/>
          <p:nvPr/>
        </p:nvSpPr>
        <p:spPr>
          <a:xfrm>
            <a:off x="2197413" y="7942335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9BB8CE-050C-E6E7-2C5B-8865A6185805}"/>
              </a:ext>
            </a:extLst>
          </p:cNvPr>
          <p:cNvSpPr txBox="1"/>
          <p:nvPr/>
        </p:nvSpPr>
        <p:spPr>
          <a:xfrm>
            <a:off x="2225434" y="8344875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0BBBABB-B46E-45EB-93BE-5D2F23DEA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870" y="2508287"/>
            <a:ext cx="1149815" cy="114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0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2245</TotalTime>
  <Words>184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Segoe UI Black</vt:lpstr>
      <vt:lpstr>メイリオ</vt:lpstr>
      <vt:lpstr>游ゴシック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2025-07-25セミナー</dc:title>
  <dc:subject>2025-07-25セミナー</dc:subject>
  <dc:creator>茨城県産業技術イノベーションセンター</dc:creator>
  <cp:keywords>セミナー</cp:keywords>
  <cp:lastModifiedBy>R1OPTIPLEX-08</cp:lastModifiedBy>
  <cp:revision>95</cp:revision>
  <cp:lastPrinted>2025-05-23T13:00:36Z</cp:lastPrinted>
  <dcterms:created xsi:type="dcterms:W3CDTF">2023-10-31T04:14:24Z</dcterms:created>
  <dcterms:modified xsi:type="dcterms:W3CDTF">2025-06-02T05:09:28Z</dcterms:modified>
</cp:coreProperties>
</file>