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2C62"/>
    <a:srgbClr val="B8A236"/>
    <a:srgbClr val="C6AF3E"/>
    <a:srgbClr val="716421"/>
    <a:srgbClr val="CBAF23"/>
    <a:srgbClr val="DECA68"/>
    <a:srgbClr val="D2C064"/>
    <a:srgbClr val="A28F30"/>
    <a:srgbClr val="00B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652" autoAdjust="0"/>
    <p:restoredTop sz="94280" autoAdjust="0"/>
  </p:normalViewPr>
  <p:slideViewPr>
    <p:cSldViewPr snapToGrid="0">
      <p:cViewPr varScale="1">
        <p:scale>
          <a:sx n="74" d="100"/>
          <a:sy n="74" d="100"/>
        </p:scale>
        <p:origin x="28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235EF89-300D-D43B-E0E4-F978CAEABFF6}"/>
              </a:ext>
            </a:extLst>
          </p:cNvPr>
          <p:cNvSpPr/>
          <p:nvPr userDrawn="1"/>
        </p:nvSpPr>
        <p:spPr>
          <a:xfrm flipV="1">
            <a:off x="-1125415" y="595176"/>
            <a:ext cx="9941170" cy="1049954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1CBD15-1D9B-8805-5BB4-10CAD0074E76}"/>
              </a:ext>
            </a:extLst>
          </p:cNvPr>
          <p:cNvSpPr txBox="1"/>
          <p:nvPr userDrawn="1"/>
        </p:nvSpPr>
        <p:spPr>
          <a:xfrm>
            <a:off x="-1562102" y="-1407205"/>
            <a:ext cx="9729788" cy="10095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sz="65000" b="1" spc="-1000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DX</a:t>
            </a:r>
            <a:endParaRPr kumimoji="1" lang="ja-JP" altLang="en-US" sz="65000" b="1" spc="-1000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latin typeface="Segoe UI Black" panose="020B0A02040204020203" pitchFamily="34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3EC10FB-BC22-71E0-B412-13EA7BFAEA74}"/>
              </a:ext>
            </a:extLst>
          </p:cNvPr>
          <p:cNvSpPr txBox="1"/>
          <p:nvPr userDrawn="1"/>
        </p:nvSpPr>
        <p:spPr>
          <a:xfrm>
            <a:off x="-1585913" y="-1416725"/>
            <a:ext cx="9729788" cy="10095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sz="65000" b="1" spc="-10000" baseline="0" dirty="0">
                <a:ln>
                  <a:noFill/>
                </a:ln>
                <a:solidFill>
                  <a:srgbClr val="E1E1E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DX</a:t>
            </a:r>
            <a:endParaRPr kumimoji="1" lang="ja-JP" altLang="en-US" sz="65000" b="1" spc="-10000" baseline="0" dirty="0">
              <a:ln>
                <a:noFill/>
              </a:ln>
              <a:solidFill>
                <a:srgbClr val="E1E1E1"/>
              </a:solidFill>
              <a:latin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BDD7BA1-B8BB-5A1B-2E34-071D68BCFE32}"/>
              </a:ext>
            </a:extLst>
          </p:cNvPr>
          <p:cNvSpPr txBox="1"/>
          <p:nvPr userDrawn="1"/>
        </p:nvSpPr>
        <p:spPr>
          <a:xfrm>
            <a:off x="-1687749" y="4314688"/>
            <a:ext cx="9729788" cy="10095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sz="65000" b="1" spc="-10000" baseline="0" dirty="0">
                <a:ln>
                  <a:noFill/>
                </a:ln>
                <a:solidFill>
                  <a:srgbClr val="DA929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DX</a:t>
            </a:r>
            <a:endParaRPr kumimoji="1" lang="ja-JP" altLang="en-US" sz="65000" b="1" spc="-10000" baseline="0" dirty="0">
              <a:ln>
                <a:noFill/>
              </a:ln>
              <a:solidFill>
                <a:srgbClr val="DA9292"/>
              </a:solidFill>
              <a:latin typeface="Segoe UI Black" panose="020B0A02040204020203" pitchFamily="34" charset="0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1C0B7EAA-FC53-38D6-8203-1F788BF317B9}"/>
              </a:ext>
            </a:extLst>
          </p:cNvPr>
          <p:cNvSpPr/>
          <p:nvPr userDrawn="1"/>
        </p:nvSpPr>
        <p:spPr>
          <a:xfrm>
            <a:off x="0" y="0"/>
            <a:ext cx="7559675" cy="10691813"/>
          </a:xfrm>
          <a:prstGeom prst="rect">
            <a:avLst/>
          </a:prstGeom>
          <a:noFill/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CA6BAB0-1E3B-C9F6-22C9-96AB75121351}"/>
              </a:ext>
            </a:extLst>
          </p:cNvPr>
          <p:cNvSpPr txBox="1"/>
          <p:nvPr userDrawn="1"/>
        </p:nvSpPr>
        <p:spPr>
          <a:xfrm>
            <a:off x="-1731644" y="4314688"/>
            <a:ext cx="9729788" cy="10095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sz="65000" b="1" spc="-1000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DX</a:t>
            </a:r>
            <a:endParaRPr kumimoji="1" lang="ja-JP" altLang="en-US" sz="65000" b="1" spc="-1000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latin typeface="Segoe UI Black" panose="020B0A02040204020203" pitchFamily="34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E9A56F2-1B44-76EB-23E4-12A615BD10F8}"/>
              </a:ext>
            </a:extLst>
          </p:cNvPr>
          <p:cNvSpPr/>
          <p:nvPr userDrawn="1"/>
        </p:nvSpPr>
        <p:spPr>
          <a:xfrm>
            <a:off x="-4454769" y="-656492"/>
            <a:ext cx="16717107" cy="14114584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角丸四角形 12">
            <a:extLst>
              <a:ext uri="{FF2B5EF4-FFF2-40B4-BE49-F238E27FC236}">
                <a16:creationId xmlns:a16="http://schemas.microsoft.com/office/drawing/2014/main" id="{8C4983F9-0CB8-12E9-020F-329C80BD4C29}"/>
              </a:ext>
            </a:extLst>
          </p:cNvPr>
          <p:cNvSpPr/>
          <p:nvPr userDrawn="1"/>
        </p:nvSpPr>
        <p:spPr>
          <a:xfrm>
            <a:off x="545049" y="149383"/>
            <a:ext cx="1932346" cy="279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900" b="1" spc="-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lang="en-US" altLang="ja-JP" sz="900" b="1" spc="-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lang="ja-JP" altLang="en-US" sz="900" b="1" spc="-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　新ビジネスチャレンジ事業</a:t>
            </a: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08D37F2D-E032-2220-7CF9-81E8D5643EC0}"/>
              </a:ext>
            </a:extLst>
          </p:cNvPr>
          <p:cNvSpPr/>
          <p:nvPr userDrawn="1"/>
        </p:nvSpPr>
        <p:spPr>
          <a:xfrm>
            <a:off x="545051" y="388117"/>
            <a:ext cx="1932347" cy="360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200"/>
              </a:lnSpc>
              <a:spcAft>
                <a:spcPts val="1800"/>
              </a:spcAft>
            </a:pPr>
            <a:r>
              <a:rPr kumimoji="1"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セミナーのご案内 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52334D0-8683-F6E2-834D-FDAC7DB316AB}"/>
              </a:ext>
            </a:extLst>
          </p:cNvPr>
          <p:cNvSpPr/>
          <p:nvPr userDrawn="1"/>
        </p:nvSpPr>
        <p:spPr>
          <a:xfrm>
            <a:off x="5236183" y="394431"/>
            <a:ext cx="1932347" cy="360000"/>
          </a:xfrm>
          <a:prstGeom prst="rect">
            <a:avLst/>
          </a:prstGeom>
          <a:solidFill>
            <a:srgbClr val="E6001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200"/>
              </a:lnSpc>
              <a:spcAft>
                <a:spcPts val="1800"/>
              </a:spcAft>
            </a:pPr>
            <a:r>
              <a:rPr kumimoji="1"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参加無料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11BD473-89EE-6C98-A88F-F730A6D56CB8}"/>
              </a:ext>
            </a:extLst>
          </p:cNvPr>
          <p:cNvSpPr/>
          <p:nvPr userDrawn="1"/>
        </p:nvSpPr>
        <p:spPr>
          <a:xfrm>
            <a:off x="5642020" y="147554"/>
            <a:ext cx="378562" cy="23522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/>
            <a:r>
              <a:rPr kumimoji="1" lang="ja-JP" altLang="en-US" sz="1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現地</a:t>
            </a:r>
          </a:p>
        </p:txBody>
      </p:sp>
      <p:pic>
        <p:nvPicPr>
          <p:cNvPr id="23" name="グラフィックス 22" descr="教師">
            <a:extLst>
              <a:ext uri="{FF2B5EF4-FFF2-40B4-BE49-F238E27FC236}">
                <a16:creationId xmlns:a16="http://schemas.microsoft.com/office/drawing/2014/main" id="{1EEA251A-FD3F-8FC2-E422-4AEF75A50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82132" y="119187"/>
            <a:ext cx="320944" cy="320944"/>
          </a:xfrm>
          <a:prstGeom prst="rect">
            <a:avLst/>
          </a:prstGeom>
        </p:spPr>
      </p:pic>
      <p:pic>
        <p:nvPicPr>
          <p:cNvPr id="32" name="グラフィックス 31" descr="ノート PC">
            <a:extLst>
              <a:ext uri="{FF2B5EF4-FFF2-40B4-BE49-F238E27FC236}">
                <a16:creationId xmlns:a16="http://schemas.microsoft.com/office/drawing/2014/main" id="{46FE6A35-218E-C902-FD5B-F1202D1E65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5086" y="133533"/>
            <a:ext cx="301887" cy="301887"/>
          </a:xfrm>
          <a:prstGeom prst="rect">
            <a:avLst/>
          </a:prstGeom>
        </p:spPr>
      </p:pic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D1B1B471-94D5-8C15-870C-27F2E745C85C}"/>
              </a:ext>
            </a:extLst>
          </p:cNvPr>
          <p:cNvSpPr/>
          <p:nvPr userDrawn="1"/>
        </p:nvSpPr>
        <p:spPr>
          <a:xfrm>
            <a:off x="6413908" y="147282"/>
            <a:ext cx="806198" cy="26033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オンライン</a:t>
            </a:r>
          </a:p>
        </p:txBody>
      </p:sp>
    </p:spTree>
    <p:extLst>
      <p:ext uri="{BB962C8B-B14F-4D97-AF65-F5344CB8AC3E}">
        <p14:creationId xmlns:p14="http://schemas.microsoft.com/office/powerpoint/2010/main" val="3370505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7650B5D-9968-4350-98B5-B39C969226AB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650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7650B5D-9968-4350-98B5-B39C969226AB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490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7650B5D-9968-4350-98B5-B39C969226AB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167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7650B5D-9968-4350-98B5-B39C969226AB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803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7650B5D-9968-4350-98B5-B39C969226AB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452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7650B5D-9968-4350-98B5-B39C969226AB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337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5665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7650B5D-9968-4350-98B5-B39C969226AB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58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7650B5D-9968-4350-98B5-B39C969226AB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340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7650B5D-9968-4350-98B5-B39C969226AB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88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129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7A39FEC-D018-FBAF-BA8C-E4FD291477A5}"/>
              </a:ext>
            </a:extLst>
          </p:cNvPr>
          <p:cNvSpPr txBox="1"/>
          <p:nvPr/>
        </p:nvSpPr>
        <p:spPr>
          <a:xfrm>
            <a:off x="210509" y="4354784"/>
            <a:ext cx="7084511" cy="391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943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セミナー申込書（</a:t>
            </a:r>
            <a:r>
              <a:rPr lang="en-US" altLang="ja-JP" sz="1943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Fax</a:t>
            </a:r>
            <a:r>
              <a:rPr lang="ja-JP" altLang="en-US" sz="1943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用）：</a:t>
            </a:r>
            <a:r>
              <a:rPr lang="en-US" altLang="ja-JP" sz="1943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029-293-8029</a:t>
            </a:r>
          </a:p>
        </p:txBody>
      </p:sp>
      <p:sp>
        <p:nvSpPr>
          <p:cNvPr id="26" name="Text Box 14">
            <a:extLst>
              <a:ext uri="{FF2B5EF4-FFF2-40B4-BE49-F238E27FC236}">
                <a16:creationId xmlns:a16="http://schemas.microsoft.com/office/drawing/2014/main" id="{5E43E6C6-BB0D-52FA-C6D2-59BB3C187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25" y="9743184"/>
            <a:ext cx="7402024" cy="852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just" eaLnBrk="1" hangingPunct="1">
              <a:lnSpc>
                <a:spcPts val="1469"/>
              </a:lnSpc>
              <a:spcBef>
                <a:spcPct val="0"/>
              </a:spcBef>
              <a:buNone/>
            </a:pP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申込み・お問合せ先</a:t>
            </a: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】</a:t>
            </a:r>
          </a:p>
          <a:p>
            <a:pPr algn="just" eaLnBrk="1" hangingPunct="1">
              <a:lnSpc>
                <a:spcPts val="1469"/>
              </a:lnSpc>
              <a:spcBef>
                <a:spcPct val="0"/>
              </a:spcBef>
              <a:buNone/>
            </a:pP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茨城県産業技術イノベーションセンター　新ビジネス支援グループ</a:t>
            </a:r>
            <a:endParaRPr lang="en-US" altLang="ja-JP" sz="1077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algn="just" eaLnBrk="1" hangingPunct="1">
              <a:lnSpc>
                <a:spcPts val="1469"/>
              </a:lnSpc>
              <a:spcBef>
                <a:spcPct val="0"/>
              </a:spcBef>
              <a:buNone/>
            </a:pP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：０２９－２９３－７４９５（直）　</a:t>
            </a: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：０２９－２９３－８０２９</a:t>
            </a:r>
            <a:endParaRPr lang="en-US" altLang="ja-JP" sz="1077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algn="just" eaLnBrk="1" hangingPunct="1">
              <a:lnSpc>
                <a:spcPts val="1469"/>
              </a:lnSpc>
              <a:spcBef>
                <a:spcPct val="0"/>
              </a:spcBef>
              <a:buNone/>
            </a:pP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ホームページ　</a:t>
            </a:r>
            <a:r>
              <a:rPr lang="en-US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https://www.itic.pref.ibaraki.jp/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Mail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business2@itic.pref.ibaraki.jp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担当：</a:t>
            </a:r>
            <a:r>
              <a:rPr lang="zh-TW" altLang="en-US" sz="1000" dirty="0">
                <a:solidFill>
                  <a:srgbClr val="1D1C1D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関谷</a:t>
            </a:r>
            <a:r>
              <a:rPr lang="ja-JP" altLang="en-US" sz="1000" dirty="0">
                <a:solidFill>
                  <a:srgbClr val="1D1C1D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、山屋、石川（あ）</a:t>
            </a:r>
            <a:endParaRPr lang="ja-JP" altLang="en-US" sz="1077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C381CB07-F634-15FF-20C0-38A5E5795BFC}"/>
              </a:ext>
            </a:extLst>
          </p:cNvPr>
          <p:cNvCxnSpPr>
            <a:cxnSpLocks/>
          </p:cNvCxnSpPr>
          <p:nvPr/>
        </p:nvCxnSpPr>
        <p:spPr>
          <a:xfrm>
            <a:off x="210509" y="9714156"/>
            <a:ext cx="70845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782C08E-0625-E4BD-F318-143700DD8C8B}"/>
              </a:ext>
            </a:extLst>
          </p:cNvPr>
          <p:cNvSpPr txBox="1"/>
          <p:nvPr/>
        </p:nvSpPr>
        <p:spPr>
          <a:xfrm>
            <a:off x="363339" y="2164185"/>
            <a:ext cx="6713334" cy="666786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762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申込フォーム</a:t>
            </a:r>
            <a:endParaRPr lang="en-US" altLang="ja-JP" sz="1762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下記</a:t>
            </a:r>
            <a:r>
              <a:rPr lang="en-US" altLang="ja-JP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URL</a:t>
            </a:r>
            <a:r>
              <a:rPr lang="ja-JP" altLang="en-US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または</a:t>
            </a:r>
            <a:r>
              <a:rPr lang="en-US" altLang="ja-JP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QR</a:t>
            </a:r>
            <a:r>
              <a:rPr lang="ja-JP" altLang="en-US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コードからお申込みください。</a:t>
            </a:r>
            <a:endParaRPr lang="en-US" altLang="ja-JP" sz="1371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https://apply.e-tumo.jp/pref-ibaraki-u/offer/offerList_detail?tempSeq=73799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B511118-51F5-1D5D-FFF8-49F1272C5C72}"/>
              </a:ext>
            </a:extLst>
          </p:cNvPr>
          <p:cNvSpPr txBox="1"/>
          <p:nvPr/>
        </p:nvSpPr>
        <p:spPr>
          <a:xfrm>
            <a:off x="4684339" y="3351466"/>
            <a:ext cx="1442831" cy="273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ja-JP" altLang="en-US" sz="1174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申込先</a:t>
            </a:r>
            <a:r>
              <a:rPr lang="en-US" altLang="ja-JP" sz="1174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QR</a:t>
            </a:r>
            <a:r>
              <a:rPr lang="ja-JP" altLang="en-US" sz="1174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コード</a:t>
            </a:r>
            <a:endParaRPr lang="ja-JP" altLang="en-US" sz="1566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B6767D86-E9BE-3764-67BE-DC2A68A15191}"/>
              </a:ext>
            </a:extLst>
          </p:cNvPr>
          <p:cNvCxnSpPr>
            <a:cxnSpLocks/>
          </p:cNvCxnSpPr>
          <p:nvPr/>
        </p:nvCxnSpPr>
        <p:spPr>
          <a:xfrm>
            <a:off x="210509" y="3722522"/>
            <a:ext cx="70845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10">
            <a:extLst>
              <a:ext uri="{FF2B5EF4-FFF2-40B4-BE49-F238E27FC236}">
                <a16:creationId xmlns:a16="http://schemas.microsoft.com/office/drawing/2014/main" id="{B6810DDB-4009-657B-E865-1B6F4C25E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063" y="757428"/>
            <a:ext cx="477610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ビジネスモデルキャンバスと事業計画</a:t>
            </a:r>
          </a:p>
        </p:txBody>
      </p:sp>
      <p:sp>
        <p:nvSpPr>
          <p:cNvPr id="38" name="Text Box 13">
            <a:extLst>
              <a:ext uri="{FF2B5EF4-FFF2-40B4-BE49-F238E27FC236}">
                <a16:creationId xmlns:a16="http://schemas.microsoft.com/office/drawing/2014/main" id="{413D5B4C-B373-9D99-01B4-A6E8CA4EA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3947" y="448859"/>
            <a:ext cx="3665559" cy="180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74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令和７年度新ビジネスチャレンジ事業</a:t>
            </a:r>
            <a:endParaRPr lang="ja-JP" altLang="en-US" sz="784" b="1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1CDBA663-4D4A-788A-06D3-DC0B2004D70B}"/>
              </a:ext>
            </a:extLst>
          </p:cNvPr>
          <p:cNvCxnSpPr>
            <a:cxnSpLocks/>
          </p:cNvCxnSpPr>
          <p:nvPr/>
        </p:nvCxnSpPr>
        <p:spPr>
          <a:xfrm>
            <a:off x="210509" y="1546269"/>
            <a:ext cx="70845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EAB00AC-1297-CF3B-6B4D-ACA8278FB63F}"/>
              </a:ext>
            </a:extLst>
          </p:cNvPr>
          <p:cNvSpPr txBox="1"/>
          <p:nvPr/>
        </p:nvSpPr>
        <p:spPr>
          <a:xfrm>
            <a:off x="210714" y="418162"/>
            <a:ext cx="1001359" cy="1001359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US" altLang="ja-JP" sz="176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7/25</a:t>
            </a:r>
          </a:p>
          <a:p>
            <a:pPr algn="ctr"/>
            <a:r>
              <a:rPr lang="ja-JP" altLang="en-US" sz="176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（金）</a:t>
            </a:r>
            <a:endParaRPr lang="en-US" altLang="ja-JP" sz="1762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76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開催</a:t>
            </a:r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C5450931-BB97-FF9C-91EA-A924C26DBC08}"/>
              </a:ext>
            </a:extLst>
          </p:cNvPr>
          <p:cNvCxnSpPr>
            <a:cxnSpLocks/>
          </p:cNvCxnSpPr>
          <p:nvPr/>
        </p:nvCxnSpPr>
        <p:spPr>
          <a:xfrm>
            <a:off x="210509" y="270516"/>
            <a:ext cx="70845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71FBD79-5E1E-2CB7-4C17-E97AC115ECA8}"/>
              </a:ext>
            </a:extLst>
          </p:cNvPr>
          <p:cNvSpPr txBox="1"/>
          <p:nvPr/>
        </p:nvSpPr>
        <p:spPr>
          <a:xfrm>
            <a:off x="373917" y="1679375"/>
            <a:ext cx="6811842" cy="363497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ja-JP" altLang="en-US" sz="1762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申込フォームまたはＦＡＸからお申込みください。</a:t>
            </a:r>
            <a:endParaRPr lang="en-US" altLang="ja-JP" sz="1762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23CAC169-DD83-297F-F10D-361A694E3DE7}"/>
              </a:ext>
            </a:extLst>
          </p:cNvPr>
          <p:cNvSpPr txBox="1"/>
          <p:nvPr/>
        </p:nvSpPr>
        <p:spPr>
          <a:xfrm>
            <a:off x="1193645" y="5118812"/>
            <a:ext cx="378117" cy="4325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371" b="1" dirty="0">
                <a:solidFill>
                  <a:schemeClr val="bg1">
                    <a:lumMod val="8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endParaRPr lang="en-US" altLang="ja-JP" sz="1371" b="1" dirty="0">
              <a:solidFill>
                <a:schemeClr val="bg1">
                  <a:lumMod val="8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371" b="1" dirty="0">
              <a:solidFill>
                <a:schemeClr val="bg1">
                  <a:lumMod val="8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71" b="1" dirty="0">
                <a:solidFill>
                  <a:schemeClr val="bg1">
                    <a:lumMod val="8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endParaRPr lang="en-US" altLang="ja-JP" sz="1371" b="1" dirty="0">
              <a:solidFill>
                <a:schemeClr val="bg1">
                  <a:lumMod val="8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2" name="表 51">
            <a:extLst>
              <a:ext uri="{FF2B5EF4-FFF2-40B4-BE49-F238E27FC236}">
                <a16:creationId xmlns:a16="http://schemas.microsoft.com/office/drawing/2014/main" id="{3307C33A-CFCB-D20D-34ED-B8C8965BD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366112"/>
              </p:ext>
            </p:extLst>
          </p:nvPr>
        </p:nvGraphicFramePr>
        <p:xfrm>
          <a:off x="219906" y="5139737"/>
          <a:ext cx="7075114" cy="3872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2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2254">
                  <a:extLst>
                    <a:ext uri="{9D8B030D-6E8A-4147-A177-3AD203B41FA5}">
                      <a16:colId xmlns:a16="http://schemas.microsoft.com/office/drawing/2014/main" val="1037407083"/>
                    </a:ext>
                  </a:extLst>
                </a:gridCol>
              </a:tblGrid>
              <a:tr h="3645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会社名　団体名</a:t>
                      </a:r>
                    </a:p>
                  </a:txBody>
                  <a:tcPr marL="89514" marR="89514" marT="44758" marB="44758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5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</a:p>
                  </a:txBody>
                  <a:tcPr marL="89514" marR="89514" marT="44758" marB="44758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26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参加者①</a:t>
                      </a:r>
                    </a:p>
                  </a:txBody>
                  <a:tcPr marL="89514" marR="89514" marT="44758" marB="44758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9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参加コース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91603"/>
                  </a:ext>
                </a:extLst>
              </a:tr>
              <a:tr h="36459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59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598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参加者②</a:t>
                      </a:r>
                    </a:p>
                  </a:txBody>
                  <a:tcPr marL="89514" marR="89514" marT="44758" marB="44758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925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参加コース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359698"/>
                  </a:ext>
                </a:extLst>
              </a:tr>
              <a:tr h="36459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459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C41A86D1-F14D-3A81-87B4-B1430B9CE3C2}"/>
              </a:ext>
            </a:extLst>
          </p:cNvPr>
          <p:cNvSpPr txBox="1"/>
          <p:nvPr/>
        </p:nvSpPr>
        <p:spPr>
          <a:xfrm>
            <a:off x="1836832" y="5199976"/>
            <a:ext cx="5083002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628D7D7F-C216-44E3-163B-464D28EC1C30}"/>
              </a:ext>
            </a:extLst>
          </p:cNvPr>
          <p:cNvSpPr txBox="1"/>
          <p:nvPr/>
        </p:nvSpPr>
        <p:spPr>
          <a:xfrm>
            <a:off x="1836832" y="5553778"/>
            <a:ext cx="5083002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7359F188-4588-EC78-A257-48FE62C2BE0A}"/>
              </a:ext>
            </a:extLst>
          </p:cNvPr>
          <p:cNvSpPr txBox="1"/>
          <p:nvPr/>
        </p:nvSpPr>
        <p:spPr>
          <a:xfrm>
            <a:off x="1836833" y="5939374"/>
            <a:ext cx="2188986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BF4B446E-767D-2A03-73FF-E7F833570719}"/>
              </a:ext>
            </a:extLst>
          </p:cNvPr>
          <p:cNvSpPr txBox="1"/>
          <p:nvPr/>
        </p:nvSpPr>
        <p:spPr>
          <a:xfrm>
            <a:off x="5023360" y="5939374"/>
            <a:ext cx="2085227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028BC3F9-7CCF-5A8E-30D9-57EBF709BB67}"/>
              </a:ext>
            </a:extLst>
          </p:cNvPr>
          <p:cNvSpPr txBox="1"/>
          <p:nvPr/>
        </p:nvSpPr>
        <p:spPr>
          <a:xfrm>
            <a:off x="2225434" y="6780220"/>
            <a:ext cx="4727949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A1974669-23A8-C68E-BE6E-C517611713E2}"/>
              </a:ext>
            </a:extLst>
          </p:cNvPr>
          <p:cNvSpPr txBox="1"/>
          <p:nvPr/>
        </p:nvSpPr>
        <p:spPr>
          <a:xfrm>
            <a:off x="2225434" y="7141622"/>
            <a:ext cx="4727949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1044" name="テキスト ボックス 1043">
            <a:extLst>
              <a:ext uri="{FF2B5EF4-FFF2-40B4-BE49-F238E27FC236}">
                <a16:creationId xmlns:a16="http://schemas.microsoft.com/office/drawing/2014/main" id="{87C694CC-8748-E94D-BAD0-1A0F2A027667}"/>
              </a:ext>
            </a:extLst>
          </p:cNvPr>
          <p:cNvSpPr txBox="1"/>
          <p:nvPr/>
        </p:nvSpPr>
        <p:spPr>
          <a:xfrm>
            <a:off x="210509" y="4679148"/>
            <a:ext cx="7084511" cy="324833"/>
          </a:xfrm>
          <a:prstGeom prst="rect">
            <a:avLst/>
          </a:prstGeom>
          <a:solidFill>
            <a:schemeClr val="bg1">
              <a:alpha val="7000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11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下表にご記入のうえ、ご送信ください</a:t>
            </a:r>
            <a:r>
              <a:rPr lang="ja-JP" altLang="en-US" sz="151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sz="1511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EF998C3-D380-E298-6B45-214BC7D71AE1}"/>
              </a:ext>
            </a:extLst>
          </p:cNvPr>
          <p:cNvSpPr txBox="1"/>
          <p:nvPr/>
        </p:nvSpPr>
        <p:spPr>
          <a:xfrm>
            <a:off x="1836833" y="7534149"/>
            <a:ext cx="2188986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1BF1D65-B212-7228-48C9-C23DA5AE1F79}"/>
              </a:ext>
            </a:extLst>
          </p:cNvPr>
          <p:cNvSpPr txBox="1"/>
          <p:nvPr/>
        </p:nvSpPr>
        <p:spPr>
          <a:xfrm>
            <a:off x="5023360" y="7539001"/>
            <a:ext cx="2085227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FBA1055-D25E-4B5F-8296-47296A9A3C1C}"/>
              </a:ext>
            </a:extLst>
          </p:cNvPr>
          <p:cNvSpPr txBox="1"/>
          <p:nvPr/>
        </p:nvSpPr>
        <p:spPr>
          <a:xfrm>
            <a:off x="2225434" y="8685093"/>
            <a:ext cx="4727949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0BFEEA-A57E-0DE7-8898-8DF3E097E718}"/>
              </a:ext>
            </a:extLst>
          </p:cNvPr>
          <p:cNvSpPr txBox="1"/>
          <p:nvPr/>
        </p:nvSpPr>
        <p:spPr>
          <a:xfrm>
            <a:off x="6288326" y="418162"/>
            <a:ext cx="1001359" cy="10013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lang="ja-JP" altLang="en-US" sz="1762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参加費</a:t>
            </a:r>
            <a:endParaRPr lang="en-US" altLang="ja-JP" sz="1762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762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無料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0B5719C-2B76-D1C9-4274-2FFC255D884A}"/>
              </a:ext>
            </a:extLst>
          </p:cNvPr>
          <p:cNvSpPr txBox="1"/>
          <p:nvPr/>
        </p:nvSpPr>
        <p:spPr>
          <a:xfrm>
            <a:off x="2488292" y="6425041"/>
            <a:ext cx="938298" cy="158057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027" dirty="0">
                <a:latin typeface="Meiryo UI" panose="020B0604030504040204" pitchFamily="50" charset="-128"/>
                <a:ea typeface="Meiryo UI" panose="020B0604030504040204" pitchFamily="50" charset="-128"/>
              </a:rPr>
              <a:t>オンライン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7/25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8B2FDF7-7E62-B341-FD42-F3D4CDCD4079}"/>
              </a:ext>
            </a:extLst>
          </p:cNvPr>
          <p:cNvSpPr txBox="1"/>
          <p:nvPr/>
        </p:nvSpPr>
        <p:spPr>
          <a:xfrm>
            <a:off x="2197413" y="6375172"/>
            <a:ext cx="250315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2" name="Text Box 10">
            <a:extLst>
              <a:ext uri="{FF2B5EF4-FFF2-40B4-BE49-F238E27FC236}">
                <a16:creationId xmlns:a16="http://schemas.microsoft.com/office/drawing/2014/main" id="{836B54F3-E50D-47D0-9041-AC158D324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063" y="1075361"/>
            <a:ext cx="495275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ja-JP" altLang="en-US" sz="1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アイデアを勝ち筋に変換する方法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A99D418-E728-8792-91C6-D3FE01C89B04}"/>
              </a:ext>
            </a:extLst>
          </p:cNvPr>
          <p:cNvSpPr/>
          <p:nvPr/>
        </p:nvSpPr>
        <p:spPr>
          <a:xfrm>
            <a:off x="5203065" y="9548128"/>
            <a:ext cx="2195955" cy="1812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pPr>
              <a:lnSpc>
                <a:spcPts val="1200"/>
              </a:lnSpc>
            </a:pP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申込締切　</a:t>
            </a: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2025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年７月</a:t>
            </a: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22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日（火）</a:t>
            </a: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  <a:endParaRPr lang="en-US" altLang="ja-JP" sz="9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658BDDB-A9F3-BEA4-AD9D-13FC005EE1CB}"/>
              </a:ext>
            </a:extLst>
          </p:cNvPr>
          <p:cNvSpPr txBox="1"/>
          <p:nvPr/>
        </p:nvSpPr>
        <p:spPr>
          <a:xfrm>
            <a:off x="2488292" y="7992204"/>
            <a:ext cx="938298" cy="158057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027" dirty="0">
                <a:latin typeface="Meiryo UI" panose="020B0604030504040204" pitchFamily="50" charset="-128"/>
                <a:ea typeface="Meiryo UI" panose="020B0604030504040204" pitchFamily="50" charset="-128"/>
              </a:rPr>
              <a:t>オンライン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7/25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C23D652-DEB0-4C53-DB4E-F227DFEBAA54}"/>
              </a:ext>
            </a:extLst>
          </p:cNvPr>
          <p:cNvSpPr txBox="1"/>
          <p:nvPr/>
        </p:nvSpPr>
        <p:spPr>
          <a:xfrm>
            <a:off x="2197413" y="7942335"/>
            <a:ext cx="250315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A9BB8CE-050C-E6E7-2C5B-8865A6185805}"/>
              </a:ext>
            </a:extLst>
          </p:cNvPr>
          <p:cNvSpPr txBox="1"/>
          <p:nvPr/>
        </p:nvSpPr>
        <p:spPr>
          <a:xfrm>
            <a:off x="2225434" y="8344875"/>
            <a:ext cx="4727949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70BBBABB-B46E-45EB-93BE-5D2F23DEA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9870" y="2508287"/>
            <a:ext cx="1149815" cy="1149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909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2245</TotalTime>
  <Words>184</Words>
  <Application>Microsoft Office PowerPoint</Application>
  <PresentationFormat>ユーザー設定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HGP創英角ｺﾞｼｯｸUB</vt:lpstr>
      <vt:lpstr>Meiryo UI</vt:lpstr>
      <vt:lpstr>Segoe UI Black</vt:lpstr>
      <vt:lpstr>メイリオ</vt:lpstr>
      <vt:lpstr>游ゴシック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2025-07-25セミナー</dc:title>
  <dc:subject>2025-07-25セミナー</dc:subject>
  <dc:creator>茨城県産業技術イノベーションセンター</dc:creator>
  <cp:keywords>セミナー</cp:keywords>
  <cp:lastModifiedBy>R1OPTIPLEX-08</cp:lastModifiedBy>
  <cp:revision>95</cp:revision>
  <cp:lastPrinted>2025-05-23T13:00:36Z</cp:lastPrinted>
  <dcterms:created xsi:type="dcterms:W3CDTF">2023-10-31T04:14:24Z</dcterms:created>
  <dcterms:modified xsi:type="dcterms:W3CDTF">2025-06-02T05:09:28Z</dcterms:modified>
</cp:coreProperties>
</file>