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  <a:srgbClr val="FFB7FF"/>
    <a:srgbClr val="FF66FF"/>
    <a:srgbClr val="C5F0FF"/>
    <a:srgbClr val="FFDC6D"/>
    <a:srgbClr val="FFE07D"/>
    <a:srgbClr val="FFFF99"/>
    <a:srgbClr val="0BF59C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261" autoAdjust="0"/>
  </p:normalViewPr>
  <p:slideViewPr>
    <p:cSldViewPr snapToGrid="0">
      <p:cViewPr varScale="1">
        <p:scale>
          <a:sx n="72" d="100"/>
          <a:sy n="72" d="100"/>
        </p:scale>
        <p:origin x="3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16EA8-A28C-4BA7-BA88-51AEAE8C36B4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938AD-6595-4AAD-832E-99AFAA4AC4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88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50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65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90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2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82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16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0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45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3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58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4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0B5D-9968-4350-98B5-B39C969226AB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29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apply.e-tumo.jp/pref-ibaraki-u/offer/offerList_detail?tempSeq=72964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A7F9A0E-3523-4BE7-99E2-8772DE0BBFAC}"/>
              </a:ext>
            </a:extLst>
          </p:cNvPr>
          <p:cNvSpPr txBox="1"/>
          <p:nvPr/>
        </p:nvSpPr>
        <p:spPr>
          <a:xfrm>
            <a:off x="813923" y="5600644"/>
            <a:ext cx="416892" cy="4769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51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51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51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51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DBA17FD8-6F4C-4480-8708-18546785C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814582"/>
              </p:ext>
            </p:extLst>
          </p:nvPr>
        </p:nvGraphicFramePr>
        <p:xfrm>
          <a:off x="519503" y="5186347"/>
          <a:ext cx="6539586" cy="4618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9726">
                  <a:extLst>
                    <a:ext uri="{9D8B030D-6E8A-4147-A177-3AD203B41FA5}">
                      <a16:colId xmlns:a16="http://schemas.microsoft.com/office/drawing/2014/main" val="3582311543"/>
                    </a:ext>
                  </a:extLst>
                </a:gridCol>
              </a:tblGrid>
              <a:tr h="47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0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役職・氏名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  <a:p>
                      <a:pPr algn="l"/>
                      <a:endParaRPr kumimoji="1" lang="ja-JP" altLang="en-US" sz="15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16984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（いずれかに○をつけてください）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130915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965872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859157"/>
                  </a:ext>
                </a:extLst>
              </a:tr>
              <a:tr h="1679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参加目的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事業開発やビジネス創出の必要性がある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セミナーに興味がある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</a:t>
                      </a:r>
                      <a:r>
                        <a:rPr kumimoji="1" lang="ja-JP" altLang="en-US" sz="1100" b="0" i="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情報収集がしたい</a:t>
                      </a:r>
                      <a:endParaRPr kumimoji="1" lang="en-US" altLang="ja-JP" sz="1100" b="0" i="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100" b="0" i="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その他理由</a:t>
                      </a:r>
                      <a:r>
                        <a:rPr kumimoji="1" lang="ja-JP" altLang="en-US" sz="2000" b="0" i="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</a:t>
                      </a:r>
                      <a:r>
                        <a:rPr kumimoji="1" lang="ja-JP" altLang="en-US" sz="1100" b="0" i="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　　　　　　　　　　　　　　　　　　　　　　　　　　　　</a:t>
                      </a:r>
                      <a:r>
                        <a:rPr kumimoji="1" lang="ja-JP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8694" marR="98694" marT="49347" marB="493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C653691-B0BC-4FC3-8C2E-8381F5BB329F}"/>
              </a:ext>
            </a:extLst>
          </p:cNvPr>
          <p:cNvSpPr txBox="1"/>
          <p:nvPr/>
        </p:nvSpPr>
        <p:spPr>
          <a:xfrm>
            <a:off x="2500967" y="5301938"/>
            <a:ext cx="4413071" cy="26667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133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B1A306D-6172-4E75-BCD8-32D9103AF8B3}"/>
              </a:ext>
            </a:extLst>
          </p:cNvPr>
          <p:cNvSpPr txBox="1"/>
          <p:nvPr/>
        </p:nvSpPr>
        <p:spPr>
          <a:xfrm>
            <a:off x="2499732" y="5765399"/>
            <a:ext cx="4414304" cy="26667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133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9369FFF-1225-4F37-BC39-A1554CA0C6E1}"/>
              </a:ext>
            </a:extLst>
          </p:cNvPr>
          <p:cNvSpPr txBox="1"/>
          <p:nvPr/>
        </p:nvSpPr>
        <p:spPr>
          <a:xfrm>
            <a:off x="709627" y="9916974"/>
            <a:ext cx="6204407" cy="457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87" dirty="0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茨城県産業技術イノベーションセンター　　　新ビジネス支援</a:t>
            </a:r>
            <a:r>
              <a:rPr lang="ja-JP" altLang="en-US" sz="1187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　久野、石川（あ）　</a:t>
            </a:r>
            <a:r>
              <a:rPr lang="ja-JP" altLang="en-US" sz="1187" dirty="0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行き</a:t>
            </a:r>
            <a:endParaRPr lang="en-US" altLang="ja-JP" sz="1187" dirty="0"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87" dirty="0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電話 　</a:t>
            </a:r>
            <a:r>
              <a:rPr lang="en-US" altLang="ja-JP" sz="1187" dirty="0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029(293)7495</a:t>
            </a:r>
            <a:r>
              <a:rPr lang="ja-JP" altLang="en-US" sz="1187" dirty="0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電子メール 　</a:t>
            </a:r>
            <a:r>
              <a:rPr lang="en-US" altLang="ja-JP" sz="1187" dirty="0"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business2@itic.pref.ibaraki.jp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FE522B9-A92F-2245-C267-7AECCC9F9A6F}"/>
              </a:ext>
            </a:extLst>
          </p:cNvPr>
          <p:cNvSpPr txBox="1"/>
          <p:nvPr/>
        </p:nvSpPr>
        <p:spPr>
          <a:xfrm>
            <a:off x="2499732" y="6375151"/>
            <a:ext cx="1979332" cy="26667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133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568673F-388C-F727-0C4B-069A9E6626DA}"/>
              </a:ext>
            </a:extLst>
          </p:cNvPr>
          <p:cNvSpPr txBox="1"/>
          <p:nvPr/>
        </p:nvSpPr>
        <p:spPr>
          <a:xfrm>
            <a:off x="4820743" y="6372755"/>
            <a:ext cx="1948688" cy="26667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133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81236B9-3A42-8826-721C-5C7FE7191279}"/>
              </a:ext>
            </a:extLst>
          </p:cNvPr>
          <p:cNvSpPr txBox="1"/>
          <p:nvPr/>
        </p:nvSpPr>
        <p:spPr>
          <a:xfrm>
            <a:off x="2499732" y="7265356"/>
            <a:ext cx="4414302" cy="26667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133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0CB973B-C2D4-D524-4483-1640EF2A1061}"/>
              </a:ext>
            </a:extLst>
          </p:cNvPr>
          <p:cNvSpPr txBox="1"/>
          <p:nvPr/>
        </p:nvSpPr>
        <p:spPr>
          <a:xfrm>
            <a:off x="2499732" y="7765403"/>
            <a:ext cx="4414302" cy="26667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133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89367E-753F-E8A4-EEC2-5725B09B94F7}"/>
              </a:ext>
            </a:extLst>
          </p:cNvPr>
          <p:cNvSpPr txBox="1"/>
          <p:nvPr/>
        </p:nvSpPr>
        <p:spPr>
          <a:xfrm>
            <a:off x="383907" y="1280708"/>
            <a:ext cx="6801561" cy="163698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727" b="1" dirty="0">
                <a:latin typeface="+mn-ea"/>
              </a:rPr>
              <a:t>【</a:t>
            </a:r>
            <a:r>
              <a:rPr lang="ja-JP" altLang="en-US" sz="1727" b="1" dirty="0">
                <a:latin typeface="+mn-ea"/>
              </a:rPr>
              <a:t>第１部</a:t>
            </a:r>
            <a:r>
              <a:rPr lang="en-US" altLang="ja-JP" sz="1727" b="1" dirty="0">
                <a:latin typeface="+mn-ea"/>
              </a:rPr>
              <a:t>】</a:t>
            </a:r>
            <a:r>
              <a:rPr lang="ja-JP" altLang="en-US" sz="1727" b="1" dirty="0">
                <a:latin typeface="+mn-ea"/>
              </a:rPr>
              <a:t>　新ビジネスチャレンジ事業について </a:t>
            </a:r>
            <a:r>
              <a:rPr lang="ja-JP" altLang="en-US" sz="1295" dirty="0">
                <a:latin typeface="+mn-ea"/>
              </a:rPr>
              <a:t>（</a:t>
            </a:r>
            <a:r>
              <a:rPr lang="en-US" altLang="ja-JP" sz="1295" dirty="0">
                <a:latin typeface="+mn-ea"/>
              </a:rPr>
              <a:t>13:30</a:t>
            </a:r>
            <a:r>
              <a:rPr lang="ja-JP" altLang="en-US" sz="1295" dirty="0">
                <a:latin typeface="+mn-ea"/>
              </a:rPr>
              <a:t>～</a:t>
            </a:r>
            <a:r>
              <a:rPr lang="en-US" altLang="ja-JP" sz="1295" dirty="0">
                <a:latin typeface="+mn-ea"/>
              </a:rPr>
              <a:t>14:00</a:t>
            </a:r>
            <a:r>
              <a:rPr lang="ja-JP" altLang="en-US" sz="1295" dirty="0">
                <a:latin typeface="+mn-ea"/>
              </a:rPr>
              <a:t>）</a:t>
            </a:r>
            <a:endParaRPr lang="en-US" altLang="ja-JP" sz="1295" dirty="0">
              <a:latin typeface="+mn-ea"/>
            </a:endParaRPr>
          </a:p>
          <a:p>
            <a:pPr marL="191900"/>
            <a:r>
              <a:rPr lang="ja-JP" altLang="en-US" sz="1511" dirty="0">
                <a:latin typeface="+mn-ea"/>
              </a:rPr>
              <a:t>運営しているコワーキングスペースや、さまざまなセミナー、ビジネスプラン構築研修の特徴やポイントをお伝えします。</a:t>
            </a:r>
            <a:endParaRPr lang="en-US" altLang="ja-JP" sz="1727" dirty="0">
              <a:latin typeface="+mn-ea"/>
            </a:endParaRPr>
          </a:p>
          <a:p>
            <a:endParaRPr lang="en-US" altLang="ja-JP" sz="540" b="1" dirty="0">
              <a:latin typeface="+mn-ea"/>
            </a:endParaRPr>
          </a:p>
          <a:p>
            <a:r>
              <a:rPr lang="en-US" altLang="ja-JP" sz="1727" b="1" dirty="0">
                <a:latin typeface="+mn-ea"/>
              </a:rPr>
              <a:t>【</a:t>
            </a:r>
            <a:r>
              <a:rPr lang="ja-JP" altLang="en-US" sz="1727" b="1" dirty="0">
                <a:latin typeface="+mn-ea"/>
              </a:rPr>
              <a:t>第２部</a:t>
            </a:r>
            <a:r>
              <a:rPr lang="en-US" altLang="ja-JP" sz="1727" b="1" dirty="0">
                <a:latin typeface="+mn-ea"/>
              </a:rPr>
              <a:t>】</a:t>
            </a:r>
            <a:r>
              <a:rPr lang="ja-JP" altLang="en-US" sz="1727" b="1" dirty="0">
                <a:latin typeface="+mn-ea"/>
              </a:rPr>
              <a:t>　ビジネスアイデア発想ゲーム</a:t>
            </a:r>
            <a:r>
              <a:rPr lang="ja-JP" altLang="en-US" sz="1295" dirty="0">
                <a:latin typeface="+mn-ea"/>
              </a:rPr>
              <a:t>（</a:t>
            </a:r>
            <a:r>
              <a:rPr lang="en-US" altLang="ja-JP" sz="1295" dirty="0">
                <a:latin typeface="+mn-ea"/>
              </a:rPr>
              <a:t>14:00</a:t>
            </a:r>
            <a:r>
              <a:rPr lang="ja-JP" altLang="en-US" sz="1295" dirty="0">
                <a:latin typeface="+mn-ea"/>
              </a:rPr>
              <a:t>～</a:t>
            </a:r>
            <a:r>
              <a:rPr lang="en-US" altLang="ja-JP" sz="1295" dirty="0">
                <a:latin typeface="+mn-ea"/>
              </a:rPr>
              <a:t>16:30</a:t>
            </a:r>
            <a:r>
              <a:rPr lang="ja-JP" altLang="en-US" sz="1295" dirty="0">
                <a:latin typeface="+mn-ea"/>
              </a:rPr>
              <a:t>） </a:t>
            </a:r>
            <a:endParaRPr lang="ja-JP" altLang="en-US" sz="1727" dirty="0">
              <a:latin typeface="+mn-ea"/>
            </a:endParaRPr>
          </a:p>
          <a:p>
            <a:pPr marL="191900"/>
            <a:r>
              <a:rPr lang="ja-JP" altLang="en-US" sz="1511" dirty="0">
                <a:latin typeface="+mn-ea"/>
              </a:rPr>
              <a:t>新規事業の構想や立ち上げ時の発想から</a:t>
            </a:r>
            <a:r>
              <a:rPr lang="en-US" altLang="ja-JP" sz="1511" dirty="0">
                <a:latin typeface="+mn-ea"/>
              </a:rPr>
              <a:t>PR</a:t>
            </a:r>
            <a:r>
              <a:rPr lang="ja-JP" altLang="en-US" sz="1511" dirty="0">
                <a:latin typeface="+mn-ea"/>
              </a:rPr>
              <a:t>の手法まで、ミニワークショップをまじえながら楽しく学べるセミナーです。</a:t>
            </a:r>
            <a:endParaRPr lang="en-US" altLang="ja-JP" sz="1511" dirty="0">
              <a:latin typeface="+mn-ea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D2E027F-F1D6-0A6E-A9AE-0663F00D6A07}"/>
              </a:ext>
            </a:extLst>
          </p:cNvPr>
          <p:cNvSpPr/>
          <p:nvPr/>
        </p:nvSpPr>
        <p:spPr>
          <a:xfrm>
            <a:off x="0" y="2320"/>
            <a:ext cx="7559675" cy="194279"/>
          </a:xfrm>
          <a:prstGeom prst="roundRect">
            <a:avLst>
              <a:gd name="adj" fmla="val 0"/>
            </a:avLst>
          </a:prstGeom>
          <a:solidFill>
            <a:srgbClr val="FFD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43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554A27A-4742-F32F-8FDF-2CECD71DB6E3}"/>
              </a:ext>
            </a:extLst>
          </p:cNvPr>
          <p:cNvSpPr/>
          <p:nvPr/>
        </p:nvSpPr>
        <p:spPr>
          <a:xfrm>
            <a:off x="0" y="10486499"/>
            <a:ext cx="7559675" cy="194279"/>
          </a:xfrm>
          <a:prstGeom prst="rect">
            <a:avLst/>
          </a:prstGeom>
          <a:solidFill>
            <a:srgbClr val="FFD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43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41EED7-746D-8A46-684E-07D2C1177E7B}"/>
              </a:ext>
            </a:extLst>
          </p:cNvPr>
          <p:cNvSpPr txBox="1"/>
          <p:nvPr/>
        </p:nvSpPr>
        <p:spPr>
          <a:xfrm>
            <a:off x="1350586" y="267295"/>
            <a:ext cx="4726919" cy="433067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algn="ctr">
              <a:lnSpc>
                <a:spcPts val="2806"/>
              </a:lnSpc>
            </a:pPr>
            <a:r>
              <a:rPr lang="ja-JP" altLang="en-US" sz="2000" b="1" dirty="0">
                <a:latin typeface="+mn-ea"/>
              </a:rPr>
              <a:t>新ビジネスチャレンジ事業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65F1D8-F2C2-748F-E859-60A33AB43FBE}"/>
              </a:ext>
            </a:extLst>
          </p:cNvPr>
          <p:cNvSpPr txBox="1"/>
          <p:nvPr/>
        </p:nvSpPr>
        <p:spPr>
          <a:xfrm>
            <a:off x="459850" y="3537664"/>
            <a:ext cx="5556375" cy="101995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94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</a:t>
            </a:r>
            <a:endParaRPr lang="en-US" altLang="ja-JP" sz="1943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95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下記</a:t>
            </a:r>
            <a:r>
              <a:rPr lang="en-US" altLang="ja-JP" sz="1295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295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en-US" altLang="ja-JP" sz="1295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295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コードからお申込みください。</a:t>
            </a:r>
            <a:endParaRPr lang="en-US" altLang="ja-JP" sz="1295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130" b="1" dirty="0">
                <a:latin typeface="游ゴシック" panose="020B0400000000000000" pitchFamily="50" charset="-128"/>
                <a:ea typeface="游ゴシック" panose="020B0400000000000000" pitchFamily="50" charset="-128"/>
                <a:hlinkClick r:id="rId2"/>
              </a:rPr>
              <a:t>https://apply.e-tumo.jp/pref-ibaraki-u/offer/offerList_detail?tempSeq=72964</a:t>
            </a:r>
            <a:endParaRPr lang="en-US" altLang="ja-JP" sz="113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13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3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申込締切：６月</a:t>
            </a:r>
            <a:r>
              <a:rPr lang="en-US" altLang="ja-JP" sz="113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ja-JP" altLang="en-US" sz="113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日（木）</a:t>
            </a:r>
            <a:r>
              <a:rPr lang="en-US" altLang="ja-JP" sz="113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en-US" sz="113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</a:p>
          <a:p>
            <a:endParaRPr lang="ja-JP" altLang="en-US" sz="113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B0C426-331B-50C6-3068-A917BBC27FAC}"/>
              </a:ext>
            </a:extLst>
          </p:cNvPr>
          <p:cNvSpPr txBox="1"/>
          <p:nvPr/>
        </p:nvSpPr>
        <p:spPr>
          <a:xfrm>
            <a:off x="469866" y="3014296"/>
            <a:ext cx="6619942" cy="39132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94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申込フォームまたはＦＡＸからお申込みください。</a:t>
            </a:r>
            <a:endParaRPr lang="en-US" altLang="ja-JP" sz="1943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000436-A683-EC69-18AB-17BD8135ED31}"/>
              </a:ext>
            </a:extLst>
          </p:cNvPr>
          <p:cNvSpPr txBox="1"/>
          <p:nvPr/>
        </p:nvSpPr>
        <p:spPr>
          <a:xfrm>
            <a:off x="497848" y="4810379"/>
            <a:ext cx="6561240" cy="298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9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セミナー申込書（</a:t>
            </a:r>
            <a:r>
              <a:rPr kumimoji="1" lang="en-US" altLang="ja-JP" sz="19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9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用）</a:t>
            </a:r>
            <a:r>
              <a:rPr lang="ja-JP" altLang="en-US" sz="19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9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029-293-8029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AE980BF0-4243-76F8-FB5D-3B899ACE5B04}"/>
              </a:ext>
            </a:extLst>
          </p:cNvPr>
          <p:cNvCxnSpPr>
            <a:cxnSpLocks/>
          </p:cNvCxnSpPr>
          <p:nvPr/>
        </p:nvCxnSpPr>
        <p:spPr>
          <a:xfrm>
            <a:off x="532127" y="4722202"/>
            <a:ext cx="65423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141EED7-746D-8A46-684E-07D2C1177E7B}"/>
              </a:ext>
            </a:extLst>
          </p:cNvPr>
          <p:cNvSpPr txBox="1"/>
          <p:nvPr/>
        </p:nvSpPr>
        <p:spPr>
          <a:xfrm>
            <a:off x="1350586" y="734234"/>
            <a:ext cx="4726919" cy="475964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algn="ctr">
              <a:lnSpc>
                <a:spcPts val="2806"/>
              </a:lnSpc>
            </a:pPr>
            <a:r>
              <a:rPr lang="ja-JP" altLang="en-US" sz="3200" b="1" dirty="0">
                <a:latin typeface="+mn-ea"/>
              </a:rPr>
              <a:t>事業説明会＆セミナー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A19C60-B452-4A84-ACBF-BDF747C38B25}"/>
              </a:ext>
            </a:extLst>
          </p:cNvPr>
          <p:cNvSpPr txBox="1"/>
          <p:nvPr/>
        </p:nvSpPr>
        <p:spPr>
          <a:xfrm>
            <a:off x="2726636" y="6828396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41AEA6-7798-AE9A-83F5-59C510C878C2}"/>
              </a:ext>
            </a:extLst>
          </p:cNvPr>
          <p:cNvSpPr txBox="1"/>
          <p:nvPr/>
        </p:nvSpPr>
        <p:spPr>
          <a:xfrm>
            <a:off x="3127242" y="6861423"/>
            <a:ext cx="1082417" cy="16927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6/24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690D7E-8566-192E-909A-669FF664D237}"/>
              </a:ext>
            </a:extLst>
          </p:cNvPr>
          <p:cNvSpPr txBox="1"/>
          <p:nvPr/>
        </p:nvSpPr>
        <p:spPr>
          <a:xfrm>
            <a:off x="4353906" y="6829401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E532F0-85D4-C671-A234-EEF4DA7F2F70}"/>
              </a:ext>
            </a:extLst>
          </p:cNvPr>
          <p:cNvSpPr txBox="1"/>
          <p:nvPr/>
        </p:nvSpPr>
        <p:spPr>
          <a:xfrm>
            <a:off x="4748467" y="6889855"/>
            <a:ext cx="1267758" cy="16927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現地参加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6/24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7B12CEE-3DC1-B92C-7231-70C481E72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121" y="3465335"/>
            <a:ext cx="1174704" cy="117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72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2326</TotalTime>
  <Words>223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</dc:creator>
  <cp:lastModifiedBy>R1OPTIPLEX-08</cp:lastModifiedBy>
  <cp:revision>188</cp:revision>
  <cp:lastPrinted>2025-04-24T23:41:32Z</cp:lastPrinted>
  <dcterms:created xsi:type="dcterms:W3CDTF">2023-10-31T04:14:24Z</dcterms:created>
  <dcterms:modified xsi:type="dcterms:W3CDTF">2025-05-13T02:45:53Z</dcterms:modified>
</cp:coreProperties>
</file>