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60" r:id="rId1"/>
  </p:sldMasterIdLst>
  <p:sldIdLst>
    <p:sldId id="260" r:id="rId2"/>
  </p:sldIdLst>
  <p:sldSz cx="7559675" cy="10691813"/>
  <p:notesSz cx="6797675" cy="9926638"/>
  <p:embeddedFontLst>
    <p:embeddedFont>
      <p:font typeface="BIZ UDPゴシック" panose="020B0400000000000000" pitchFamily="50" charset="-128"/>
      <p:regular r:id="rId3"/>
      <p:bold r:id="rId4"/>
    </p:embeddedFont>
    <p:embeddedFont>
      <p:font typeface="HGP創英角ｺﾞｼｯｸUB" panose="020B0900000000000000" pitchFamily="50" charset="-128"/>
      <p:regular r:id="rId5"/>
    </p:embeddedFont>
    <p:embeddedFont>
      <p:font typeface="Meiryo UI" panose="020B0604030504040204" pitchFamily="50" charset="-128"/>
      <p:regular r:id="rId6"/>
      <p:bold r:id="rId7"/>
      <p:italic r:id="rId8"/>
      <p:boldItalic r:id="rId9"/>
    </p:embeddedFont>
    <p:embeddedFont>
      <p:font typeface="Segoe UI Black" panose="020B0A02040204020203" pitchFamily="34" charset="0"/>
      <p:bold r:id="rId10"/>
      <p:boldItalic r:id="rId11"/>
    </p:embeddedFont>
    <p:embeddedFont>
      <p:font typeface="メイリオ" panose="020B0604030504040204" pitchFamily="50" charset="-128"/>
      <p:regular r:id="rId12"/>
      <p:bold r:id="rId13"/>
      <p:italic r:id="rId14"/>
      <p:boldItalic r:id="rId15"/>
    </p:embeddedFont>
    <p:embeddedFont>
      <p:font typeface="游ゴシック" panose="020B0400000000000000" pitchFamily="50" charset="-128"/>
      <p:regular r:id="rId16"/>
      <p:bold r:id="rId17"/>
    </p:embeddedFont>
  </p:embeddedFontLst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FF"/>
    <a:srgbClr val="E1E1E1"/>
    <a:srgbClr val="ECC6C6"/>
    <a:srgbClr val="F8F8F8"/>
    <a:srgbClr val="F3F3F3"/>
    <a:srgbClr val="E3E3E3"/>
    <a:srgbClr val="DA9292"/>
    <a:srgbClr val="580000"/>
    <a:srgbClr val="C00000"/>
    <a:srgbClr val="E6001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816" autoAdjust="0"/>
    <p:restoredTop sz="94280" autoAdjust="0"/>
  </p:normalViewPr>
  <p:slideViewPr>
    <p:cSldViewPr snapToGrid="0">
      <p:cViewPr>
        <p:scale>
          <a:sx n="50" d="100"/>
          <a:sy n="50" d="100"/>
        </p:scale>
        <p:origin x="2534" y="235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font" Target="fonts/font6.fntdata"/><Relationship Id="rId13" Type="http://schemas.openxmlformats.org/officeDocument/2006/relationships/font" Target="fonts/font11.fntdata"/><Relationship Id="rId18" Type="http://schemas.openxmlformats.org/officeDocument/2006/relationships/presProps" Target="presProps.xml"/><Relationship Id="rId3" Type="http://schemas.openxmlformats.org/officeDocument/2006/relationships/font" Target="fonts/font1.fntdata"/><Relationship Id="rId21" Type="http://schemas.openxmlformats.org/officeDocument/2006/relationships/tableStyles" Target="tableStyles.xml"/><Relationship Id="rId7" Type="http://schemas.openxmlformats.org/officeDocument/2006/relationships/font" Target="fonts/font5.fntdata"/><Relationship Id="rId12" Type="http://schemas.openxmlformats.org/officeDocument/2006/relationships/font" Target="fonts/font10.fntdata"/><Relationship Id="rId17" Type="http://schemas.openxmlformats.org/officeDocument/2006/relationships/font" Target="fonts/font15.fntdata"/><Relationship Id="rId2" Type="http://schemas.openxmlformats.org/officeDocument/2006/relationships/slide" Target="slides/slide1.xml"/><Relationship Id="rId16" Type="http://schemas.openxmlformats.org/officeDocument/2006/relationships/font" Target="fonts/font14.fntdata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font" Target="fonts/font4.fntdata"/><Relationship Id="rId11" Type="http://schemas.openxmlformats.org/officeDocument/2006/relationships/font" Target="fonts/font9.fntdata"/><Relationship Id="rId5" Type="http://schemas.openxmlformats.org/officeDocument/2006/relationships/font" Target="fonts/font3.fntdata"/><Relationship Id="rId15" Type="http://schemas.openxmlformats.org/officeDocument/2006/relationships/font" Target="fonts/font13.fntdata"/><Relationship Id="rId10" Type="http://schemas.openxmlformats.org/officeDocument/2006/relationships/font" Target="fonts/font8.fntdata"/><Relationship Id="rId19" Type="http://schemas.openxmlformats.org/officeDocument/2006/relationships/viewProps" Target="viewProps.xml"/><Relationship Id="rId4" Type="http://schemas.openxmlformats.org/officeDocument/2006/relationships/font" Target="fonts/font2.fntdata"/><Relationship Id="rId9" Type="http://schemas.openxmlformats.org/officeDocument/2006/relationships/font" Target="fonts/font7.fntdata"/><Relationship Id="rId14" Type="http://schemas.openxmlformats.org/officeDocument/2006/relationships/font" Target="fonts/font12.fntdata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svg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D235EF89-300D-D43B-E0E4-F978CAEABFF6}"/>
              </a:ext>
            </a:extLst>
          </p:cNvPr>
          <p:cNvSpPr/>
          <p:nvPr userDrawn="1"/>
        </p:nvSpPr>
        <p:spPr>
          <a:xfrm flipV="1">
            <a:off x="-1125415" y="595176"/>
            <a:ext cx="9941170" cy="10499542"/>
          </a:xfrm>
          <a:prstGeom prst="rect">
            <a:avLst/>
          </a:prstGeom>
          <a:gradFill flip="none" rotWithShape="1">
            <a:gsLst>
              <a:gs pos="0">
                <a:schemeClr val="bg1">
                  <a:lumMod val="85000"/>
                </a:schemeClr>
              </a:gs>
              <a:gs pos="100000">
                <a:schemeClr val="bg1"/>
              </a:gs>
            </a:gsLst>
            <a:lin ang="5400000" scaled="1"/>
            <a:tileRect/>
          </a:gra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 dirty="0"/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F01CBD15-1D9B-8805-5BB4-10CAD0074E76}"/>
              </a:ext>
            </a:extLst>
          </p:cNvPr>
          <p:cNvSpPr txBox="1"/>
          <p:nvPr userDrawn="1"/>
        </p:nvSpPr>
        <p:spPr>
          <a:xfrm>
            <a:off x="-1562102" y="-1407205"/>
            <a:ext cx="9729788" cy="100950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dist"/>
            <a:r>
              <a:rPr kumimoji="1" lang="en-US" altLang="ja-JP" sz="65000" b="1" spc="-10000" baseline="0" dirty="0">
                <a:ln>
                  <a:noFill/>
                </a:ln>
                <a:solidFill>
                  <a:schemeClr val="bg1">
                    <a:lumMod val="50000"/>
                  </a:schemeClr>
                </a:solidFill>
                <a:latin typeface="Segoe UI Black" panose="020B0A02040204020203" pitchFamily="34" charset="0"/>
                <a:ea typeface="Segoe UI Black" panose="020B0A02040204020203" pitchFamily="34" charset="0"/>
              </a:rPr>
              <a:t>DX</a:t>
            </a:r>
            <a:endParaRPr kumimoji="1" lang="ja-JP" altLang="en-US" sz="65000" b="1" spc="-10000" baseline="0" dirty="0">
              <a:ln>
                <a:noFill/>
              </a:ln>
              <a:solidFill>
                <a:schemeClr val="bg1">
                  <a:lumMod val="50000"/>
                </a:schemeClr>
              </a:solidFill>
              <a:latin typeface="Segoe UI Black" panose="020B0A02040204020203" pitchFamily="34" charset="0"/>
            </a:endParaRPr>
          </a:p>
        </p:txBody>
      </p:sp>
      <p:sp>
        <p:nvSpPr>
          <p:cNvPr id="26" name="テキスト ボックス 25">
            <a:extLst>
              <a:ext uri="{FF2B5EF4-FFF2-40B4-BE49-F238E27FC236}">
                <a16:creationId xmlns:a16="http://schemas.microsoft.com/office/drawing/2014/main" id="{93EC10FB-BC22-71E0-B412-13EA7BFAEA74}"/>
              </a:ext>
            </a:extLst>
          </p:cNvPr>
          <p:cNvSpPr txBox="1"/>
          <p:nvPr userDrawn="1"/>
        </p:nvSpPr>
        <p:spPr>
          <a:xfrm>
            <a:off x="-1585913" y="-1416725"/>
            <a:ext cx="9729788" cy="100950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dist"/>
            <a:r>
              <a:rPr kumimoji="1" lang="en-US" altLang="ja-JP" sz="65000" b="1" spc="-10000" baseline="0" dirty="0">
                <a:ln>
                  <a:noFill/>
                </a:ln>
                <a:solidFill>
                  <a:srgbClr val="E1E1E1"/>
                </a:solidFill>
                <a:latin typeface="Segoe UI Black" panose="020B0A02040204020203" pitchFamily="34" charset="0"/>
                <a:ea typeface="Segoe UI Black" panose="020B0A02040204020203" pitchFamily="34" charset="0"/>
              </a:rPr>
              <a:t>DX</a:t>
            </a:r>
            <a:endParaRPr kumimoji="1" lang="ja-JP" altLang="en-US" sz="65000" b="1" spc="-10000" baseline="0" dirty="0">
              <a:ln>
                <a:noFill/>
              </a:ln>
              <a:solidFill>
                <a:srgbClr val="E1E1E1"/>
              </a:solidFill>
              <a:latin typeface="Segoe UI Black" panose="020B0A02040204020203" pitchFamily="34" charset="0"/>
            </a:endParaRP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9BDD7BA1-B8BB-5A1B-2E34-071D68BCFE32}"/>
              </a:ext>
            </a:extLst>
          </p:cNvPr>
          <p:cNvSpPr txBox="1"/>
          <p:nvPr userDrawn="1"/>
        </p:nvSpPr>
        <p:spPr>
          <a:xfrm>
            <a:off x="-1687749" y="4314688"/>
            <a:ext cx="9729788" cy="100950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dist"/>
            <a:r>
              <a:rPr kumimoji="1" lang="en-US" altLang="ja-JP" sz="65000" b="1" spc="-10000" baseline="0" dirty="0">
                <a:ln>
                  <a:noFill/>
                </a:ln>
                <a:solidFill>
                  <a:srgbClr val="DA9292"/>
                </a:solidFill>
                <a:latin typeface="Segoe UI Black" panose="020B0A02040204020203" pitchFamily="34" charset="0"/>
                <a:ea typeface="Segoe UI Black" panose="020B0A02040204020203" pitchFamily="34" charset="0"/>
              </a:rPr>
              <a:t>DX</a:t>
            </a:r>
            <a:endParaRPr kumimoji="1" lang="ja-JP" altLang="en-US" sz="65000" b="1" spc="-10000" baseline="0" dirty="0">
              <a:ln>
                <a:noFill/>
              </a:ln>
              <a:solidFill>
                <a:srgbClr val="DA9292"/>
              </a:solidFill>
              <a:latin typeface="Segoe UI Black" panose="020B0A02040204020203" pitchFamily="34" charset="0"/>
            </a:endParaRPr>
          </a:p>
        </p:txBody>
      </p:sp>
      <p:sp>
        <p:nvSpPr>
          <p:cNvPr id="24" name="正方形/長方形 23">
            <a:extLst>
              <a:ext uri="{FF2B5EF4-FFF2-40B4-BE49-F238E27FC236}">
                <a16:creationId xmlns:a16="http://schemas.microsoft.com/office/drawing/2014/main" id="{1C0B7EAA-FC53-38D6-8203-1F788BF317B9}"/>
              </a:ext>
            </a:extLst>
          </p:cNvPr>
          <p:cNvSpPr/>
          <p:nvPr userDrawn="1"/>
        </p:nvSpPr>
        <p:spPr>
          <a:xfrm>
            <a:off x="0" y="0"/>
            <a:ext cx="7559675" cy="10691813"/>
          </a:xfrm>
          <a:prstGeom prst="rect">
            <a:avLst/>
          </a:prstGeom>
          <a:noFill/>
          <a:ln w="3175">
            <a:solidFill>
              <a:schemeClr val="bg1">
                <a:lumMod val="95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2CA6BAB0-1E3B-C9F6-22C9-96AB75121351}"/>
              </a:ext>
            </a:extLst>
          </p:cNvPr>
          <p:cNvSpPr txBox="1"/>
          <p:nvPr userDrawn="1"/>
        </p:nvSpPr>
        <p:spPr>
          <a:xfrm>
            <a:off x="-1731644" y="4314688"/>
            <a:ext cx="9729788" cy="100950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dist"/>
            <a:r>
              <a:rPr kumimoji="1" lang="en-US" altLang="ja-JP" sz="65000" b="1" spc="-10000" baseline="0" dirty="0">
                <a:ln>
                  <a:noFill/>
                </a:ln>
                <a:solidFill>
                  <a:schemeClr val="bg1">
                    <a:lumMod val="95000"/>
                  </a:schemeClr>
                </a:solidFill>
                <a:latin typeface="Segoe UI Black" panose="020B0A02040204020203" pitchFamily="34" charset="0"/>
                <a:ea typeface="Segoe UI Black" panose="020B0A02040204020203" pitchFamily="34" charset="0"/>
              </a:rPr>
              <a:t>DX</a:t>
            </a:r>
            <a:endParaRPr kumimoji="1" lang="ja-JP" altLang="en-US" sz="65000" b="1" spc="-10000" baseline="0" dirty="0">
              <a:ln>
                <a:noFill/>
              </a:ln>
              <a:solidFill>
                <a:schemeClr val="bg1">
                  <a:lumMod val="95000"/>
                </a:schemeClr>
              </a:solidFill>
              <a:latin typeface="Segoe UI Black" panose="020B0A02040204020203" pitchFamily="34" charset="0"/>
            </a:endParaRPr>
          </a:p>
        </p:txBody>
      </p: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4E9A56F2-1B44-76EB-23E4-12A615BD10F8}"/>
              </a:ext>
            </a:extLst>
          </p:cNvPr>
          <p:cNvSpPr/>
          <p:nvPr userDrawn="1"/>
        </p:nvSpPr>
        <p:spPr>
          <a:xfrm>
            <a:off x="-4454769" y="-656492"/>
            <a:ext cx="16717107" cy="14114584"/>
          </a:xfrm>
          <a:prstGeom prst="rect">
            <a:avLst/>
          </a:prstGeom>
          <a:solidFill>
            <a:srgbClr val="FFFFFF">
              <a:alpha val="6000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91" name="角丸四角形 12">
            <a:extLst>
              <a:ext uri="{FF2B5EF4-FFF2-40B4-BE49-F238E27FC236}">
                <a16:creationId xmlns:a16="http://schemas.microsoft.com/office/drawing/2014/main" id="{8C4983F9-0CB8-12E9-020F-329C80BD4C29}"/>
              </a:ext>
            </a:extLst>
          </p:cNvPr>
          <p:cNvSpPr/>
          <p:nvPr userDrawn="1"/>
        </p:nvSpPr>
        <p:spPr>
          <a:xfrm>
            <a:off x="545049" y="149383"/>
            <a:ext cx="1932346" cy="27955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ja-JP" altLang="en-US" sz="900" b="1" spc="-100" dirty="0">
                <a:solidFill>
                  <a:schemeClr val="tx1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令和</a:t>
            </a:r>
            <a:r>
              <a:rPr lang="en-US" altLang="ja-JP" sz="900" b="1" spc="-100" dirty="0">
                <a:solidFill>
                  <a:schemeClr val="tx1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7</a:t>
            </a:r>
            <a:r>
              <a:rPr lang="ja-JP" altLang="en-US" sz="900" b="1" spc="-100" dirty="0">
                <a:solidFill>
                  <a:schemeClr val="tx1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年度　新ビジネスチャレンジ事業</a:t>
            </a:r>
          </a:p>
        </p:txBody>
      </p:sp>
      <p:sp>
        <p:nvSpPr>
          <p:cNvPr id="92" name="正方形/長方形 91">
            <a:extLst>
              <a:ext uri="{FF2B5EF4-FFF2-40B4-BE49-F238E27FC236}">
                <a16:creationId xmlns:a16="http://schemas.microsoft.com/office/drawing/2014/main" id="{08D37F2D-E032-2220-7CF9-81E8D5643EC0}"/>
              </a:ext>
            </a:extLst>
          </p:cNvPr>
          <p:cNvSpPr/>
          <p:nvPr userDrawn="1"/>
        </p:nvSpPr>
        <p:spPr>
          <a:xfrm>
            <a:off x="545051" y="388117"/>
            <a:ext cx="1932347" cy="360000"/>
          </a:xfrm>
          <a:prstGeom prst="rect">
            <a:avLst/>
          </a:prstGeom>
          <a:solidFill>
            <a:schemeClr val="tx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>
              <a:lnSpc>
                <a:spcPts val="2200"/>
              </a:lnSpc>
              <a:spcAft>
                <a:spcPts val="1800"/>
              </a:spcAft>
            </a:pPr>
            <a:r>
              <a:rPr kumimoji="1" lang="ja-JP" altLang="en-US" dirty="0">
                <a:solidFill>
                  <a:schemeClr val="bg1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セミナーのご案内 </a:t>
            </a:r>
          </a:p>
        </p:txBody>
      </p:sp>
      <p:sp>
        <p:nvSpPr>
          <p:cNvPr id="2" name="正方形/長方形 1">
            <a:extLst>
              <a:ext uri="{FF2B5EF4-FFF2-40B4-BE49-F238E27FC236}">
                <a16:creationId xmlns:a16="http://schemas.microsoft.com/office/drawing/2014/main" id="{652334D0-8683-F6E2-834D-FDAC7DB316AB}"/>
              </a:ext>
            </a:extLst>
          </p:cNvPr>
          <p:cNvSpPr/>
          <p:nvPr userDrawn="1"/>
        </p:nvSpPr>
        <p:spPr>
          <a:xfrm>
            <a:off x="5236183" y="394431"/>
            <a:ext cx="1932347" cy="360000"/>
          </a:xfrm>
          <a:prstGeom prst="rect">
            <a:avLst/>
          </a:prstGeom>
          <a:solidFill>
            <a:srgbClr val="E6001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>
              <a:lnSpc>
                <a:spcPts val="2200"/>
              </a:lnSpc>
              <a:spcAft>
                <a:spcPts val="1800"/>
              </a:spcAft>
            </a:pPr>
            <a:r>
              <a:rPr kumimoji="1" lang="ja-JP" altLang="en-US" dirty="0">
                <a:solidFill>
                  <a:schemeClr val="bg1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参加無料</a:t>
            </a:r>
          </a:p>
        </p:txBody>
      </p:sp>
      <p:sp>
        <p:nvSpPr>
          <p:cNvPr id="14" name="正方形/長方形 13">
            <a:extLst>
              <a:ext uri="{FF2B5EF4-FFF2-40B4-BE49-F238E27FC236}">
                <a16:creationId xmlns:a16="http://schemas.microsoft.com/office/drawing/2014/main" id="{011BD473-89EE-6C98-A88F-F730A6D56CB8}"/>
              </a:ext>
            </a:extLst>
          </p:cNvPr>
          <p:cNvSpPr/>
          <p:nvPr userDrawn="1"/>
        </p:nvSpPr>
        <p:spPr>
          <a:xfrm>
            <a:off x="5642020" y="147554"/>
            <a:ext cx="378562" cy="235227"/>
          </a:xfrm>
          <a:prstGeom prst="rect">
            <a:avLst/>
          </a:prstGeom>
          <a:noFill/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dist"/>
            <a:r>
              <a:rPr kumimoji="1" lang="ja-JP" altLang="en-US" sz="1400" dirty="0">
                <a:solidFill>
                  <a:schemeClr val="tx1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現地</a:t>
            </a:r>
          </a:p>
        </p:txBody>
      </p:sp>
      <p:pic>
        <p:nvPicPr>
          <p:cNvPr id="23" name="グラフィックス 22" descr="教師">
            <a:extLst>
              <a:ext uri="{FF2B5EF4-FFF2-40B4-BE49-F238E27FC236}">
                <a16:creationId xmlns:a16="http://schemas.microsoft.com/office/drawing/2014/main" id="{1EEA251A-FD3F-8FC2-E422-4AEF75A50EB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5282132" y="119187"/>
            <a:ext cx="320944" cy="320944"/>
          </a:xfrm>
          <a:prstGeom prst="rect">
            <a:avLst/>
          </a:prstGeom>
        </p:spPr>
      </p:pic>
      <p:pic>
        <p:nvPicPr>
          <p:cNvPr id="32" name="グラフィックス 31" descr="ノート PC">
            <a:extLst>
              <a:ext uri="{FF2B5EF4-FFF2-40B4-BE49-F238E27FC236}">
                <a16:creationId xmlns:a16="http://schemas.microsoft.com/office/drawing/2014/main" id="{46FE6A35-218E-C902-FD5B-F1202D1E655F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6095086" y="133533"/>
            <a:ext cx="301887" cy="301887"/>
          </a:xfrm>
          <a:prstGeom prst="rect">
            <a:avLst/>
          </a:prstGeom>
        </p:spPr>
      </p:pic>
      <p:sp>
        <p:nvSpPr>
          <p:cNvPr id="40" name="正方形/長方形 39">
            <a:extLst>
              <a:ext uri="{FF2B5EF4-FFF2-40B4-BE49-F238E27FC236}">
                <a16:creationId xmlns:a16="http://schemas.microsoft.com/office/drawing/2014/main" id="{D1B1B471-94D5-8C15-870C-27F2E745C85C}"/>
              </a:ext>
            </a:extLst>
          </p:cNvPr>
          <p:cNvSpPr/>
          <p:nvPr userDrawn="1"/>
        </p:nvSpPr>
        <p:spPr>
          <a:xfrm>
            <a:off x="6413908" y="147282"/>
            <a:ext cx="806198" cy="260336"/>
          </a:xfrm>
          <a:prstGeom prst="rect">
            <a:avLst/>
          </a:prstGeom>
          <a:noFill/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r>
              <a:rPr kumimoji="1" lang="ja-JP" altLang="en-US" sz="1400" dirty="0">
                <a:solidFill>
                  <a:schemeClr val="tx1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オンライン</a:t>
            </a:r>
          </a:p>
        </p:txBody>
      </p:sp>
    </p:spTree>
    <p:extLst>
      <p:ext uri="{BB962C8B-B14F-4D97-AF65-F5344CB8AC3E}">
        <p14:creationId xmlns:p14="http://schemas.microsoft.com/office/powerpoint/2010/main" val="337050509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9728" y="569242"/>
            <a:ext cx="6520220" cy="2066590"/>
          </a:xfrm>
          <a:prstGeom prst="rect">
            <a:avLst/>
          </a:prstGeo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9728" y="2846200"/>
            <a:ext cx="6520220" cy="6783857"/>
          </a:xfrm>
          <a:prstGeom prst="rect">
            <a:avLst/>
          </a:prstGeo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519728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67650B5D-9968-4350-98B5-B39C969226AB}" type="datetimeFigureOut">
              <a:rPr kumimoji="1" lang="ja-JP" altLang="en-US" smtClean="0"/>
              <a:t>2025/4/21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04143" y="9909729"/>
            <a:ext cx="2551390" cy="569240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39020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DFD2AB5D-0012-4961-B620-BEB71449607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03416736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5791" y="2665532"/>
            <a:ext cx="6520220" cy="4447496"/>
          </a:xfrm>
          <a:prstGeom prst="rect">
            <a:avLst/>
          </a:prstGeom>
        </p:spPr>
        <p:txBody>
          <a:bodyPr anchor="b"/>
          <a:lstStyle>
            <a:lvl1pPr>
              <a:defRPr sz="496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15791" y="7155103"/>
            <a:ext cx="6520220" cy="233883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984">
                <a:solidFill>
                  <a:schemeClr val="tx1"/>
                </a:solidFill>
              </a:defRPr>
            </a:lvl1pPr>
            <a:lvl2pPr marL="377967" indent="0">
              <a:buNone/>
              <a:defRPr sz="1653">
                <a:solidFill>
                  <a:schemeClr val="tx1">
                    <a:tint val="75000"/>
                  </a:schemeClr>
                </a:solidFill>
              </a:defRPr>
            </a:lvl2pPr>
            <a:lvl3pPr marL="755934" indent="0">
              <a:buNone/>
              <a:defRPr sz="1488">
                <a:solidFill>
                  <a:schemeClr val="tx1">
                    <a:tint val="75000"/>
                  </a:schemeClr>
                </a:solidFill>
              </a:defRPr>
            </a:lvl3pPr>
            <a:lvl4pPr marL="1133902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4pPr>
            <a:lvl5pPr marL="1511869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5pPr>
            <a:lvl6pPr marL="1889836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6pPr>
            <a:lvl7pPr marL="2267803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7pPr>
            <a:lvl8pPr marL="2645771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8pPr>
            <a:lvl9pPr marL="3023738" indent="0">
              <a:buNone/>
              <a:defRPr sz="1323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519728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67650B5D-9968-4350-98B5-B39C969226AB}" type="datetimeFigureOut">
              <a:rPr kumimoji="1" lang="ja-JP" altLang="en-US" smtClean="0"/>
              <a:t>2025/4/21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04143" y="9909729"/>
            <a:ext cx="2551390" cy="569240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39020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DFD2AB5D-0012-4961-B620-BEB71449607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63080326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9728" y="569242"/>
            <a:ext cx="6520220" cy="2066590"/>
          </a:xfrm>
          <a:prstGeom prst="rect">
            <a:avLst/>
          </a:prstGeo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19728" y="2846200"/>
            <a:ext cx="3212862" cy="6783857"/>
          </a:xfrm>
          <a:prstGeom prst="rect">
            <a:avLst/>
          </a:prstGeo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827085" y="2846200"/>
            <a:ext cx="3212862" cy="6783857"/>
          </a:xfrm>
          <a:prstGeom prst="rect">
            <a:avLst/>
          </a:prstGeo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19728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67650B5D-9968-4350-98B5-B39C969226AB}" type="datetimeFigureOut">
              <a:rPr kumimoji="1" lang="ja-JP" altLang="en-US" smtClean="0"/>
              <a:t>2025/4/21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504143" y="9909729"/>
            <a:ext cx="2551390" cy="569240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39020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DFD2AB5D-0012-4961-B620-BEB71449607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6624521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0712" y="569242"/>
            <a:ext cx="6520220" cy="2066590"/>
          </a:xfrm>
          <a:prstGeom prst="rect">
            <a:avLst/>
          </a:prstGeo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20713" y="2620980"/>
            <a:ext cx="3198096" cy="128450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1984" b="1"/>
            </a:lvl1pPr>
            <a:lvl2pPr marL="377967" indent="0">
              <a:buNone/>
              <a:defRPr sz="1653" b="1"/>
            </a:lvl2pPr>
            <a:lvl3pPr marL="755934" indent="0">
              <a:buNone/>
              <a:defRPr sz="1488" b="1"/>
            </a:lvl3pPr>
            <a:lvl4pPr marL="1133902" indent="0">
              <a:buNone/>
              <a:defRPr sz="1323" b="1"/>
            </a:lvl4pPr>
            <a:lvl5pPr marL="1511869" indent="0">
              <a:buNone/>
              <a:defRPr sz="1323" b="1"/>
            </a:lvl5pPr>
            <a:lvl6pPr marL="1889836" indent="0">
              <a:buNone/>
              <a:defRPr sz="1323" b="1"/>
            </a:lvl6pPr>
            <a:lvl7pPr marL="2267803" indent="0">
              <a:buNone/>
              <a:defRPr sz="1323" b="1"/>
            </a:lvl7pPr>
            <a:lvl8pPr marL="2645771" indent="0">
              <a:buNone/>
              <a:defRPr sz="1323" b="1"/>
            </a:lvl8pPr>
            <a:lvl9pPr marL="3023738" indent="0">
              <a:buNone/>
              <a:defRPr sz="1323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20713" y="3905482"/>
            <a:ext cx="3198096" cy="5744375"/>
          </a:xfrm>
          <a:prstGeom prst="rect">
            <a:avLst/>
          </a:prstGeo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27086" y="2620980"/>
            <a:ext cx="3213847" cy="128450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1984" b="1"/>
            </a:lvl1pPr>
            <a:lvl2pPr marL="377967" indent="0">
              <a:buNone/>
              <a:defRPr sz="1653" b="1"/>
            </a:lvl2pPr>
            <a:lvl3pPr marL="755934" indent="0">
              <a:buNone/>
              <a:defRPr sz="1488" b="1"/>
            </a:lvl3pPr>
            <a:lvl4pPr marL="1133902" indent="0">
              <a:buNone/>
              <a:defRPr sz="1323" b="1"/>
            </a:lvl4pPr>
            <a:lvl5pPr marL="1511869" indent="0">
              <a:buNone/>
              <a:defRPr sz="1323" b="1"/>
            </a:lvl5pPr>
            <a:lvl6pPr marL="1889836" indent="0">
              <a:buNone/>
              <a:defRPr sz="1323" b="1"/>
            </a:lvl6pPr>
            <a:lvl7pPr marL="2267803" indent="0">
              <a:buNone/>
              <a:defRPr sz="1323" b="1"/>
            </a:lvl7pPr>
            <a:lvl8pPr marL="2645771" indent="0">
              <a:buNone/>
              <a:defRPr sz="1323" b="1"/>
            </a:lvl8pPr>
            <a:lvl9pPr marL="3023738" indent="0">
              <a:buNone/>
              <a:defRPr sz="1323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827086" y="3905482"/>
            <a:ext cx="3213847" cy="5744375"/>
          </a:xfrm>
          <a:prstGeom prst="rect">
            <a:avLst/>
          </a:prstGeo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519728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67650B5D-9968-4350-98B5-B39C969226AB}" type="datetimeFigureOut">
              <a:rPr kumimoji="1" lang="ja-JP" altLang="en-US" smtClean="0"/>
              <a:t>2025/4/21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2504143" y="9909729"/>
            <a:ext cx="2551390" cy="569240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5339020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DFD2AB5D-0012-4961-B620-BEB71449607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4433783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5566564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519728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67650B5D-9968-4350-98B5-B39C969226AB}" type="datetimeFigureOut">
              <a:rPr kumimoji="1" lang="ja-JP" altLang="en-US" smtClean="0"/>
              <a:t>2025/4/21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2504143" y="9909729"/>
            <a:ext cx="2551390" cy="569240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5339020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DFD2AB5D-0012-4961-B620-BEB71449607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27058757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0712" y="712788"/>
            <a:ext cx="2438192" cy="2494756"/>
          </a:xfrm>
          <a:prstGeom prst="rect">
            <a:avLst/>
          </a:prstGeom>
        </p:spPr>
        <p:txBody>
          <a:bodyPr anchor="b"/>
          <a:lstStyle>
            <a:lvl1pPr>
              <a:defRPr sz="2645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13847" y="1539425"/>
            <a:ext cx="3827085" cy="7598117"/>
          </a:xfrm>
          <a:prstGeom prst="rect">
            <a:avLst/>
          </a:prstGeom>
        </p:spPr>
        <p:txBody>
          <a:bodyPr/>
          <a:lstStyle>
            <a:lvl1pPr>
              <a:defRPr sz="2645"/>
            </a:lvl1pPr>
            <a:lvl2pPr>
              <a:defRPr sz="2315"/>
            </a:lvl2pPr>
            <a:lvl3pPr>
              <a:defRPr sz="1984"/>
            </a:lvl3pPr>
            <a:lvl4pPr>
              <a:defRPr sz="1653"/>
            </a:lvl4pPr>
            <a:lvl5pPr>
              <a:defRPr sz="1653"/>
            </a:lvl5pPr>
            <a:lvl6pPr>
              <a:defRPr sz="1653"/>
            </a:lvl6pPr>
            <a:lvl7pPr>
              <a:defRPr sz="1653"/>
            </a:lvl7pPr>
            <a:lvl8pPr>
              <a:defRPr sz="1653"/>
            </a:lvl8pPr>
            <a:lvl9pPr>
              <a:defRPr sz="1653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20712" y="3207544"/>
            <a:ext cx="2438192" cy="594237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323"/>
            </a:lvl1pPr>
            <a:lvl2pPr marL="377967" indent="0">
              <a:buNone/>
              <a:defRPr sz="1157"/>
            </a:lvl2pPr>
            <a:lvl3pPr marL="755934" indent="0">
              <a:buNone/>
              <a:defRPr sz="992"/>
            </a:lvl3pPr>
            <a:lvl4pPr marL="1133902" indent="0">
              <a:buNone/>
              <a:defRPr sz="827"/>
            </a:lvl4pPr>
            <a:lvl5pPr marL="1511869" indent="0">
              <a:buNone/>
              <a:defRPr sz="827"/>
            </a:lvl5pPr>
            <a:lvl6pPr marL="1889836" indent="0">
              <a:buNone/>
              <a:defRPr sz="827"/>
            </a:lvl6pPr>
            <a:lvl7pPr marL="2267803" indent="0">
              <a:buNone/>
              <a:defRPr sz="827"/>
            </a:lvl7pPr>
            <a:lvl8pPr marL="2645771" indent="0">
              <a:buNone/>
              <a:defRPr sz="827"/>
            </a:lvl8pPr>
            <a:lvl9pPr marL="3023738" indent="0">
              <a:buNone/>
              <a:defRPr sz="827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19728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67650B5D-9968-4350-98B5-B39C969226AB}" type="datetimeFigureOut">
              <a:rPr kumimoji="1" lang="ja-JP" altLang="en-US" smtClean="0"/>
              <a:t>2025/4/21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504143" y="9909729"/>
            <a:ext cx="2551390" cy="569240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39020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DFD2AB5D-0012-4961-B620-BEB71449607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2334072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0712" y="712788"/>
            <a:ext cx="2438192" cy="2494756"/>
          </a:xfrm>
          <a:prstGeom prst="rect">
            <a:avLst/>
          </a:prstGeom>
        </p:spPr>
        <p:txBody>
          <a:bodyPr anchor="b"/>
          <a:lstStyle>
            <a:lvl1pPr>
              <a:defRPr sz="2645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213847" y="1539425"/>
            <a:ext cx="3827085" cy="7598117"/>
          </a:xfrm>
          <a:prstGeom prst="rect">
            <a:avLst/>
          </a:prstGeom>
        </p:spPr>
        <p:txBody>
          <a:bodyPr anchor="t"/>
          <a:lstStyle>
            <a:lvl1pPr marL="0" indent="0">
              <a:buNone/>
              <a:defRPr sz="2645"/>
            </a:lvl1pPr>
            <a:lvl2pPr marL="377967" indent="0">
              <a:buNone/>
              <a:defRPr sz="2315"/>
            </a:lvl2pPr>
            <a:lvl3pPr marL="755934" indent="0">
              <a:buNone/>
              <a:defRPr sz="1984"/>
            </a:lvl3pPr>
            <a:lvl4pPr marL="1133902" indent="0">
              <a:buNone/>
              <a:defRPr sz="1653"/>
            </a:lvl4pPr>
            <a:lvl5pPr marL="1511869" indent="0">
              <a:buNone/>
              <a:defRPr sz="1653"/>
            </a:lvl5pPr>
            <a:lvl6pPr marL="1889836" indent="0">
              <a:buNone/>
              <a:defRPr sz="1653"/>
            </a:lvl6pPr>
            <a:lvl7pPr marL="2267803" indent="0">
              <a:buNone/>
              <a:defRPr sz="1653"/>
            </a:lvl7pPr>
            <a:lvl8pPr marL="2645771" indent="0">
              <a:buNone/>
              <a:defRPr sz="1653"/>
            </a:lvl8pPr>
            <a:lvl9pPr marL="3023738" indent="0">
              <a:buNone/>
              <a:defRPr sz="1653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20712" y="3207544"/>
            <a:ext cx="2438192" cy="594237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323"/>
            </a:lvl1pPr>
            <a:lvl2pPr marL="377967" indent="0">
              <a:buNone/>
              <a:defRPr sz="1157"/>
            </a:lvl2pPr>
            <a:lvl3pPr marL="755934" indent="0">
              <a:buNone/>
              <a:defRPr sz="992"/>
            </a:lvl3pPr>
            <a:lvl4pPr marL="1133902" indent="0">
              <a:buNone/>
              <a:defRPr sz="827"/>
            </a:lvl4pPr>
            <a:lvl5pPr marL="1511869" indent="0">
              <a:buNone/>
              <a:defRPr sz="827"/>
            </a:lvl5pPr>
            <a:lvl6pPr marL="1889836" indent="0">
              <a:buNone/>
              <a:defRPr sz="827"/>
            </a:lvl6pPr>
            <a:lvl7pPr marL="2267803" indent="0">
              <a:buNone/>
              <a:defRPr sz="827"/>
            </a:lvl7pPr>
            <a:lvl8pPr marL="2645771" indent="0">
              <a:buNone/>
              <a:defRPr sz="827"/>
            </a:lvl8pPr>
            <a:lvl9pPr marL="3023738" indent="0">
              <a:buNone/>
              <a:defRPr sz="827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19728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67650B5D-9968-4350-98B5-B39C969226AB}" type="datetimeFigureOut">
              <a:rPr kumimoji="1" lang="ja-JP" altLang="en-US" smtClean="0"/>
              <a:t>2025/4/21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504143" y="9909729"/>
            <a:ext cx="2551390" cy="569240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39020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DFD2AB5D-0012-4961-B620-BEB71449607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19388536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9728" y="569242"/>
            <a:ext cx="6520220" cy="2066590"/>
          </a:xfrm>
          <a:prstGeom prst="rect">
            <a:avLst/>
          </a:prstGeo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19728" y="2846200"/>
            <a:ext cx="6520220" cy="6783857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519728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67650B5D-9968-4350-98B5-B39C969226AB}" type="datetimeFigureOut">
              <a:rPr kumimoji="1" lang="ja-JP" altLang="en-US" smtClean="0"/>
              <a:t>2025/4/21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04143" y="9909729"/>
            <a:ext cx="2551390" cy="569240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39020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DFD2AB5D-0012-4961-B620-BEB71449607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37665099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5409893" y="569240"/>
            <a:ext cx="1630055" cy="9060817"/>
          </a:xfrm>
          <a:prstGeom prst="rect">
            <a:avLst/>
          </a:prstGeo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19728" y="569240"/>
            <a:ext cx="4795669" cy="9060817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519728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67650B5D-9968-4350-98B5-B39C969226AB}" type="datetimeFigureOut">
              <a:rPr kumimoji="1" lang="ja-JP" altLang="en-US" smtClean="0"/>
              <a:t>2025/4/21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504143" y="9909729"/>
            <a:ext cx="2551390" cy="569240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39020" y="9909729"/>
            <a:ext cx="1700927" cy="569240"/>
          </a:xfrm>
          <a:prstGeom prst="rect">
            <a:avLst/>
          </a:prstGeom>
        </p:spPr>
        <p:txBody>
          <a:bodyPr/>
          <a:lstStyle/>
          <a:p>
            <a:fld id="{DFD2AB5D-0012-4961-B620-BEB71449607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62549082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5812965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755934" rtl="0" eaLnBrk="1" latinLnBrk="0" hangingPunct="1">
        <a:lnSpc>
          <a:spcPct val="90000"/>
        </a:lnSpc>
        <a:spcBef>
          <a:spcPct val="0"/>
        </a:spcBef>
        <a:buNone/>
        <a:defRPr kumimoji="1" sz="363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88984" indent="-188984" algn="l" defTabSz="755934" rtl="0" eaLnBrk="1" latinLnBrk="0" hangingPunct="1">
        <a:lnSpc>
          <a:spcPct val="90000"/>
        </a:lnSpc>
        <a:spcBef>
          <a:spcPts val="827"/>
        </a:spcBef>
        <a:buFont typeface="Arial" panose="020B0604020202020204" pitchFamily="34" charset="0"/>
        <a:buChar char="•"/>
        <a:defRPr kumimoji="1" sz="2315" kern="1200">
          <a:solidFill>
            <a:schemeClr val="tx1"/>
          </a:solidFill>
          <a:latin typeface="+mn-lt"/>
          <a:ea typeface="+mn-ea"/>
          <a:cs typeface="+mn-cs"/>
        </a:defRPr>
      </a:lvl1pPr>
      <a:lvl2pPr marL="566951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984" kern="1200">
          <a:solidFill>
            <a:schemeClr val="tx1"/>
          </a:solidFill>
          <a:latin typeface="+mn-lt"/>
          <a:ea typeface="+mn-ea"/>
          <a:cs typeface="+mn-cs"/>
        </a:defRPr>
      </a:lvl2pPr>
      <a:lvl3pPr marL="944918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653" kern="1200">
          <a:solidFill>
            <a:schemeClr val="tx1"/>
          </a:solidFill>
          <a:latin typeface="+mn-lt"/>
          <a:ea typeface="+mn-ea"/>
          <a:cs typeface="+mn-cs"/>
        </a:defRPr>
      </a:lvl3pPr>
      <a:lvl4pPr marL="1322885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4pPr>
      <a:lvl5pPr marL="1700853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5pPr>
      <a:lvl6pPr marL="2078820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6pPr>
      <a:lvl7pPr marL="2456787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7pPr>
      <a:lvl8pPr marL="2834754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8pPr>
      <a:lvl9pPr marL="3212722" indent="-188984" algn="l" defTabSz="755934" rtl="0" eaLnBrk="1" latinLnBrk="0" hangingPunct="1">
        <a:lnSpc>
          <a:spcPct val="90000"/>
        </a:lnSpc>
        <a:spcBef>
          <a:spcPts val="413"/>
        </a:spcBef>
        <a:buFont typeface="Arial" panose="020B0604020202020204" pitchFamily="34" charset="0"/>
        <a:buChar char="•"/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1pPr>
      <a:lvl2pPr marL="377967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2pPr>
      <a:lvl3pPr marL="755934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3pPr>
      <a:lvl4pPr marL="1133902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4pPr>
      <a:lvl5pPr marL="1511869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5pPr>
      <a:lvl6pPr marL="1889836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6pPr>
      <a:lvl7pPr marL="2267803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7pPr>
      <a:lvl8pPr marL="2645771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8pPr>
      <a:lvl9pPr marL="3023738" algn="l" defTabSz="755934" rtl="0" eaLnBrk="1" latinLnBrk="0" hangingPunct="1">
        <a:defRPr kumimoji="1" sz="1488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D7A39FEC-D018-FBAF-BA8C-E4FD291477A5}"/>
              </a:ext>
            </a:extLst>
          </p:cNvPr>
          <p:cNvSpPr txBox="1"/>
          <p:nvPr/>
        </p:nvSpPr>
        <p:spPr>
          <a:xfrm>
            <a:off x="210509" y="4354784"/>
            <a:ext cx="7084511" cy="391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ja-JP" altLang="en-US" sz="1943" b="1" dirty="0">
                <a:solidFill>
                  <a:schemeClr val="tx1">
                    <a:lumMod val="75000"/>
                    <a:lumOff val="25000"/>
                  </a:schemeClr>
                </a:solidFill>
                <a:latin typeface="游ゴシック" panose="020B0400000000000000" pitchFamily="50" charset="-128"/>
                <a:ea typeface="游ゴシック" panose="020B0400000000000000" pitchFamily="50" charset="-128"/>
              </a:rPr>
              <a:t>セミナー申込書（</a:t>
            </a:r>
            <a:r>
              <a:rPr lang="en-US" altLang="ja-JP" sz="1943" b="1" dirty="0">
                <a:solidFill>
                  <a:schemeClr val="tx1">
                    <a:lumMod val="75000"/>
                    <a:lumOff val="25000"/>
                  </a:schemeClr>
                </a:solidFill>
                <a:latin typeface="游ゴシック" panose="020B0400000000000000" pitchFamily="50" charset="-128"/>
                <a:ea typeface="游ゴシック" panose="020B0400000000000000" pitchFamily="50" charset="-128"/>
              </a:rPr>
              <a:t>Fax</a:t>
            </a:r>
            <a:r>
              <a:rPr lang="ja-JP" altLang="en-US" sz="1943" b="1" dirty="0">
                <a:solidFill>
                  <a:schemeClr val="tx1">
                    <a:lumMod val="75000"/>
                    <a:lumOff val="25000"/>
                  </a:schemeClr>
                </a:solidFill>
                <a:latin typeface="游ゴシック" panose="020B0400000000000000" pitchFamily="50" charset="-128"/>
                <a:ea typeface="游ゴシック" panose="020B0400000000000000" pitchFamily="50" charset="-128"/>
              </a:rPr>
              <a:t>用）：</a:t>
            </a:r>
            <a:r>
              <a:rPr lang="en-US" altLang="ja-JP" sz="1943" b="1" dirty="0">
                <a:solidFill>
                  <a:schemeClr val="tx1">
                    <a:lumMod val="75000"/>
                    <a:lumOff val="25000"/>
                  </a:schemeClr>
                </a:solidFill>
                <a:latin typeface="游ゴシック" panose="020B0400000000000000" pitchFamily="50" charset="-128"/>
                <a:ea typeface="游ゴシック" panose="020B0400000000000000" pitchFamily="50" charset="-128"/>
              </a:rPr>
              <a:t>029-293-8029</a:t>
            </a:r>
          </a:p>
        </p:txBody>
      </p:sp>
      <p:sp>
        <p:nvSpPr>
          <p:cNvPr id="26" name="Text Box 14">
            <a:extLst>
              <a:ext uri="{FF2B5EF4-FFF2-40B4-BE49-F238E27FC236}">
                <a16:creationId xmlns:a16="http://schemas.microsoft.com/office/drawing/2014/main" id="{5E43E6C6-BB0D-52FA-C6D2-59BB3C18796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8825" y="9743184"/>
            <a:ext cx="7402024" cy="85260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kumimoji="1" sz="32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kumimoji="1" sz="28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9pPr>
          </a:lstStyle>
          <a:p>
            <a:pPr algn="just" eaLnBrk="1" hangingPunct="1">
              <a:lnSpc>
                <a:spcPts val="1469"/>
              </a:lnSpc>
              <a:spcBef>
                <a:spcPct val="0"/>
              </a:spcBef>
              <a:buNone/>
            </a:pPr>
            <a:r>
              <a:rPr lang="en-US" altLang="ja-JP" sz="1077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【</a:t>
            </a:r>
            <a:r>
              <a:rPr lang="ja-JP" altLang="en-US" sz="1077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申込み・お問合せ先</a:t>
            </a:r>
            <a:r>
              <a:rPr lang="en-US" altLang="ja-JP" sz="1077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】</a:t>
            </a:r>
          </a:p>
          <a:p>
            <a:pPr algn="just" eaLnBrk="1" hangingPunct="1">
              <a:lnSpc>
                <a:spcPts val="1469"/>
              </a:lnSpc>
              <a:spcBef>
                <a:spcPct val="0"/>
              </a:spcBef>
              <a:buNone/>
            </a:pPr>
            <a:r>
              <a:rPr lang="ja-JP" altLang="en-US" sz="1077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　茨城県産業技術イノベーションセンター　新ビジネス支援グループ</a:t>
            </a:r>
            <a:endParaRPr lang="en-US" altLang="ja-JP" sz="1077" dirty="0">
              <a:latin typeface="游ゴシック" panose="020B0400000000000000" pitchFamily="50" charset="-128"/>
              <a:ea typeface="游ゴシック" panose="020B0400000000000000" pitchFamily="50" charset="-128"/>
              <a:cs typeface="メイリオ" panose="020B0604030504040204" pitchFamily="50" charset="-128"/>
            </a:endParaRPr>
          </a:p>
          <a:p>
            <a:pPr algn="just" eaLnBrk="1" hangingPunct="1">
              <a:lnSpc>
                <a:spcPts val="1469"/>
              </a:lnSpc>
              <a:spcBef>
                <a:spcPct val="0"/>
              </a:spcBef>
              <a:buNone/>
            </a:pPr>
            <a:r>
              <a:rPr lang="ja-JP" altLang="en-US" sz="1077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　</a:t>
            </a:r>
            <a:r>
              <a:rPr lang="en-US" altLang="ja-JP" sz="1077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TEL</a:t>
            </a:r>
            <a:r>
              <a:rPr lang="ja-JP" altLang="en-US" sz="1077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：０２９－２９３－７４９５（直）　</a:t>
            </a:r>
            <a:r>
              <a:rPr lang="en-US" altLang="ja-JP" sz="1077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FAX</a:t>
            </a:r>
            <a:r>
              <a:rPr lang="ja-JP" altLang="en-US" sz="1077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：０２９－２９３－８０２９</a:t>
            </a:r>
            <a:endParaRPr lang="en-US" altLang="ja-JP" sz="1077" dirty="0">
              <a:latin typeface="游ゴシック" panose="020B0400000000000000" pitchFamily="50" charset="-128"/>
              <a:ea typeface="游ゴシック" panose="020B0400000000000000" pitchFamily="50" charset="-128"/>
              <a:cs typeface="メイリオ" panose="020B0604030504040204" pitchFamily="50" charset="-128"/>
            </a:endParaRPr>
          </a:p>
          <a:p>
            <a:pPr algn="just" eaLnBrk="1" hangingPunct="1">
              <a:lnSpc>
                <a:spcPts val="1469"/>
              </a:lnSpc>
              <a:spcBef>
                <a:spcPct val="0"/>
              </a:spcBef>
              <a:buNone/>
            </a:pPr>
            <a:r>
              <a:rPr lang="ja-JP" altLang="en-US" sz="1077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　</a:t>
            </a:r>
            <a:r>
              <a:rPr lang="ja-JP" altLang="en-US" sz="1000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ホームページ　</a:t>
            </a:r>
            <a:r>
              <a:rPr lang="en-US" altLang="ja-JP" sz="1000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https://www.itic.pref.ibaraki.jp/</a:t>
            </a:r>
            <a:r>
              <a:rPr lang="ja-JP" altLang="en-US" sz="1000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　</a:t>
            </a:r>
            <a:r>
              <a:rPr lang="en-US" altLang="ja-JP" sz="1000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Mail</a:t>
            </a:r>
            <a:r>
              <a:rPr lang="ja-JP" altLang="en-US" sz="1000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：</a:t>
            </a:r>
            <a:r>
              <a:rPr lang="en-US" altLang="ja-JP" sz="1000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business2@itic.pref.ibaraki.jp</a:t>
            </a:r>
            <a:r>
              <a:rPr lang="ja-JP" altLang="en-US" sz="1000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　担当：</a:t>
            </a:r>
            <a:r>
              <a:rPr lang="zh-TW" altLang="en-US" sz="1000" dirty="0">
                <a:solidFill>
                  <a:srgbClr val="1D1C1D"/>
                </a:solidFill>
                <a:latin typeface="游ゴシック" panose="020B0400000000000000" pitchFamily="50" charset="-128"/>
                <a:ea typeface="游ゴシック" panose="020B0400000000000000" pitchFamily="50" charset="-128"/>
              </a:rPr>
              <a:t>関谷</a:t>
            </a:r>
            <a:r>
              <a:rPr lang="ja-JP" altLang="en-US" sz="1000" dirty="0">
                <a:solidFill>
                  <a:srgbClr val="1D1C1D"/>
                </a:solidFill>
                <a:latin typeface="游ゴシック" panose="020B0400000000000000" pitchFamily="50" charset="-128"/>
                <a:ea typeface="游ゴシック" panose="020B0400000000000000" pitchFamily="50" charset="-128"/>
              </a:rPr>
              <a:t>、山屋、石川（あ）</a:t>
            </a:r>
            <a:endParaRPr lang="ja-JP" altLang="en-US" sz="1077" dirty="0">
              <a:latin typeface="游ゴシック" panose="020B0400000000000000" pitchFamily="50" charset="-128"/>
              <a:ea typeface="游ゴシック" panose="020B0400000000000000" pitchFamily="50" charset="-128"/>
              <a:cs typeface="メイリオ" panose="020B0604030504040204" pitchFamily="50" charset="-128"/>
            </a:endParaRPr>
          </a:p>
        </p:txBody>
      </p:sp>
      <p:cxnSp>
        <p:nvCxnSpPr>
          <p:cNvPr id="34" name="直線コネクタ 33">
            <a:extLst>
              <a:ext uri="{FF2B5EF4-FFF2-40B4-BE49-F238E27FC236}">
                <a16:creationId xmlns:a16="http://schemas.microsoft.com/office/drawing/2014/main" id="{C381CB07-F634-15FF-20C0-38A5E5795BFC}"/>
              </a:ext>
            </a:extLst>
          </p:cNvPr>
          <p:cNvCxnSpPr>
            <a:cxnSpLocks/>
          </p:cNvCxnSpPr>
          <p:nvPr/>
        </p:nvCxnSpPr>
        <p:spPr>
          <a:xfrm>
            <a:off x="210509" y="9714156"/>
            <a:ext cx="7084511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テキスト ボックス 23">
            <a:extLst>
              <a:ext uri="{FF2B5EF4-FFF2-40B4-BE49-F238E27FC236}">
                <a16:creationId xmlns:a16="http://schemas.microsoft.com/office/drawing/2014/main" id="{C782C08E-0625-E4BD-F318-143700DD8C8B}"/>
              </a:ext>
            </a:extLst>
          </p:cNvPr>
          <p:cNvSpPr txBox="1"/>
          <p:nvPr/>
        </p:nvSpPr>
        <p:spPr>
          <a:xfrm>
            <a:off x="363339" y="2164185"/>
            <a:ext cx="5474715" cy="651397"/>
          </a:xfrm>
          <a:prstGeom prst="rect">
            <a:avLst/>
          </a:prstGeom>
          <a:solidFill>
            <a:schemeClr val="bg1">
              <a:alpha val="70000"/>
            </a:schemeClr>
          </a:solidFill>
        </p:spPr>
        <p:txBody>
          <a:bodyPr wrap="square" lIns="0" tIns="0" rIns="0" bIns="0" rtlCol="0">
            <a:spAutoFit/>
          </a:bodyPr>
          <a:lstStyle/>
          <a:p>
            <a:r>
              <a:rPr lang="ja-JP" altLang="en-US" sz="1762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申込フォーム</a:t>
            </a:r>
            <a:endParaRPr lang="en-US" altLang="ja-JP" sz="1762" b="1" dirty="0">
              <a:latin typeface="游ゴシック" panose="020B0400000000000000" pitchFamily="50" charset="-128"/>
              <a:ea typeface="游ゴシック" panose="020B0400000000000000" pitchFamily="50" charset="-128"/>
            </a:endParaRPr>
          </a:p>
          <a:p>
            <a:r>
              <a:rPr lang="ja-JP" altLang="en-US" sz="1371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下記</a:t>
            </a:r>
            <a:r>
              <a:rPr lang="en-US" altLang="ja-JP" sz="1371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URL</a:t>
            </a:r>
            <a:r>
              <a:rPr lang="ja-JP" altLang="en-US" sz="1371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または</a:t>
            </a:r>
            <a:r>
              <a:rPr lang="en-US" altLang="ja-JP" sz="1371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QR</a:t>
            </a:r>
            <a:r>
              <a:rPr lang="ja-JP" altLang="en-US" sz="1371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コードからお申込みください。</a:t>
            </a:r>
            <a:endParaRPr lang="en-US" altLang="ja-JP" sz="1371" b="1" dirty="0">
              <a:latin typeface="游ゴシック" panose="020B0400000000000000" pitchFamily="50" charset="-128"/>
              <a:ea typeface="游ゴシック" panose="020B0400000000000000" pitchFamily="50" charset="-128"/>
            </a:endParaRPr>
          </a:p>
          <a:p>
            <a:r>
              <a:rPr lang="en-US" altLang="ja-JP" sz="1100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https://apply.e-tumo.jp/pref-ibaraki-u/offer/offerList_detail?tempSeq=72230</a:t>
            </a:r>
          </a:p>
        </p:txBody>
      </p:sp>
      <p:sp>
        <p:nvSpPr>
          <p:cNvPr id="35" name="テキスト ボックス 34">
            <a:extLst>
              <a:ext uri="{FF2B5EF4-FFF2-40B4-BE49-F238E27FC236}">
                <a16:creationId xmlns:a16="http://schemas.microsoft.com/office/drawing/2014/main" id="{9B511118-51F5-1D5D-FFF8-49F1272C5C72}"/>
              </a:ext>
            </a:extLst>
          </p:cNvPr>
          <p:cNvSpPr txBox="1"/>
          <p:nvPr/>
        </p:nvSpPr>
        <p:spPr>
          <a:xfrm>
            <a:off x="4509253" y="3315064"/>
            <a:ext cx="1442831" cy="27302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r"/>
            <a:r>
              <a:rPr lang="ja-JP" altLang="en-US" sz="1174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申込先</a:t>
            </a:r>
            <a:r>
              <a:rPr lang="en-US" altLang="ja-JP" sz="1174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QR</a:t>
            </a:r>
            <a:r>
              <a:rPr lang="ja-JP" altLang="en-US" sz="1174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コード</a:t>
            </a:r>
            <a:endParaRPr lang="ja-JP" altLang="en-US" sz="1566" b="1" dirty="0">
              <a:latin typeface="游ゴシック" panose="020B0400000000000000" pitchFamily="50" charset="-128"/>
              <a:ea typeface="游ゴシック" panose="020B0400000000000000" pitchFamily="50" charset="-128"/>
            </a:endParaRPr>
          </a:p>
        </p:txBody>
      </p:sp>
      <p:cxnSp>
        <p:nvCxnSpPr>
          <p:cNvPr id="36" name="直線コネクタ 35">
            <a:extLst>
              <a:ext uri="{FF2B5EF4-FFF2-40B4-BE49-F238E27FC236}">
                <a16:creationId xmlns:a16="http://schemas.microsoft.com/office/drawing/2014/main" id="{B6767D86-E9BE-3764-67BE-DC2A68A15191}"/>
              </a:ext>
            </a:extLst>
          </p:cNvPr>
          <p:cNvCxnSpPr>
            <a:cxnSpLocks/>
          </p:cNvCxnSpPr>
          <p:nvPr/>
        </p:nvCxnSpPr>
        <p:spPr>
          <a:xfrm>
            <a:off x="210509" y="3722522"/>
            <a:ext cx="7084511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Text Box 10">
            <a:extLst>
              <a:ext uri="{FF2B5EF4-FFF2-40B4-BE49-F238E27FC236}">
                <a16:creationId xmlns:a16="http://schemas.microsoft.com/office/drawing/2014/main" id="{B6810DDB-4009-657B-E865-1B6F4C25EA9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351063" y="757428"/>
            <a:ext cx="4776107" cy="24622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0" tIns="0" rIns="0" bIns="0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kumimoji="1" sz="32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kumimoji="1" sz="28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9pPr>
          </a:lstStyle>
          <a:p>
            <a:pPr>
              <a:spcBef>
                <a:spcPts val="0"/>
              </a:spcBef>
              <a:buNone/>
            </a:pPr>
            <a:r>
              <a:rPr lang="ja-JP" altLang="en-US" sz="1600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事業変革を目指す経営者が心得るべき</a:t>
            </a:r>
          </a:p>
        </p:txBody>
      </p:sp>
      <p:sp>
        <p:nvSpPr>
          <p:cNvPr id="38" name="Text Box 13">
            <a:extLst>
              <a:ext uri="{FF2B5EF4-FFF2-40B4-BE49-F238E27FC236}">
                <a16:creationId xmlns:a16="http://schemas.microsoft.com/office/drawing/2014/main" id="{413D5B4C-B373-9D99-01B4-A6E8CA4EA72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423947" y="448859"/>
            <a:ext cx="3665559" cy="18069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lIns="0" tIns="0" rIns="0" bIns="0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kumimoji="1" sz="32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kumimoji="1" sz="28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ja-JP" altLang="en-US" sz="1174" b="1" dirty="0">
                <a:latin typeface="游ゴシック" panose="020B0400000000000000" pitchFamily="50" charset="-128"/>
                <a:ea typeface="游ゴシック" panose="020B0400000000000000" pitchFamily="50" charset="-128"/>
                <a:cs typeface="メイリオ" panose="020B0604030504040204" pitchFamily="50" charset="-128"/>
              </a:rPr>
              <a:t>令和７年度新ビジネスチャレンジ事業</a:t>
            </a:r>
            <a:endParaRPr lang="ja-JP" altLang="en-US" sz="784" b="1" dirty="0">
              <a:latin typeface="游ゴシック" panose="020B0400000000000000" pitchFamily="50" charset="-128"/>
              <a:ea typeface="游ゴシック" panose="020B0400000000000000" pitchFamily="50" charset="-128"/>
              <a:cs typeface="メイリオ" panose="020B0604030504040204" pitchFamily="50" charset="-128"/>
            </a:endParaRPr>
          </a:p>
        </p:txBody>
      </p:sp>
      <p:cxnSp>
        <p:nvCxnSpPr>
          <p:cNvPr id="39" name="直線コネクタ 38">
            <a:extLst>
              <a:ext uri="{FF2B5EF4-FFF2-40B4-BE49-F238E27FC236}">
                <a16:creationId xmlns:a16="http://schemas.microsoft.com/office/drawing/2014/main" id="{1CDBA663-4D4A-788A-06D3-DC0B2004D70B}"/>
              </a:ext>
            </a:extLst>
          </p:cNvPr>
          <p:cNvCxnSpPr>
            <a:cxnSpLocks/>
          </p:cNvCxnSpPr>
          <p:nvPr/>
        </p:nvCxnSpPr>
        <p:spPr>
          <a:xfrm>
            <a:off x="210509" y="1546269"/>
            <a:ext cx="7084511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テキスト ボックス 39">
            <a:extLst>
              <a:ext uri="{FF2B5EF4-FFF2-40B4-BE49-F238E27FC236}">
                <a16:creationId xmlns:a16="http://schemas.microsoft.com/office/drawing/2014/main" id="{EEAB00AC-1297-CF3B-6B4D-ACA8278FB63F}"/>
              </a:ext>
            </a:extLst>
          </p:cNvPr>
          <p:cNvSpPr txBox="1"/>
          <p:nvPr/>
        </p:nvSpPr>
        <p:spPr>
          <a:xfrm>
            <a:off x="210714" y="418162"/>
            <a:ext cx="1001359" cy="1001359"/>
          </a:xfrm>
          <a:prstGeom prst="rect">
            <a:avLst/>
          </a:prstGeom>
          <a:solidFill>
            <a:schemeClr val="tx1"/>
          </a:solidFill>
        </p:spPr>
        <p:txBody>
          <a:bodyPr wrap="square" rtlCol="0" anchor="ctr" anchorCtr="1">
            <a:noAutofit/>
          </a:bodyPr>
          <a:lstStyle/>
          <a:p>
            <a:pPr algn="ctr"/>
            <a:r>
              <a:rPr lang="en-US" altLang="ja-JP" sz="1762" dirty="0">
                <a:solidFill>
                  <a:schemeClr val="bg1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5/21</a:t>
            </a:r>
          </a:p>
          <a:p>
            <a:pPr algn="ctr"/>
            <a:r>
              <a:rPr lang="ja-JP" altLang="en-US" sz="1762" dirty="0">
                <a:solidFill>
                  <a:schemeClr val="bg1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（水）</a:t>
            </a:r>
            <a:endParaRPr lang="en-US" altLang="ja-JP" sz="1762" dirty="0">
              <a:solidFill>
                <a:schemeClr val="bg1"/>
              </a:solidFill>
              <a:latin typeface="HGP創英角ｺﾞｼｯｸUB" panose="020B0900000000000000" pitchFamily="50" charset="-128"/>
              <a:ea typeface="HGP創英角ｺﾞｼｯｸUB" panose="020B0900000000000000" pitchFamily="50" charset="-128"/>
            </a:endParaRPr>
          </a:p>
          <a:p>
            <a:pPr algn="ctr"/>
            <a:r>
              <a:rPr lang="ja-JP" altLang="en-US" sz="1762" dirty="0">
                <a:solidFill>
                  <a:schemeClr val="bg1"/>
                </a:solidFill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開催</a:t>
            </a:r>
          </a:p>
        </p:txBody>
      </p:sp>
      <p:cxnSp>
        <p:nvCxnSpPr>
          <p:cNvPr id="41" name="直線コネクタ 40">
            <a:extLst>
              <a:ext uri="{FF2B5EF4-FFF2-40B4-BE49-F238E27FC236}">
                <a16:creationId xmlns:a16="http://schemas.microsoft.com/office/drawing/2014/main" id="{C5450931-BB97-FF9C-91EA-A924C26DBC08}"/>
              </a:ext>
            </a:extLst>
          </p:cNvPr>
          <p:cNvCxnSpPr>
            <a:cxnSpLocks/>
          </p:cNvCxnSpPr>
          <p:nvPr/>
        </p:nvCxnSpPr>
        <p:spPr>
          <a:xfrm>
            <a:off x="210509" y="270516"/>
            <a:ext cx="7084511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9" name="テキスト ボックス 48">
            <a:extLst>
              <a:ext uri="{FF2B5EF4-FFF2-40B4-BE49-F238E27FC236}">
                <a16:creationId xmlns:a16="http://schemas.microsoft.com/office/drawing/2014/main" id="{771FBD79-5E1E-2CB7-4C17-E97AC115ECA8}"/>
              </a:ext>
            </a:extLst>
          </p:cNvPr>
          <p:cNvSpPr txBox="1"/>
          <p:nvPr/>
        </p:nvSpPr>
        <p:spPr>
          <a:xfrm>
            <a:off x="373917" y="1679375"/>
            <a:ext cx="6811842" cy="363497"/>
          </a:xfrm>
          <a:prstGeom prst="rect">
            <a:avLst/>
          </a:prstGeom>
          <a:noFill/>
          <a:ln w="38100">
            <a:solidFill>
              <a:schemeClr val="tx1"/>
            </a:solidFill>
            <a:prstDash val="sysDot"/>
          </a:ln>
        </p:spPr>
        <p:txBody>
          <a:bodyPr wrap="square" rtlCol="0" anchor="ctr" anchorCtr="0">
            <a:spAutoFit/>
          </a:bodyPr>
          <a:lstStyle/>
          <a:p>
            <a:pPr algn="ctr"/>
            <a:r>
              <a:rPr lang="ja-JP" altLang="en-US" sz="1762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申込フォームまたはＦＡＸからお申込みください。</a:t>
            </a:r>
            <a:endParaRPr lang="en-US" altLang="ja-JP" sz="1762" b="1" dirty="0">
              <a:latin typeface="游ゴシック" panose="020B0400000000000000" pitchFamily="50" charset="-128"/>
              <a:ea typeface="游ゴシック" panose="020B0400000000000000" pitchFamily="50" charset="-128"/>
            </a:endParaRPr>
          </a:p>
        </p:txBody>
      </p:sp>
      <p:sp>
        <p:nvSpPr>
          <p:cNvPr id="51" name="テキスト ボックス 50">
            <a:extLst>
              <a:ext uri="{FF2B5EF4-FFF2-40B4-BE49-F238E27FC236}">
                <a16:creationId xmlns:a16="http://schemas.microsoft.com/office/drawing/2014/main" id="{23CAC169-DD83-297F-F10D-361A694E3DE7}"/>
              </a:ext>
            </a:extLst>
          </p:cNvPr>
          <p:cNvSpPr txBox="1"/>
          <p:nvPr/>
        </p:nvSpPr>
        <p:spPr>
          <a:xfrm>
            <a:off x="1193645" y="5118812"/>
            <a:ext cx="378117" cy="432562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r>
              <a:rPr lang="ja-JP" altLang="en-US" sz="1371" b="1" dirty="0">
                <a:solidFill>
                  <a:schemeClr val="bg1">
                    <a:lumMod val="85000"/>
                  </a:schemeClr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○</a:t>
            </a:r>
            <a:endParaRPr lang="en-US" altLang="ja-JP" sz="1371" b="1" dirty="0">
              <a:solidFill>
                <a:schemeClr val="bg1">
                  <a:lumMod val="85000"/>
                </a:schemeClr>
              </a:solidFill>
              <a:latin typeface="Meiryo UI" panose="020B0604030504040204" pitchFamily="50" charset="-128"/>
              <a:ea typeface="Meiryo UI" panose="020B0604030504040204" pitchFamily="50" charset="-128"/>
            </a:endParaRPr>
          </a:p>
          <a:p>
            <a:endParaRPr lang="en-US" altLang="ja-JP" sz="1371" b="1" dirty="0">
              <a:solidFill>
                <a:schemeClr val="bg1">
                  <a:lumMod val="85000"/>
                </a:schemeClr>
              </a:solidFill>
              <a:latin typeface="Meiryo UI" panose="020B0604030504040204" pitchFamily="50" charset="-128"/>
              <a:ea typeface="Meiryo UI" panose="020B0604030504040204" pitchFamily="50" charset="-128"/>
            </a:endParaRPr>
          </a:p>
          <a:p>
            <a:r>
              <a:rPr lang="ja-JP" altLang="en-US" sz="1371" b="1" dirty="0">
                <a:solidFill>
                  <a:schemeClr val="bg1">
                    <a:lumMod val="85000"/>
                  </a:schemeClr>
                </a:solidFill>
                <a:latin typeface="Meiryo UI" panose="020B0604030504040204" pitchFamily="50" charset="-128"/>
                <a:ea typeface="Meiryo UI" panose="020B0604030504040204" pitchFamily="50" charset="-128"/>
              </a:rPr>
              <a:t>○</a:t>
            </a:r>
            <a:endParaRPr lang="en-US" altLang="ja-JP" sz="1371" b="1" dirty="0">
              <a:solidFill>
                <a:schemeClr val="bg1">
                  <a:lumMod val="85000"/>
                </a:schemeClr>
              </a:solidFill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graphicFrame>
        <p:nvGraphicFramePr>
          <p:cNvPr id="52" name="表 51">
            <a:extLst>
              <a:ext uri="{FF2B5EF4-FFF2-40B4-BE49-F238E27FC236}">
                <a16:creationId xmlns:a16="http://schemas.microsoft.com/office/drawing/2014/main" id="{3307C33A-CFCB-D20D-34ED-B8C8965BD53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39463993"/>
              </p:ext>
            </p:extLst>
          </p:nvPr>
        </p:nvGraphicFramePr>
        <p:xfrm>
          <a:off x="219906" y="5139737"/>
          <a:ext cx="7075114" cy="387270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150606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962254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962254">
                  <a:extLst>
                    <a:ext uri="{9D8B030D-6E8A-4147-A177-3AD203B41FA5}">
                      <a16:colId xmlns:a16="http://schemas.microsoft.com/office/drawing/2014/main" val="1037407083"/>
                    </a:ext>
                  </a:extLst>
                </a:gridCol>
              </a:tblGrid>
              <a:tr h="364598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1000" b="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会社名　団体名</a:t>
                      </a:r>
                    </a:p>
                  </a:txBody>
                  <a:tcPr marL="89514" marR="89514" marT="44758" marB="44758" anchor="ctr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kumimoji="1" lang="ja-JP" altLang="en-US" sz="1400" dirty="0">
                        <a:solidFill>
                          <a:sysClr val="windowText" lastClr="000000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64598"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1000" b="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住所</a:t>
                      </a:r>
                    </a:p>
                  </a:txBody>
                  <a:tcPr marL="89514" marR="89514" marT="44758" marB="44758" anchor="ctr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kumimoji="1" lang="ja-JP" altLang="en-US" sz="1400" dirty="0">
                        <a:solidFill>
                          <a:sysClr val="windowText" lastClr="000000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87260">
                <a:tc rowSpan="4">
                  <a:txBody>
                    <a:bodyPr/>
                    <a:lstStyle/>
                    <a:p>
                      <a:pPr algn="ctr"/>
                      <a:r>
                        <a:rPr kumimoji="1" lang="ja-JP" altLang="en-US" sz="1400" b="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参加者①</a:t>
                      </a:r>
                    </a:p>
                  </a:txBody>
                  <a:tcPr marL="89514" marR="89514" marT="44758" marB="44758" anchor="ctr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役職</a:t>
                      </a:r>
                      <a:endParaRPr kumimoji="1" lang="en-US" altLang="ja-JP" sz="1000" dirty="0">
                        <a:solidFill>
                          <a:sysClr val="windowText" lastClr="000000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氏名</a:t>
                      </a: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83999"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参加コース</a:t>
                      </a:r>
                      <a:endParaRPr kumimoji="1" lang="en-US" altLang="ja-JP" sz="1000" dirty="0">
                        <a:solidFill>
                          <a:sysClr val="windowText" lastClr="000000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（いずれかに〇をつけてください）</a:t>
                      </a:r>
                      <a:endParaRPr kumimoji="1" lang="en-US" altLang="ja-JP" sz="1000" dirty="0">
                        <a:solidFill>
                          <a:sysClr val="windowText" lastClr="000000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2591603"/>
                  </a:ext>
                </a:extLst>
              </a:tr>
              <a:tr h="364598">
                <a:tc vMerge="1">
                  <a:txBody>
                    <a:bodyPr/>
                    <a:lstStyle/>
                    <a:p>
                      <a:pPr algn="ctr"/>
                      <a:endParaRPr kumimoji="1" lang="ja-JP" altLang="en-US" sz="1400" dirty="0">
                        <a:solidFill>
                          <a:sysClr val="windowText" lastClr="000000"/>
                        </a:solidFill>
                        <a:latin typeface="HGS創英角ｺﾞｼｯｸUB" panose="020B0900000000000000" pitchFamily="50" charset="-128"/>
                        <a:ea typeface="HGS創英角ｺﾞｼｯｸUB" panose="020B0900000000000000" pitchFamily="50" charset="-128"/>
                      </a:endParaRPr>
                    </a:p>
                  </a:txBody>
                  <a:tcPr anchor="ctr">
                    <a:lnL w="571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571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電話</a:t>
                      </a: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64598">
                <a:tc vMerge="1">
                  <a:txBody>
                    <a:bodyPr/>
                    <a:lstStyle/>
                    <a:p>
                      <a:pPr algn="ctr"/>
                      <a:endParaRPr kumimoji="1" lang="ja-JP" altLang="en-US" sz="1400" dirty="0">
                        <a:solidFill>
                          <a:sysClr val="windowText" lastClr="000000"/>
                        </a:solidFill>
                        <a:latin typeface="HGS創英角ｺﾞｼｯｸUB" panose="020B0900000000000000" pitchFamily="50" charset="-128"/>
                        <a:ea typeface="HGS創英角ｺﾞｼｯｸUB" panose="020B0900000000000000" pitchFamily="50" charset="-128"/>
                      </a:endParaRPr>
                    </a:p>
                  </a:txBody>
                  <a:tcPr>
                    <a:lnL w="571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571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電子メール</a:t>
                      </a: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64598">
                <a:tc rowSpan="4">
                  <a:txBody>
                    <a:bodyPr/>
                    <a:lstStyle/>
                    <a:p>
                      <a:pPr algn="ctr"/>
                      <a:r>
                        <a:rPr kumimoji="1" lang="ja-JP" altLang="en-US" sz="1400" b="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参加者②</a:t>
                      </a:r>
                    </a:p>
                  </a:txBody>
                  <a:tcPr marL="89514" marR="89514" marT="44758" marB="44758" anchor="ctr">
                    <a:lnL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役職</a:t>
                      </a:r>
                      <a:endParaRPr kumimoji="1" lang="en-US" altLang="ja-JP" sz="1000" dirty="0">
                        <a:solidFill>
                          <a:sysClr val="windowText" lastClr="000000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氏名</a:t>
                      </a: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449256">
                <a:tc v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参加コース</a:t>
                      </a:r>
                      <a:endParaRPr kumimoji="1" lang="en-US" altLang="ja-JP" sz="1000" dirty="0">
                        <a:solidFill>
                          <a:sysClr val="windowText" lastClr="000000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（いずれかに〇をつけてください）</a:t>
                      </a:r>
                      <a:endParaRPr kumimoji="1" lang="en-US" altLang="ja-JP" sz="1000" dirty="0">
                        <a:solidFill>
                          <a:sysClr val="windowText" lastClr="000000"/>
                        </a:solidFill>
                        <a:latin typeface="Meiryo UI" panose="020B0604030504040204" pitchFamily="50" charset="-128"/>
                        <a:ea typeface="Meiryo UI" panose="020B0604030504040204" pitchFamily="50" charset="-128"/>
                      </a:endParaRP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69359698"/>
                  </a:ext>
                </a:extLst>
              </a:tr>
              <a:tr h="364598">
                <a:tc vMerge="1">
                  <a:txBody>
                    <a:bodyPr/>
                    <a:lstStyle/>
                    <a:p>
                      <a:pPr algn="ctr"/>
                      <a:endParaRPr kumimoji="1" lang="ja-JP" altLang="en-US" sz="1400" dirty="0">
                        <a:solidFill>
                          <a:sysClr val="windowText" lastClr="000000"/>
                        </a:solidFill>
                        <a:latin typeface="HGS創英角ｺﾞｼｯｸUB" panose="020B0900000000000000" pitchFamily="50" charset="-128"/>
                        <a:ea typeface="HGS創英角ｺﾞｼｯｸUB" panose="020B0900000000000000" pitchFamily="50" charset="-128"/>
                      </a:endParaRPr>
                    </a:p>
                  </a:txBody>
                  <a:tcPr anchor="ctr">
                    <a:lnL w="571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電話</a:t>
                      </a: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64598">
                <a:tc vMerge="1">
                  <a:txBody>
                    <a:bodyPr/>
                    <a:lstStyle/>
                    <a:p>
                      <a:pPr algn="ctr"/>
                      <a:endParaRPr kumimoji="1" lang="ja-JP" altLang="en-US" sz="1400" dirty="0">
                        <a:solidFill>
                          <a:sysClr val="windowText" lastClr="000000"/>
                        </a:solidFill>
                        <a:latin typeface="HGS創英角ｺﾞｼｯｸUB" panose="020B0900000000000000" pitchFamily="50" charset="-128"/>
                        <a:ea typeface="HGS創英角ｺﾞｼｯｸUB" panose="020B0900000000000000" pitchFamily="50" charset="-128"/>
                      </a:endParaRPr>
                    </a:p>
                  </a:txBody>
                  <a:tcPr>
                    <a:lnL w="571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571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000" dirty="0">
                          <a:solidFill>
                            <a:sysClr val="windowText" lastClr="000000"/>
                          </a:solidFill>
                          <a:latin typeface="Meiryo UI" panose="020B0604030504040204" pitchFamily="50" charset="-128"/>
                          <a:ea typeface="Meiryo UI" panose="020B0604030504040204" pitchFamily="50" charset="-128"/>
                        </a:rPr>
                        <a:t>電子メール</a:t>
                      </a:r>
                    </a:p>
                  </a:txBody>
                  <a:tcPr marL="89514" marR="89514" marT="44758" marB="44758">
                    <a:lnL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381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1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sp>
        <p:nvSpPr>
          <p:cNvPr id="53" name="テキスト ボックス 52">
            <a:extLst>
              <a:ext uri="{FF2B5EF4-FFF2-40B4-BE49-F238E27FC236}">
                <a16:creationId xmlns:a16="http://schemas.microsoft.com/office/drawing/2014/main" id="{C41A86D1-F14D-3A81-87B4-B1430B9CE3C2}"/>
              </a:ext>
            </a:extLst>
          </p:cNvPr>
          <p:cNvSpPr txBox="1"/>
          <p:nvPr/>
        </p:nvSpPr>
        <p:spPr>
          <a:xfrm>
            <a:off x="1836832" y="5199976"/>
            <a:ext cx="5083002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ysDash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54" name="テキスト ボックス 53">
            <a:extLst>
              <a:ext uri="{FF2B5EF4-FFF2-40B4-BE49-F238E27FC236}">
                <a16:creationId xmlns:a16="http://schemas.microsoft.com/office/drawing/2014/main" id="{628D7D7F-C216-44E3-163B-464D28EC1C30}"/>
              </a:ext>
            </a:extLst>
          </p:cNvPr>
          <p:cNvSpPr txBox="1"/>
          <p:nvPr/>
        </p:nvSpPr>
        <p:spPr>
          <a:xfrm>
            <a:off x="1836832" y="5553778"/>
            <a:ext cx="5083002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ysDash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55" name="テキスト ボックス 54">
            <a:extLst>
              <a:ext uri="{FF2B5EF4-FFF2-40B4-BE49-F238E27FC236}">
                <a16:creationId xmlns:a16="http://schemas.microsoft.com/office/drawing/2014/main" id="{7359F188-4588-EC78-A257-48FE62C2BE0A}"/>
              </a:ext>
            </a:extLst>
          </p:cNvPr>
          <p:cNvSpPr txBox="1"/>
          <p:nvPr/>
        </p:nvSpPr>
        <p:spPr>
          <a:xfrm>
            <a:off x="1836833" y="5939374"/>
            <a:ext cx="2188986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ysDash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56" name="テキスト ボックス 55">
            <a:extLst>
              <a:ext uri="{FF2B5EF4-FFF2-40B4-BE49-F238E27FC236}">
                <a16:creationId xmlns:a16="http://schemas.microsoft.com/office/drawing/2014/main" id="{BF4B446E-767D-2A03-73FF-E7F833570719}"/>
              </a:ext>
            </a:extLst>
          </p:cNvPr>
          <p:cNvSpPr txBox="1"/>
          <p:nvPr/>
        </p:nvSpPr>
        <p:spPr>
          <a:xfrm>
            <a:off x="5023360" y="5939374"/>
            <a:ext cx="2085227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ysDash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58" name="テキスト ボックス 57">
            <a:extLst>
              <a:ext uri="{FF2B5EF4-FFF2-40B4-BE49-F238E27FC236}">
                <a16:creationId xmlns:a16="http://schemas.microsoft.com/office/drawing/2014/main" id="{028BC3F9-7CCF-5A8E-30D9-57EBF709BB67}"/>
              </a:ext>
            </a:extLst>
          </p:cNvPr>
          <p:cNvSpPr txBox="1"/>
          <p:nvPr/>
        </p:nvSpPr>
        <p:spPr>
          <a:xfrm>
            <a:off x="2225434" y="6780220"/>
            <a:ext cx="4727949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ysDash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59" name="テキスト ボックス 58">
            <a:extLst>
              <a:ext uri="{FF2B5EF4-FFF2-40B4-BE49-F238E27FC236}">
                <a16:creationId xmlns:a16="http://schemas.microsoft.com/office/drawing/2014/main" id="{A1974669-23A8-C68E-BE6E-C517611713E2}"/>
              </a:ext>
            </a:extLst>
          </p:cNvPr>
          <p:cNvSpPr txBox="1"/>
          <p:nvPr/>
        </p:nvSpPr>
        <p:spPr>
          <a:xfrm>
            <a:off x="2225434" y="7141622"/>
            <a:ext cx="4727949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ysDash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1044" name="テキスト ボックス 1043">
            <a:extLst>
              <a:ext uri="{FF2B5EF4-FFF2-40B4-BE49-F238E27FC236}">
                <a16:creationId xmlns:a16="http://schemas.microsoft.com/office/drawing/2014/main" id="{87C694CC-8748-E94D-BAD0-1A0F2A027667}"/>
              </a:ext>
            </a:extLst>
          </p:cNvPr>
          <p:cNvSpPr txBox="1"/>
          <p:nvPr/>
        </p:nvSpPr>
        <p:spPr>
          <a:xfrm>
            <a:off x="210509" y="4679148"/>
            <a:ext cx="7084511" cy="324833"/>
          </a:xfrm>
          <a:prstGeom prst="rect">
            <a:avLst/>
          </a:prstGeom>
          <a:solidFill>
            <a:schemeClr val="bg1">
              <a:alpha val="70000"/>
            </a:schemeClr>
          </a:solidFill>
          <a:ln w="38100"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ja-JP" altLang="en-US" sz="1511" b="1" dirty="0">
                <a:solidFill>
                  <a:schemeClr val="tx1">
                    <a:lumMod val="75000"/>
                    <a:lumOff val="25000"/>
                  </a:schemeClr>
                </a:solidFill>
                <a:latin typeface="游ゴシック" panose="020B0400000000000000" pitchFamily="50" charset="-128"/>
                <a:ea typeface="游ゴシック" panose="020B0400000000000000" pitchFamily="50" charset="-128"/>
              </a:rPr>
              <a:t>下表にご記入のうえ、ご送信ください</a:t>
            </a:r>
            <a:r>
              <a:rPr lang="ja-JP" altLang="en-US" sz="1511" b="1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。</a:t>
            </a:r>
            <a:endParaRPr lang="en-US" altLang="ja-JP" sz="1511" b="1" dirty="0">
              <a:latin typeface="游ゴシック" panose="020B0400000000000000" pitchFamily="50" charset="-128"/>
              <a:ea typeface="游ゴシック" panose="020B0400000000000000" pitchFamily="50" charset="-128"/>
            </a:endParaRPr>
          </a:p>
        </p:txBody>
      </p:sp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2EF998C3-D380-E298-6B45-214BC7D71AE1}"/>
              </a:ext>
            </a:extLst>
          </p:cNvPr>
          <p:cNvSpPr txBox="1"/>
          <p:nvPr/>
        </p:nvSpPr>
        <p:spPr>
          <a:xfrm>
            <a:off x="1836833" y="7534149"/>
            <a:ext cx="2188986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ysDash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B1BF1D65-B212-7228-48C9-C23DA5AE1F79}"/>
              </a:ext>
            </a:extLst>
          </p:cNvPr>
          <p:cNvSpPr txBox="1"/>
          <p:nvPr/>
        </p:nvSpPr>
        <p:spPr>
          <a:xfrm>
            <a:off x="5023360" y="7539001"/>
            <a:ext cx="2085227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ysDash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EB086939-4DD2-E7E6-F7F5-1BC07D169BC6}"/>
              </a:ext>
            </a:extLst>
          </p:cNvPr>
          <p:cNvSpPr txBox="1"/>
          <p:nvPr/>
        </p:nvSpPr>
        <p:spPr>
          <a:xfrm>
            <a:off x="2225434" y="8322498"/>
            <a:ext cx="4727949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ysDash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14" name="テキスト ボックス 13">
            <a:extLst>
              <a:ext uri="{FF2B5EF4-FFF2-40B4-BE49-F238E27FC236}">
                <a16:creationId xmlns:a16="http://schemas.microsoft.com/office/drawing/2014/main" id="{6FBA1055-D25E-4B5F-8296-47296A9A3C1C}"/>
              </a:ext>
            </a:extLst>
          </p:cNvPr>
          <p:cNvSpPr txBox="1"/>
          <p:nvPr/>
        </p:nvSpPr>
        <p:spPr>
          <a:xfrm>
            <a:off x="2225434" y="8685093"/>
            <a:ext cx="4727949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ysDash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CD0BFEEA-A57E-0DE7-8898-8DF3E097E718}"/>
              </a:ext>
            </a:extLst>
          </p:cNvPr>
          <p:cNvSpPr txBox="1"/>
          <p:nvPr/>
        </p:nvSpPr>
        <p:spPr>
          <a:xfrm>
            <a:off x="6288326" y="418162"/>
            <a:ext cx="1001359" cy="100135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 anchor="ctr" anchorCtr="1">
            <a:noAutofit/>
          </a:bodyPr>
          <a:lstStyle/>
          <a:p>
            <a:pPr algn="ctr"/>
            <a:r>
              <a:rPr lang="ja-JP" altLang="en-US" sz="1762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参加費</a:t>
            </a:r>
            <a:endParaRPr lang="en-US" altLang="ja-JP" sz="1762" dirty="0">
              <a:latin typeface="HGP創英角ｺﾞｼｯｸUB" panose="020B0900000000000000" pitchFamily="50" charset="-128"/>
              <a:ea typeface="HGP創英角ｺﾞｼｯｸUB" panose="020B0900000000000000" pitchFamily="50" charset="-128"/>
            </a:endParaRPr>
          </a:p>
          <a:p>
            <a:pPr algn="ctr"/>
            <a:r>
              <a:rPr lang="ja-JP" altLang="en-US" sz="1762" dirty="0">
                <a:latin typeface="HGP創英角ｺﾞｼｯｸUB" panose="020B0900000000000000" pitchFamily="50" charset="-128"/>
                <a:ea typeface="HGP創英角ｺﾞｼｯｸUB" panose="020B0900000000000000" pitchFamily="50" charset="-128"/>
              </a:rPr>
              <a:t>無料</a:t>
            </a:r>
          </a:p>
        </p:txBody>
      </p:sp>
      <p:sp>
        <p:nvSpPr>
          <p:cNvPr id="22" name="テキスト ボックス 21">
            <a:extLst>
              <a:ext uri="{FF2B5EF4-FFF2-40B4-BE49-F238E27FC236}">
                <a16:creationId xmlns:a16="http://schemas.microsoft.com/office/drawing/2014/main" id="{60B5719C-2B76-D1C9-4274-2FFC255D884A}"/>
              </a:ext>
            </a:extLst>
          </p:cNvPr>
          <p:cNvSpPr txBox="1"/>
          <p:nvPr/>
        </p:nvSpPr>
        <p:spPr>
          <a:xfrm>
            <a:off x="3407659" y="6425041"/>
            <a:ext cx="938298" cy="158057"/>
          </a:xfrm>
          <a:prstGeom prst="rect">
            <a:avLst/>
          </a:prstGeom>
          <a:noFill/>
          <a:ln>
            <a:noFill/>
            <a:prstDash val="sysDash"/>
          </a:ln>
        </p:spPr>
        <p:txBody>
          <a:bodyPr wrap="square" lIns="0" tIns="0" rIns="0" bIns="0" rtlCol="0" anchor="ctr" anchorCtr="0">
            <a:spAutoFit/>
          </a:bodyPr>
          <a:lstStyle/>
          <a:p>
            <a:r>
              <a:rPr lang="ja-JP" altLang="en-US" sz="1027" dirty="0">
                <a:latin typeface="Meiryo UI" panose="020B0604030504040204" pitchFamily="50" charset="-128"/>
                <a:ea typeface="Meiryo UI" panose="020B0604030504040204" pitchFamily="50" charset="-128"/>
              </a:rPr>
              <a:t>オンライン</a:t>
            </a:r>
            <a:r>
              <a:rPr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（</a:t>
            </a:r>
            <a:r>
              <a:rPr lang="en-US" altLang="ja-JP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5/21</a:t>
            </a:r>
            <a:r>
              <a:rPr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）</a:t>
            </a:r>
            <a:endParaRPr lang="en-US" altLang="ja-JP" sz="800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33" name="テキスト ボックス 32">
            <a:extLst>
              <a:ext uri="{FF2B5EF4-FFF2-40B4-BE49-F238E27FC236}">
                <a16:creationId xmlns:a16="http://schemas.microsoft.com/office/drawing/2014/main" id="{F8B2FDF7-7E62-B341-FD42-F3D4CDCD4079}"/>
              </a:ext>
            </a:extLst>
          </p:cNvPr>
          <p:cNvSpPr txBox="1"/>
          <p:nvPr/>
        </p:nvSpPr>
        <p:spPr>
          <a:xfrm>
            <a:off x="3116780" y="6375172"/>
            <a:ext cx="250315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olid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42" name="テキスト ボックス 41">
            <a:extLst>
              <a:ext uri="{FF2B5EF4-FFF2-40B4-BE49-F238E27FC236}">
                <a16:creationId xmlns:a16="http://schemas.microsoft.com/office/drawing/2014/main" id="{1B0A403B-CC3A-8915-576B-C79C4BC95AC2}"/>
              </a:ext>
            </a:extLst>
          </p:cNvPr>
          <p:cNvSpPr txBox="1"/>
          <p:nvPr/>
        </p:nvSpPr>
        <p:spPr>
          <a:xfrm>
            <a:off x="4435885" y="6366543"/>
            <a:ext cx="250315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olid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43" name="テキスト ボックス 42">
            <a:extLst>
              <a:ext uri="{FF2B5EF4-FFF2-40B4-BE49-F238E27FC236}">
                <a16:creationId xmlns:a16="http://schemas.microsoft.com/office/drawing/2014/main" id="{58C9020A-C8C1-5ED4-B6AE-CE29723E013E}"/>
              </a:ext>
            </a:extLst>
          </p:cNvPr>
          <p:cNvSpPr txBox="1"/>
          <p:nvPr/>
        </p:nvSpPr>
        <p:spPr>
          <a:xfrm>
            <a:off x="4729879" y="6425042"/>
            <a:ext cx="1083187" cy="158057"/>
          </a:xfrm>
          <a:prstGeom prst="rect">
            <a:avLst/>
          </a:prstGeom>
          <a:noFill/>
          <a:ln>
            <a:noFill/>
            <a:prstDash val="sysDash"/>
          </a:ln>
        </p:spPr>
        <p:txBody>
          <a:bodyPr wrap="square" lIns="0" tIns="0" rIns="0" bIns="0" rtlCol="0" anchor="ctr" anchorCtr="0">
            <a:spAutoFit/>
          </a:bodyPr>
          <a:lstStyle/>
          <a:p>
            <a:r>
              <a:rPr lang="ja-JP" altLang="en-US" sz="1027" dirty="0">
                <a:latin typeface="Meiryo UI" panose="020B0604030504040204" pitchFamily="50" charset="-128"/>
                <a:ea typeface="Meiryo UI" panose="020B0604030504040204" pitchFamily="50" charset="-128"/>
              </a:rPr>
              <a:t>現地参加</a:t>
            </a:r>
            <a:r>
              <a:rPr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（</a:t>
            </a:r>
            <a:r>
              <a:rPr lang="en-US" altLang="ja-JP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5/21</a:t>
            </a:r>
            <a:r>
              <a:rPr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）</a:t>
            </a:r>
            <a:endParaRPr lang="en-US" altLang="ja-JP" sz="1027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44" name="テキスト ボックス 43">
            <a:extLst>
              <a:ext uri="{FF2B5EF4-FFF2-40B4-BE49-F238E27FC236}">
                <a16:creationId xmlns:a16="http://schemas.microsoft.com/office/drawing/2014/main" id="{D127EF35-2C6E-0378-3CF0-E0E8532F039C}"/>
              </a:ext>
            </a:extLst>
          </p:cNvPr>
          <p:cNvSpPr txBox="1"/>
          <p:nvPr/>
        </p:nvSpPr>
        <p:spPr>
          <a:xfrm>
            <a:off x="3407659" y="7996367"/>
            <a:ext cx="938298" cy="158057"/>
          </a:xfrm>
          <a:prstGeom prst="rect">
            <a:avLst/>
          </a:prstGeom>
          <a:noFill/>
          <a:ln>
            <a:noFill/>
            <a:prstDash val="sysDash"/>
          </a:ln>
        </p:spPr>
        <p:txBody>
          <a:bodyPr wrap="square" lIns="0" tIns="0" rIns="0" bIns="0" rtlCol="0" anchor="ctr" anchorCtr="0">
            <a:spAutoFit/>
          </a:bodyPr>
          <a:lstStyle/>
          <a:p>
            <a:r>
              <a:rPr lang="ja-JP" altLang="en-US" sz="1027" dirty="0">
                <a:latin typeface="Meiryo UI" panose="020B0604030504040204" pitchFamily="50" charset="-128"/>
                <a:ea typeface="Meiryo UI" panose="020B0604030504040204" pitchFamily="50" charset="-128"/>
              </a:rPr>
              <a:t>オンライン</a:t>
            </a:r>
            <a:r>
              <a:rPr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（</a:t>
            </a:r>
            <a:r>
              <a:rPr lang="en-US" altLang="ja-JP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5/21</a:t>
            </a:r>
            <a:r>
              <a:rPr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）</a:t>
            </a:r>
            <a:endParaRPr lang="ja-JP" altLang="en-US" sz="863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46" name="テキスト ボックス 45">
            <a:extLst>
              <a:ext uri="{FF2B5EF4-FFF2-40B4-BE49-F238E27FC236}">
                <a16:creationId xmlns:a16="http://schemas.microsoft.com/office/drawing/2014/main" id="{1B431492-FBDD-90EA-9869-852B7C8A8B20}"/>
              </a:ext>
            </a:extLst>
          </p:cNvPr>
          <p:cNvSpPr txBox="1"/>
          <p:nvPr/>
        </p:nvSpPr>
        <p:spPr>
          <a:xfrm>
            <a:off x="3116780" y="7946498"/>
            <a:ext cx="250315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olid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48" name="テキスト ボックス 47">
            <a:extLst>
              <a:ext uri="{FF2B5EF4-FFF2-40B4-BE49-F238E27FC236}">
                <a16:creationId xmlns:a16="http://schemas.microsoft.com/office/drawing/2014/main" id="{DF8D48C9-2892-A221-659F-9BA17E59CD7E}"/>
              </a:ext>
            </a:extLst>
          </p:cNvPr>
          <p:cNvSpPr txBox="1"/>
          <p:nvPr/>
        </p:nvSpPr>
        <p:spPr>
          <a:xfrm>
            <a:off x="4435885" y="7937869"/>
            <a:ext cx="250315" cy="250390"/>
          </a:xfrm>
          <a:prstGeom prst="rect">
            <a:avLst/>
          </a:prstGeom>
          <a:noFill/>
          <a:ln>
            <a:solidFill>
              <a:schemeClr val="tx1">
                <a:lumMod val="75000"/>
                <a:lumOff val="25000"/>
              </a:schemeClr>
            </a:solidFill>
            <a:prstDash val="solid"/>
          </a:ln>
        </p:spPr>
        <p:txBody>
          <a:bodyPr wrap="square" rtlCol="0">
            <a:spAutoFit/>
          </a:bodyPr>
          <a:lstStyle/>
          <a:p>
            <a:endParaRPr lang="ja-JP" altLang="en-US" sz="1027" dirty="0"/>
          </a:p>
        </p:txBody>
      </p:sp>
      <p:sp>
        <p:nvSpPr>
          <p:cNvPr id="50" name="テキスト ボックス 49">
            <a:extLst>
              <a:ext uri="{FF2B5EF4-FFF2-40B4-BE49-F238E27FC236}">
                <a16:creationId xmlns:a16="http://schemas.microsoft.com/office/drawing/2014/main" id="{21FE93F0-BF37-1333-F687-FFE5233D63AE}"/>
              </a:ext>
            </a:extLst>
          </p:cNvPr>
          <p:cNvSpPr txBox="1"/>
          <p:nvPr/>
        </p:nvSpPr>
        <p:spPr>
          <a:xfrm>
            <a:off x="4729879" y="7996368"/>
            <a:ext cx="1083187" cy="158057"/>
          </a:xfrm>
          <a:prstGeom prst="rect">
            <a:avLst/>
          </a:prstGeom>
          <a:noFill/>
          <a:ln>
            <a:noFill/>
            <a:prstDash val="sysDash"/>
          </a:ln>
        </p:spPr>
        <p:txBody>
          <a:bodyPr wrap="square" lIns="0" tIns="0" rIns="0" bIns="0" rtlCol="0" anchor="ctr" anchorCtr="0">
            <a:spAutoFit/>
          </a:bodyPr>
          <a:lstStyle/>
          <a:p>
            <a:r>
              <a:rPr lang="ja-JP" altLang="en-US" sz="1027" dirty="0">
                <a:latin typeface="Meiryo UI" panose="020B0604030504040204" pitchFamily="50" charset="-128"/>
                <a:ea typeface="Meiryo UI" panose="020B0604030504040204" pitchFamily="50" charset="-128"/>
              </a:rPr>
              <a:t>現地参加</a:t>
            </a:r>
            <a:r>
              <a:rPr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（</a:t>
            </a:r>
            <a:r>
              <a:rPr lang="en-US" altLang="ja-JP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5/21</a:t>
            </a:r>
            <a:r>
              <a:rPr lang="ja-JP" altLang="en-US" sz="800" dirty="0">
                <a:latin typeface="Meiryo UI" panose="020B0604030504040204" pitchFamily="50" charset="-128"/>
                <a:ea typeface="Meiryo UI" panose="020B0604030504040204" pitchFamily="50" charset="-128"/>
              </a:rPr>
              <a:t>）</a:t>
            </a:r>
            <a:endParaRPr lang="ja-JP" altLang="en-US" sz="863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sp>
        <p:nvSpPr>
          <p:cNvPr id="2" name="Text Box 10">
            <a:extLst>
              <a:ext uri="{FF2B5EF4-FFF2-40B4-BE49-F238E27FC236}">
                <a16:creationId xmlns:a16="http://schemas.microsoft.com/office/drawing/2014/main" id="{836B54F3-E50D-47D0-9041-AC158D324F4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351063" y="1075361"/>
            <a:ext cx="4952752" cy="2769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0" tIns="0" rIns="0" bIns="0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kumimoji="1" sz="32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kumimoji="1" sz="28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9pPr>
          </a:lstStyle>
          <a:p>
            <a:pPr>
              <a:spcBef>
                <a:spcPts val="0"/>
              </a:spcBef>
              <a:buNone/>
            </a:pPr>
            <a:r>
              <a:rPr lang="ja-JP" altLang="en-US" sz="1800" dirty="0">
                <a:latin typeface="游ゴシック" panose="020B0400000000000000" pitchFamily="50" charset="-128"/>
                <a:ea typeface="游ゴシック" panose="020B0400000000000000" pitchFamily="50" charset="-128"/>
              </a:rPr>
              <a:t>ビジネス成長のための真のコミットメントとは</a:t>
            </a:r>
          </a:p>
        </p:txBody>
      </p:sp>
      <p:pic>
        <p:nvPicPr>
          <p:cNvPr id="6" name="図 5">
            <a:extLst>
              <a:ext uri="{FF2B5EF4-FFF2-40B4-BE49-F238E27FC236}">
                <a16:creationId xmlns:a16="http://schemas.microsoft.com/office/drawing/2014/main" id="{A409DA3F-8C86-ECFC-51D7-8BEBE03E3776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4224" t="6349"/>
          <a:stretch/>
        </p:blipFill>
        <p:spPr>
          <a:xfrm>
            <a:off x="5952084" y="2273717"/>
            <a:ext cx="1233675" cy="1281701"/>
          </a:xfrm>
          <a:prstGeom prst="rect">
            <a:avLst/>
          </a:prstGeom>
        </p:spPr>
      </p:pic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DA99D418-E728-8792-91C6-D3FE01C89B04}"/>
              </a:ext>
            </a:extLst>
          </p:cNvPr>
          <p:cNvSpPr/>
          <p:nvPr/>
        </p:nvSpPr>
        <p:spPr>
          <a:xfrm>
            <a:off x="5483695" y="9543865"/>
            <a:ext cx="1915325" cy="185523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lIns="0" tIns="0" rIns="0" bIns="0" rtlCol="0" anchor="t" anchorCtr="0"/>
          <a:lstStyle/>
          <a:p>
            <a:pPr>
              <a:lnSpc>
                <a:spcPts val="1200"/>
              </a:lnSpc>
            </a:pPr>
            <a:r>
              <a:rPr lang="ja-JP" altLang="en-US" sz="900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</a:rPr>
              <a:t>申込締切　</a:t>
            </a:r>
            <a:r>
              <a:rPr lang="en-US" altLang="ja-JP" sz="900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</a:rPr>
              <a:t>2025</a:t>
            </a:r>
            <a:r>
              <a:rPr lang="ja-JP" altLang="en-US" sz="900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</a:rPr>
              <a:t>年</a:t>
            </a:r>
            <a:r>
              <a:rPr lang="en-US" altLang="ja-JP" sz="900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</a:rPr>
              <a:t>5</a:t>
            </a:r>
            <a:r>
              <a:rPr lang="ja-JP" altLang="en-US" sz="900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</a:rPr>
              <a:t>月</a:t>
            </a:r>
            <a:r>
              <a:rPr lang="en-US" altLang="ja-JP" sz="900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</a:rPr>
              <a:t>19</a:t>
            </a:r>
            <a:r>
              <a:rPr lang="ja-JP" altLang="en-US" sz="900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</a:rPr>
              <a:t>日㈪</a:t>
            </a:r>
            <a:r>
              <a:rPr lang="en-US" altLang="ja-JP" sz="900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</a:rPr>
              <a:t>12</a:t>
            </a:r>
            <a:r>
              <a:rPr lang="ja-JP" altLang="en-US" sz="900" dirty="0">
                <a:solidFill>
                  <a:schemeClr val="tx1"/>
                </a:solidFill>
                <a:latin typeface="メイリオ" panose="020B0604030504040204" pitchFamily="50" charset="-128"/>
                <a:ea typeface="メイリオ" panose="020B0604030504040204" pitchFamily="50" charset="-128"/>
              </a:rPr>
              <a:t>時</a:t>
            </a:r>
            <a:endParaRPr lang="en-US" altLang="ja-JP" sz="900" b="1" dirty="0">
              <a:solidFill>
                <a:schemeClr val="tx1"/>
              </a:solidFill>
              <a:latin typeface="メイリオ" panose="020B0604030504040204" pitchFamily="50" charset="-128"/>
              <a:ea typeface="メイリオ" panose="020B0604030504040204" pitchFamily="50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27090924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 テーマ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テーマ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テーマ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2013 - 2022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2013 - 2022 Theme</Template>
  <TotalTime>1589</TotalTime>
  <Words>217</Words>
  <Application>Microsoft Office PowerPoint</Application>
  <PresentationFormat>ユーザー設定</PresentationFormat>
  <Paragraphs>43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7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9" baseType="lpstr">
      <vt:lpstr>Meiryo UI</vt:lpstr>
      <vt:lpstr>Arial</vt:lpstr>
      <vt:lpstr>Segoe UI Black</vt:lpstr>
      <vt:lpstr>メイリオ</vt:lpstr>
      <vt:lpstr>游ゴシック</vt:lpstr>
      <vt:lpstr>HGP創英角ｺﾞｼｯｸUB</vt:lpstr>
      <vt:lpstr>BIZ UDPゴシック</vt:lpstr>
      <vt:lpstr>Office テーマ</vt:lpstr>
      <vt:lpstr>PowerPoint プレゼンテーション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2025-05-21セミナー</dc:title>
  <dc:subject>2025-05-21セミナー</dc:subject>
  <dc:creator>茨城県産業技術イノベーションセンター</dc:creator>
  <cp:keywords>セミナー</cp:keywords>
  <cp:lastModifiedBy>R1ProDesk-03</cp:lastModifiedBy>
  <cp:revision>59</cp:revision>
  <cp:lastPrinted>2025-04-21T06:26:35Z</cp:lastPrinted>
  <dcterms:created xsi:type="dcterms:W3CDTF">2023-10-31T04:14:24Z</dcterms:created>
  <dcterms:modified xsi:type="dcterms:W3CDTF">2025-04-21T10:01:47Z</dcterms:modified>
</cp:coreProperties>
</file>