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9" r:id="rId2"/>
  </p:sldIdLst>
  <p:sldSz cx="7775575" cy="109077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7500"/>
    <a:srgbClr val="FBC885"/>
    <a:srgbClr val="996600"/>
    <a:srgbClr val="058BAB"/>
    <a:srgbClr val="FFFFFF"/>
    <a:srgbClr val="F0D678"/>
    <a:srgbClr val="FDE9B1"/>
    <a:srgbClr val="CC3399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444" autoAdjust="0"/>
  </p:normalViewPr>
  <p:slideViewPr>
    <p:cSldViewPr snapToGrid="0">
      <p:cViewPr>
        <p:scale>
          <a:sx n="100" d="100"/>
          <a:sy n="100" d="100"/>
        </p:scale>
        <p:origin x="1670" y="-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2370" y="2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8056"/>
          </a:xfrm>
          <a:prstGeom prst="rect">
            <a:avLst/>
          </a:prstGeom>
        </p:spPr>
        <p:txBody>
          <a:bodyPr vert="horz" lIns="91378" tIns="45689" rIns="91378" bIns="456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8056"/>
          </a:xfrm>
          <a:prstGeom prst="rect">
            <a:avLst/>
          </a:prstGeom>
        </p:spPr>
        <p:txBody>
          <a:bodyPr vert="horz" lIns="91378" tIns="45689" rIns="91378" bIns="45689" rtlCol="0"/>
          <a:lstStyle>
            <a:lvl1pPr algn="r">
              <a:defRPr sz="1200"/>
            </a:lvl1pPr>
          </a:lstStyle>
          <a:p>
            <a:fld id="{77CBBBFA-D47E-4011-8A7E-2BD62B920825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1425"/>
            <a:ext cx="23876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8" tIns="45689" rIns="91378" bIns="456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1378" tIns="45689" rIns="91378" bIns="456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28590"/>
            <a:ext cx="2945659" cy="498055"/>
          </a:xfrm>
          <a:prstGeom prst="rect">
            <a:avLst/>
          </a:prstGeom>
        </p:spPr>
        <p:txBody>
          <a:bodyPr vert="horz" lIns="91378" tIns="45689" rIns="91378" bIns="456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90"/>
            <a:ext cx="2945659" cy="498055"/>
          </a:xfrm>
          <a:prstGeom prst="rect">
            <a:avLst/>
          </a:prstGeom>
        </p:spPr>
        <p:txBody>
          <a:bodyPr vert="horz" lIns="91378" tIns="45689" rIns="91378" bIns="45689" rtlCol="0" anchor="b"/>
          <a:lstStyle>
            <a:lvl1pPr algn="r">
              <a:defRPr sz="1200"/>
            </a:lvl1pPr>
          </a:lstStyle>
          <a:p>
            <a:fld id="{D48F7369-E100-4C75-A995-4FB19A97E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57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6申込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 userDrawn="1"/>
        </p:nvSpPr>
        <p:spPr>
          <a:xfrm>
            <a:off x="399741" y="10072788"/>
            <a:ext cx="626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茨城県産業技術イノベーションセンター　新ビジネス支援グループ　担当：久野、石川（あ）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281D3A-83CF-49F6-9129-13FF2BB6DAF1}"/>
              </a:ext>
            </a:extLst>
          </p:cNvPr>
          <p:cNvSpPr txBox="1"/>
          <p:nvPr userDrawn="1"/>
        </p:nvSpPr>
        <p:spPr>
          <a:xfrm>
            <a:off x="253779" y="361198"/>
            <a:ext cx="17796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　新ビジネスチャレンジ事業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EC71BC-03EC-4FB3-B802-431CA00ED5BC}"/>
              </a:ext>
            </a:extLst>
          </p:cNvPr>
          <p:cNvSpPr txBox="1"/>
          <p:nvPr userDrawn="1"/>
        </p:nvSpPr>
        <p:spPr>
          <a:xfrm>
            <a:off x="103402" y="506212"/>
            <a:ext cx="6558855" cy="215444"/>
          </a:xfrm>
          <a:prstGeom prst="rect">
            <a:avLst/>
          </a:prstGeom>
          <a:solidFill>
            <a:schemeClr val="bg1">
              <a:alpha val="70000"/>
            </a:schemeClr>
          </a:solidFill>
          <a:ln w="0"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研修内容などを決める際の参考といたします。記入にご協力ください。また，ご記入いただいた内容について，事業者から連絡させていただくことがございます。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490CD0-6383-4BDD-B443-053F22812BC6}"/>
              </a:ext>
            </a:extLst>
          </p:cNvPr>
          <p:cNvSpPr txBox="1"/>
          <p:nvPr userDrawn="1"/>
        </p:nvSpPr>
        <p:spPr>
          <a:xfrm>
            <a:off x="399742" y="10287780"/>
            <a:ext cx="6658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029(293)7495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 : 029-293-8029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business2@itic.pref.ibaraki.jp</a:t>
            </a:r>
            <a:endParaRPr kumimoji="1"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89465DD3-071B-44B7-A39D-AC64205AB2F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6479680"/>
              </p:ext>
            </p:extLst>
          </p:nvPr>
        </p:nvGraphicFramePr>
        <p:xfrm>
          <a:off x="392426" y="803087"/>
          <a:ext cx="7000030" cy="921489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2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0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94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「ビジネスプラン構築研修」申込書</a:t>
                      </a:r>
                    </a:p>
                  </a:txBody>
                  <a:tcPr marL="100687" marR="100687" marT="50343" marB="50343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25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80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4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企業の設立年数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0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事業分野・マーケット（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75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強み・弱みについて（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2754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将来的に目指すビジネス規模（目標に近い規模をお選びください。）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560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当講座への参加目的（チェックボックスに✔をつけ，</a:t>
                      </a:r>
                      <a:r>
                        <a:rPr kumimoji="1" lang="ja-JP" altLang="en-US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参加目的を記入のこと。</a:t>
                      </a:r>
                      <a:r>
                        <a:rPr kumimoji="1" lang="en-US" altLang="ja-JP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2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字以内。必須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95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94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所属部署・役職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47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6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100687" marR="100687" marT="50343" marB="50343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53B054-63D4-40F9-867F-940454C2C696}"/>
              </a:ext>
            </a:extLst>
          </p:cNvPr>
          <p:cNvSpPr txBox="1"/>
          <p:nvPr userDrawn="1"/>
        </p:nvSpPr>
        <p:spPr>
          <a:xfrm>
            <a:off x="392425" y="6423698"/>
            <a:ext cx="4873217" cy="44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□事業化のアイデアがある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　□新規立ち上げ　　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□既存事業の拡大・改善　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□事業化の手法を学びたい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0AB2E3-FBAA-46DB-B027-1A23065241DC}"/>
              </a:ext>
            </a:extLst>
          </p:cNvPr>
          <p:cNvSpPr txBox="1"/>
          <p:nvPr userDrawn="1"/>
        </p:nvSpPr>
        <p:spPr>
          <a:xfrm>
            <a:off x="392425" y="5425347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□上場、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M&amp;A</a:t>
            </a:r>
          </a:p>
          <a:p>
            <a:pPr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事業売却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□業界シェア＿＿＿＿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BAA589-5CA8-4EA1-94B5-A7001A52ABC8}"/>
              </a:ext>
            </a:extLst>
          </p:cNvPr>
          <p:cNvSpPr txBox="1"/>
          <p:nvPr userDrawn="1"/>
        </p:nvSpPr>
        <p:spPr>
          <a:xfrm>
            <a:off x="2921724" y="5425347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□県内シェア＿＿＿＿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□現状売上の＿＿＿＿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□現状と同じ規模での存続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 userDrawn="1"/>
        </p:nvSpPr>
        <p:spPr>
          <a:xfrm>
            <a:off x="5451022" y="5425347"/>
            <a:ext cx="1824539" cy="46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□新しい事業の柱を作る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□その他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 userDrawn="1"/>
        </p:nvSpPr>
        <p:spPr>
          <a:xfrm>
            <a:off x="5385769" y="5817448"/>
            <a:ext cx="2202699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　　　       　　　　　）</a:t>
            </a:r>
          </a:p>
        </p:txBody>
      </p:sp>
      <p:sp>
        <p:nvSpPr>
          <p:cNvPr id="4" name="正方形/長方形 3"/>
          <p:cNvSpPr/>
          <p:nvPr userDrawn="1"/>
        </p:nvSpPr>
        <p:spPr>
          <a:xfrm>
            <a:off x="381453" y="6157726"/>
            <a:ext cx="7018642" cy="2349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D43526D-E86C-DF57-93F4-B9935BD02C94}"/>
              </a:ext>
            </a:extLst>
          </p:cNvPr>
          <p:cNvGrpSpPr/>
          <p:nvPr userDrawn="1"/>
        </p:nvGrpSpPr>
        <p:grpSpPr>
          <a:xfrm>
            <a:off x="5156232" y="821342"/>
            <a:ext cx="290824" cy="230611"/>
            <a:chOff x="6873265" y="324666"/>
            <a:chExt cx="290824" cy="230611"/>
          </a:xfrm>
          <a:solidFill>
            <a:schemeClr val="bg1"/>
          </a:solidFill>
        </p:grpSpPr>
        <p:sp>
          <p:nvSpPr>
            <p:cNvPr id="18" name="星: 4 pt 17">
              <a:extLst>
                <a:ext uri="{FF2B5EF4-FFF2-40B4-BE49-F238E27FC236}">
                  <a16:creationId xmlns:a16="http://schemas.microsoft.com/office/drawing/2014/main" id="{72D31C43-08D6-6A54-92A2-A7DD428A7C84}"/>
                </a:ext>
              </a:extLst>
            </p:cNvPr>
            <p:cNvSpPr/>
            <p:nvPr/>
          </p:nvSpPr>
          <p:spPr>
            <a:xfrm>
              <a:off x="7005635" y="324666"/>
              <a:ext cx="158454" cy="158454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星: 4 pt 18">
              <a:extLst>
                <a:ext uri="{FF2B5EF4-FFF2-40B4-BE49-F238E27FC236}">
                  <a16:creationId xmlns:a16="http://schemas.microsoft.com/office/drawing/2014/main" id="{D9A0809A-1C2E-2A3F-4773-B8C7ED7D635C}"/>
                </a:ext>
              </a:extLst>
            </p:cNvPr>
            <p:cNvSpPr/>
            <p:nvPr/>
          </p:nvSpPr>
          <p:spPr>
            <a:xfrm>
              <a:off x="6873265" y="445867"/>
              <a:ext cx="109410" cy="109410"/>
            </a:xfrm>
            <a:prstGeom prst="star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16515D0-43E3-D562-4080-E8C9AA4F2FE7}"/>
              </a:ext>
            </a:extLst>
          </p:cNvPr>
          <p:cNvCxnSpPr/>
          <p:nvPr userDrawn="1"/>
        </p:nvCxnSpPr>
        <p:spPr>
          <a:xfrm>
            <a:off x="399741" y="4249497"/>
            <a:ext cx="698340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9CC8F3-D992-A876-7FDC-0CAD916F37EF}"/>
              </a:ext>
            </a:extLst>
          </p:cNvPr>
          <p:cNvSpPr txBox="1"/>
          <p:nvPr userDrawn="1"/>
        </p:nvSpPr>
        <p:spPr>
          <a:xfrm>
            <a:off x="5394972" y="137453"/>
            <a:ext cx="2272815" cy="307777"/>
          </a:xfrm>
          <a:prstGeom prst="rect">
            <a:avLst/>
          </a:prstGeom>
          <a:solidFill>
            <a:schemeClr val="bg1">
              <a:alpha val="70000"/>
            </a:schemeClr>
          </a:solidFill>
          <a:ln w="0">
            <a:solidFill>
              <a:schemeClr val="bg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（文字枠、文字寸法は適宜加工のうえご使用下さい。）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（✓の文字は、「チェック」と入力すると表示されます。）</a:t>
            </a:r>
          </a:p>
        </p:txBody>
      </p:sp>
    </p:spTree>
    <p:extLst>
      <p:ext uri="{BB962C8B-B14F-4D97-AF65-F5344CB8AC3E}">
        <p14:creationId xmlns:p14="http://schemas.microsoft.com/office/powerpoint/2010/main" val="365424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B9A5BD4-89F7-C2FD-2112-0CB7FE38BF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60736" y="1519003"/>
            <a:ext cx="10799857" cy="7764204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5614BC-8FBC-DFF2-0F9B-397B0F9DDACC}"/>
              </a:ext>
            </a:extLst>
          </p:cNvPr>
          <p:cNvSpPr/>
          <p:nvPr userDrawn="1"/>
        </p:nvSpPr>
        <p:spPr>
          <a:xfrm>
            <a:off x="-457548" y="-234462"/>
            <a:ext cx="8793480" cy="1161228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0A9B51E-0165-7AA6-9D08-2E8A25C126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95376" y="1158310"/>
            <a:ext cx="11142173" cy="835663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32C694-3B8C-43A6-8599-B7540A54D1E4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5614BC-8FBC-DFF2-0F9B-397B0F9DDACC}"/>
              </a:ext>
            </a:extLst>
          </p:cNvPr>
          <p:cNvSpPr/>
          <p:nvPr userDrawn="1"/>
        </p:nvSpPr>
        <p:spPr>
          <a:xfrm>
            <a:off x="-421030" y="-234462"/>
            <a:ext cx="8793480" cy="1161228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91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4（出来上がり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7A480A5-B1A5-52D7-FB79-C53E776586B7}"/>
              </a:ext>
            </a:extLst>
          </p:cNvPr>
          <p:cNvGrpSpPr/>
          <p:nvPr userDrawn="1"/>
        </p:nvGrpSpPr>
        <p:grpSpPr>
          <a:xfrm>
            <a:off x="1034766" y="2533332"/>
            <a:ext cx="5841052" cy="5841048"/>
            <a:chOff x="1319902" y="2359108"/>
            <a:chExt cx="2971802" cy="2971800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37D4B4A-8E33-3AD8-C942-465DAC2BC92C}"/>
                </a:ext>
              </a:extLst>
            </p:cNvPr>
            <p:cNvGrpSpPr/>
            <p:nvPr/>
          </p:nvGrpSpPr>
          <p:grpSpPr>
            <a:xfrm>
              <a:off x="1319902" y="2359108"/>
              <a:ext cx="2971802" cy="2971800"/>
              <a:chOff x="1317147" y="2359108"/>
              <a:chExt cx="2971802" cy="2971800"/>
            </a:xfrm>
          </p:grpSpPr>
          <p:grpSp>
            <p:nvGrpSpPr>
              <p:cNvPr id="125" name="グループ化 124">
                <a:extLst>
                  <a:ext uri="{FF2B5EF4-FFF2-40B4-BE49-F238E27FC236}">
                    <a16:creationId xmlns:a16="http://schemas.microsoft.com/office/drawing/2014/main" id="{1E08188B-C4C4-8637-C8CF-F8745338AEB5}"/>
                  </a:ext>
                </a:extLst>
              </p:cNvPr>
              <p:cNvGrpSpPr/>
              <p:nvPr/>
            </p:nvGrpSpPr>
            <p:grpSpPr>
              <a:xfrm>
                <a:off x="1317147" y="2359108"/>
                <a:ext cx="2971802" cy="2971800"/>
                <a:chOff x="1317147" y="2359108"/>
                <a:chExt cx="2971802" cy="2971800"/>
              </a:xfrm>
            </p:grpSpPr>
            <p:grpSp>
              <p:nvGrpSpPr>
                <p:cNvPr id="128" name="グループ化 127">
                  <a:extLst>
                    <a:ext uri="{FF2B5EF4-FFF2-40B4-BE49-F238E27FC236}">
                      <a16:creationId xmlns:a16="http://schemas.microsoft.com/office/drawing/2014/main" id="{65659D2E-C226-8DA5-310B-A5730891E949}"/>
                    </a:ext>
                  </a:extLst>
                </p:cNvPr>
                <p:cNvGrpSpPr/>
                <p:nvPr/>
              </p:nvGrpSpPr>
              <p:grpSpPr>
                <a:xfrm>
                  <a:off x="1317147" y="2359108"/>
                  <a:ext cx="2971802" cy="2971800"/>
                  <a:chOff x="1317147" y="2359108"/>
                  <a:chExt cx="2971802" cy="2971800"/>
                </a:xfrm>
              </p:grpSpPr>
              <p:grpSp>
                <p:nvGrpSpPr>
                  <p:cNvPr id="165" name="グループ化 164">
                    <a:extLst>
                      <a:ext uri="{FF2B5EF4-FFF2-40B4-BE49-F238E27FC236}">
                        <a16:creationId xmlns:a16="http://schemas.microsoft.com/office/drawing/2014/main" id="{98567216-8EC1-7C81-8242-ECD7F92B6895}"/>
                      </a:ext>
                    </a:extLst>
                  </p:cNvPr>
                  <p:cNvGrpSpPr/>
                  <p:nvPr/>
                </p:nvGrpSpPr>
                <p:grpSpPr>
                  <a:xfrm>
                    <a:off x="1317148" y="2359108"/>
                    <a:ext cx="2971800" cy="2971800"/>
                    <a:chOff x="2032398" y="2252139"/>
                    <a:chExt cx="2971800" cy="2971800"/>
                  </a:xfrm>
                </p:grpSpPr>
                <p:grpSp>
                  <p:nvGrpSpPr>
                    <p:cNvPr id="167" name="グループ化 166">
                      <a:extLst>
                        <a:ext uri="{FF2B5EF4-FFF2-40B4-BE49-F238E27FC236}">
                          <a16:creationId xmlns:a16="http://schemas.microsoft.com/office/drawing/2014/main" id="{26B1CEC9-1ED0-3FF2-3B34-0C05C866567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446860" y="2252139"/>
                      <a:ext cx="142875" cy="2971800"/>
                      <a:chOff x="3044428" y="2233613"/>
                      <a:chExt cx="142875" cy="2971800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201" name="フローチャート: 判断 200">
                        <a:extLst>
                          <a:ext uri="{FF2B5EF4-FFF2-40B4-BE49-F238E27FC236}">
                            <a16:creationId xmlns:a16="http://schemas.microsoft.com/office/drawing/2014/main" id="{B992E3B5-2071-808B-966B-FEC8CEF076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44428" y="2233613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202" name="フローチャート: 判断 201">
                        <a:extLst>
                          <a:ext uri="{FF2B5EF4-FFF2-40B4-BE49-F238E27FC236}">
                            <a16:creationId xmlns:a16="http://schemas.microsoft.com/office/drawing/2014/main" id="{F15AFE71-3501-A561-0C9A-9F80B8E65A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44428" y="4876800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168" name="グループ化 167">
                      <a:extLst>
                        <a:ext uri="{FF2B5EF4-FFF2-40B4-BE49-F238E27FC236}">
                          <a16:creationId xmlns:a16="http://schemas.microsoft.com/office/drawing/2014/main" id="{E4561A13-02D9-AC72-0A0E-3BF64CB66974}"/>
                        </a:ext>
                      </a:extLst>
                    </p:cNvPr>
                    <p:cNvGrpSpPr/>
                    <p:nvPr/>
                  </p:nvGrpSpPr>
                  <p:grpSpPr>
                    <a:xfrm rot="5400000">
                      <a:off x="3446860" y="2252139"/>
                      <a:ext cx="142875" cy="2971800"/>
                      <a:chOff x="3033712" y="2233613"/>
                      <a:chExt cx="142875" cy="2971800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99" name="フローチャート: 判断 198">
                        <a:extLst>
                          <a:ext uri="{FF2B5EF4-FFF2-40B4-BE49-F238E27FC236}">
                            <a16:creationId xmlns:a16="http://schemas.microsoft.com/office/drawing/2014/main" id="{24374949-5E99-41C7-C7A6-DF4CAB3EA0A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2233613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200" name="フローチャート: 判断 199">
                        <a:extLst>
                          <a:ext uri="{FF2B5EF4-FFF2-40B4-BE49-F238E27FC236}">
                            <a16:creationId xmlns:a16="http://schemas.microsoft.com/office/drawing/2014/main" id="{70CD6EF4-48BE-2F49-ED5A-5975592E9C9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4876800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169" name="グループ化 168">
                      <a:extLst>
                        <a:ext uri="{FF2B5EF4-FFF2-40B4-BE49-F238E27FC236}">
                          <a16:creationId xmlns:a16="http://schemas.microsoft.com/office/drawing/2014/main" id="{394BCFB6-9714-51B6-DCDE-EB224BD76DBA}"/>
                        </a:ext>
                      </a:extLst>
                    </p:cNvPr>
                    <p:cNvGrpSpPr/>
                    <p:nvPr/>
                  </p:nvGrpSpPr>
                  <p:grpSpPr>
                    <a:xfrm rot="8100000">
                      <a:off x="3446860" y="2252139"/>
                      <a:ext cx="142875" cy="2971800"/>
                      <a:chOff x="3033712" y="2233613"/>
                      <a:chExt cx="142875" cy="2971800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97" name="フローチャート: 判断 196">
                        <a:extLst>
                          <a:ext uri="{FF2B5EF4-FFF2-40B4-BE49-F238E27FC236}">
                            <a16:creationId xmlns:a16="http://schemas.microsoft.com/office/drawing/2014/main" id="{3D178787-220C-538C-8236-EEEB1856A6B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2233613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98" name="フローチャート: 判断 197">
                        <a:extLst>
                          <a:ext uri="{FF2B5EF4-FFF2-40B4-BE49-F238E27FC236}">
                            <a16:creationId xmlns:a16="http://schemas.microsoft.com/office/drawing/2014/main" id="{5679A3CC-6606-DBE2-D7D3-8A62B915C91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4876800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170" name="グループ化 169">
                      <a:extLst>
                        <a:ext uri="{FF2B5EF4-FFF2-40B4-BE49-F238E27FC236}">
                          <a16:creationId xmlns:a16="http://schemas.microsoft.com/office/drawing/2014/main" id="{9FC0318D-2B66-CF9A-2571-FDF6C13A81B9}"/>
                        </a:ext>
                      </a:extLst>
                    </p:cNvPr>
                    <p:cNvGrpSpPr/>
                    <p:nvPr/>
                  </p:nvGrpSpPr>
                  <p:grpSpPr>
                    <a:xfrm rot="13500000" flipV="1">
                      <a:off x="3446860" y="2252139"/>
                      <a:ext cx="142875" cy="2971800"/>
                      <a:chOff x="3033712" y="2233613"/>
                      <a:chExt cx="142875" cy="2971800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95" name="フローチャート: 判断 194">
                        <a:extLst>
                          <a:ext uri="{FF2B5EF4-FFF2-40B4-BE49-F238E27FC236}">
                            <a16:creationId xmlns:a16="http://schemas.microsoft.com/office/drawing/2014/main" id="{3FD2F42D-19A7-485A-1DEA-86518B15FA1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2233613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96" name="フローチャート: 判断 195">
                        <a:extLst>
                          <a:ext uri="{FF2B5EF4-FFF2-40B4-BE49-F238E27FC236}">
                            <a16:creationId xmlns:a16="http://schemas.microsoft.com/office/drawing/2014/main" id="{41034101-4781-1287-60F7-947F19125CD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33712" y="4876800"/>
                        <a:ext cx="142875" cy="328613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171" name="グループ化 170">
                      <a:extLst>
                        <a:ext uri="{FF2B5EF4-FFF2-40B4-BE49-F238E27FC236}">
                          <a16:creationId xmlns:a16="http://schemas.microsoft.com/office/drawing/2014/main" id="{6CFB0BE5-F98E-052D-EA35-45B59E0365C5}"/>
                        </a:ext>
                      </a:extLst>
                    </p:cNvPr>
                    <p:cNvGrpSpPr/>
                    <p:nvPr/>
                  </p:nvGrpSpPr>
                  <p:grpSpPr>
                    <a:xfrm rot="900000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93" name="フローチャート: 判断 192">
                        <a:extLst>
                          <a:ext uri="{FF2B5EF4-FFF2-40B4-BE49-F238E27FC236}">
                            <a16:creationId xmlns:a16="http://schemas.microsoft.com/office/drawing/2014/main" id="{05F9D268-9A27-0217-B5BE-0AE70690391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94" name="フローチャート: 判断 193">
                        <a:extLst>
                          <a:ext uri="{FF2B5EF4-FFF2-40B4-BE49-F238E27FC236}">
                            <a16:creationId xmlns:a16="http://schemas.microsoft.com/office/drawing/2014/main" id="{B68C2354-A5F1-126A-5917-3F20C8183C3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2" name="グループ化 171">
                      <a:extLst>
                        <a:ext uri="{FF2B5EF4-FFF2-40B4-BE49-F238E27FC236}">
                          <a16:creationId xmlns:a16="http://schemas.microsoft.com/office/drawing/2014/main" id="{16A8D210-A135-1656-DAFA-A4DD398B2928}"/>
                        </a:ext>
                      </a:extLst>
                    </p:cNvPr>
                    <p:cNvGrpSpPr/>
                    <p:nvPr/>
                  </p:nvGrpSpPr>
                  <p:grpSpPr>
                    <a:xfrm rot="1800000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91" name="フローチャート: 判断 190">
                        <a:extLst>
                          <a:ext uri="{FF2B5EF4-FFF2-40B4-BE49-F238E27FC236}">
                            <a16:creationId xmlns:a16="http://schemas.microsoft.com/office/drawing/2014/main" id="{C0EDFD8F-4C37-B8B3-15FF-81B578FFD57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92" name="フローチャート: 判断 191">
                        <a:extLst>
                          <a:ext uri="{FF2B5EF4-FFF2-40B4-BE49-F238E27FC236}">
                            <a16:creationId xmlns:a16="http://schemas.microsoft.com/office/drawing/2014/main" id="{D0BDDB85-F4DB-F945-7FFC-52754DCFF7B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3" name="グループ化 172">
                      <a:extLst>
                        <a:ext uri="{FF2B5EF4-FFF2-40B4-BE49-F238E27FC236}">
                          <a16:creationId xmlns:a16="http://schemas.microsoft.com/office/drawing/2014/main" id="{086521A0-690A-7EC9-9D9A-A70609D94D01}"/>
                        </a:ext>
                      </a:extLst>
                    </p:cNvPr>
                    <p:cNvGrpSpPr/>
                    <p:nvPr/>
                  </p:nvGrpSpPr>
                  <p:grpSpPr>
                    <a:xfrm rot="20700000" flipV="1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89" name="フローチャート: 判断 188">
                        <a:extLst>
                          <a:ext uri="{FF2B5EF4-FFF2-40B4-BE49-F238E27FC236}">
                            <a16:creationId xmlns:a16="http://schemas.microsoft.com/office/drawing/2014/main" id="{3ABDF3EF-0B40-C764-15EE-EE9718A2DE4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90" name="フローチャート: 判断 189">
                        <a:extLst>
                          <a:ext uri="{FF2B5EF4-FFF2-40B4-BE49-F238E27FC236}">
                            <a16:creationId xmlns:a16="http://schemas.microsoft.com/office/drawing/2014/main" id="{49A19D77-D0BA-BFB6-B3D2-0A4E6B2B9E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4" name="グループ化 173">
                      <a:extLst>
                        <a:ext uri="{FF2B5EF4-FFF2-40B4-BE49-F238E27FC236}">
                          <a16:creationId xmlns:a16="http://schemas.microsoft.com/office/drawing/2014/main" id="{C72CF41C-47BA-D504-1C4F-FA8B74EF12E0}"/>
                        </a:ext>
                      </a:extLst>
                    </p:cNvPr>
                    <p:cNvGrpSpPr/>
                    <p:nvPr/>
                  </p:nvGrpSpPr>
                  <p:grpSpPr>
                    <a:xfrm rot="19800000" flipV="1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87" name="フローチャート: 判断 186">
                        <a:extLst>
                          <a:ext uri="{FF2B5EF4-FFF2-40B4-BE49-F238E27FC236}">
                            <a16:creationId xmlns:a16="http://schemas.microsoft.com/office/drawing/2014/main" id="{FB54FC74-3161-EED1-B1AB-F7FF5F2263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88" name="フローチャート: 判断 187">
                        <a:extLst>
                          <a:ext uri="{FF2B5EF4-FFF2-40B4-BE49-F238E27FC236}">
                            <a16:creationId xmlns:a16="http://schemas.microsoft.com/office/drawing/2014/main" id="{D4F9AE32-0A16-ADA7-2D6F-76973B10B18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5" name="グループ化 174">
                      <a:extLst>
                        <a:ext uri="{FF2B5EF4-FFF2-40B4-BE49-F238E27FC236}">
                          <a16:creationId xmlns:a16="http://schemas.microsoft.com/office/drawing/2014/main" id="{5D21AF35-362B-1397-89D2-9707CFFC322D}"/>
                        </a:ext>
                      </a:extLst>
                    </p:cNvPr>
                    <p:cNvGrpSpPr/>
                    <p:nvPr/>
                  </p:nvGrpSpPr>
                  <p:grpSpPr>
                    <a:xfrm rot="18000000" flipV="1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85" name="フローチャート: 判断 184">
                        <a:extLst>
                          <a:ext uri="{FF2B5EF4-FFF2-40B4-BE49-F238E27FC236}">
                            <a16:creationId xmlns:a16="http://schemas.microsoft.com/office/drawing/2014/main" id="{6239ED0E-6DE5-80CE-E4A1-ABD58A134DF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86" name="フローチャート: 判断 185">
                        <a:extLst>
                          <a:ext uri="{FF2B5EF4-FFF2-40B4-BE49-F238E27FC236}">
                            <a16:creationId xmlns:a16="http://schemas.microsoft.com/office/drawing/2014/main" id="{723C624B-47FB-0631-6CF6-3EDE334D832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6" name="グループ化 175">
                      <a:extLst>
                        <a:ext uri="{FF2B5EF4-FFF2-40B4-BE49-F238E27FC236}">
                          <a16:creationId xmlns:a16="http://schemas.microsoft.com/office/drawing/2014/main" id="{D3F79D1A-5EA8-F961-5DCF-2063ACE7390F}"/>
                        </a:ext>
                      </a:extLst>
                    </p:cNvPr>
                    <p:cNvGrpSpPr/>
                    <p:nvPr/>
                  </p:nvGrpSpPr>
                  <p:grpSpPr>
                    <a:xfrm rot="17100000" flipV="1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83" name="フローチャート: 判断 182">
                        <a:extLst>
                          <a:ext uri="{FF2B5EF4-FFF2-40B4-BE49-F238E27FC236}">
                            <a16:creationId xmlns:a16="http://schemas.microsoft.com/office/drawing/2014/main" id="{18920D7B-0121-BCD1-374D-744062EFA17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84" name="フローチャート: 判断 183">
                        <a:extLst>
                          <a:ext uri="{FF2B5EF4-FFF2-40B4-BE49-F238E27FC236}">
                            <a16:creationId xmlns:a16="http://schemas.microsoft.com/office/drawing/2014/main" id="{3CFA3267-8EE3-C2A5-E7FF-2D7F1BB498B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7" name="グループ化 176">
                      <a:extLst>
                        <a:ext uri="{FF2B5EF4-FFF2-40B4-BE49-F238E27FC236}">
                          <a16:creationId xmlns:a16="http://schemas.microsoft.com/office/drawing/2014/main" id="{BA802F9C-D86F-C1EA-B2C5-E5D13FDFC44E}"/>
                        </a:ext>
                      </a:extLst>
                    </p:cNvPr>
                    <p:cNvGrpSpPr/>
                    <p:nvPr/>
                  </p:nvGrpSpPr>
                  <p:grpSpPr>
                    <a:xfrm rot="3600000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81" name="フローチャート: 判断 180">
                        <a:extLst>
                          <a:ext uri="{FF2B5EF4-FFF2-40B4-BE49-F238E27FC236}">
                            <a16:creationId xmlns:a16="http://schemas.microsoft.com/office/drawing/2014/main" id="{D00DDB23-D21C-F77E-74FA-48530A2B165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82" name="フローチャート: 判断 181">
                        <a:extLst>
                          <a:ext uri="{FF2B5EF4-FFF2-40B4-BE49-F238E27FC236}">
                            <a16:creationId xmlns:a16="http://schemas.microsoft.com/office/drawing/2014/main" id="{347257A0-1BDD-916F-90C5-93954B26555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78" name="グループ化 177">
                      <a:extLst>
                        <a:ext uri="{FF2B5EF4-FFF2-40B4-BE49-F238E27FC236}">
                          <a16:creationId xmlns:a16="http://schemas.microsoft.com/office/drawing/2014/main" id="{C7CE0892-781A-DDAE-F74B-02AF819884F8}"/>
                        </a:ext>
                      </a:extLst>
                    </p:cNvPr>
                    <p:cNvGrpSpPr/>
                    <p:nvPr/>
                  </p:nvGrpSpPr>
                  <p:grpSpPr>
                    <a:xfrm rot="4500000">
                      <a:off x="3480404" y="2329292"/>
                      <a:ext cx="75786" cy="2817494"/>
                      <a:chOff x="2867646" y="2310765"/>
                      <a:chExt cx="75786" cy="2817494"/>
                    </a:xfrm>
                    <a:solidFill>
                      <a:schemeClr val="bg2">
                        <a:lumMod val="50000"/>
                      </a:schemeClr>
                    </a:solidFill>
                  </p:grpSpPr>
                  <p:sp>
                    <p:nvSpPr>
                      <p:cNvPr id="179" name="フローチャート: 判断 178">
                        <a:extLst>
                          <a:ext uri="{FF2B5EF4-FFF2-40B4-BE49-F238E27FC236}">
                            <a16:creationId xmlns:a16="http://schemas.microsoft.com/office/drawing/2014/main" id="{B1796A70-D082-6AF4-5408-F6BEAC72749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2310765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80" name="フローチャート: 判断 179">
                        <a:extLst>
                          <a:ext uri="{FF2B5EF4-FFF2-40B4-BE49-F238E27FC236}">
                            <a16:creationId xmlns:a16="http://schemas.microsoft.com/office/drawing/2014/main" id="{B0350D90-1686-B1B3-B75F-426B344FFF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867646" y="4953952"/>
                        <a:ext cx="75786" cy="174307"/>
                      </a:xfrm>
                      <a:prstGeom prst="flowChartDecision">
                        <a:avLst/>
                      </a:prstGeom>
                      <a:grp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</p:grpSp>
              <p:sp>
                <p:nvSpPr>
                  <p:cNvPr id="166" name="楕円 165">
                    <a:extLst>
                      <a:ext uri="{FF2B5EF4-FFF2-40B4-BE49-F238E27FC236}">
                        <a16:creationId xmlns:a16="http://schemas.microsoft.com/office/drawing/2014/main" id="{399AC8F9-1971-65F8-CE36-FAEA8A7E0B68}"/>
                      </a:ext>
                    </a:extLst>
                  </p:cNvPr>
                  <p:cNvSpPr/>
                  <p:nvPr/>
                </p:nvSpPr>
                <p:spPr>
                  <a:xfrm>
                    <a:off x="1317147" y="2359108"/>
                    <a:ext cx="2971802" cy="2971800"/>
                  </a:xfrm>
                  <a:prstGeom prst="ellipse">
                    <a:avLst/>
                  </a:prstGeom>
                  <a:noFill/>
                  <a:ln w="22225" cap="sq">
                    <a:solidFill>
                      <a:schemeClr val="bg2">
                        <a:lumMod val="50000"/>
                      </a:schemeClr>
                    </a:solidFill>
                    <a:prstDash val="solid"/>
                    <a:beve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29" name="グループ化 128">
                  <a:extLst>
                    <a:ext uri="{FF2B5EF4-FFF2-40B4-BE49-F238E27FC236}">
                      <a16:creationId xmlns:a16="http://schemas.microsoft.com/office/drawing/2014/main" id="{09E3EA6C-FCB0-6567-BB04-2B700B6126A5}"/>
                    </a:ext>
                  </a:extLst>
                </p:cNvPr>
                <p:cNvGrpSpPr/>
                <p:nvPr/>
              </p:nvGrpSpPr>
              <p:grpSpPr>
                <a:xfrm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934D3439-EDEE-EEC4-BBE4-A654FDEC6276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A6DDACAF-1501-1B85-3036-452217D583A5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0" name="グループ化 129">
                  <a:extLst>
                    <a:ext uri="{FF2B5EF4-FFF2-40B4-BE49-F238E27FC236}">
                      <a16:creationId xmlns:a16="http://schemas.microsoft.com/office/drawing/2014/main" id="{A3AC72E3-3F7D-D33A-8AC9-077B8FDC3463}"/>
                    </a:ext>
                  </a:extLst>
                </p:cNvPr>
                <p:cNvGrpSpPr/>
                <p:nvPr/>
              </p:nvGrpSpPr>
              <p:grpSpPr>
                <a:xfrm rot="54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25CC349A-1D80-8EBB-F705-5C5D461EB184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B9A38078-74BC-4E28-AC18-AFB762A2BBE5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1" name="グループ化 130">
                  <a:extLst>
                    <a:ext uri="{FF2B5EF4-FFF2-40B4-BE49-F238E27FC236}">
                      <a16:creationId xmlns:a16="http://schemas.microsoft.com/office/drawing/2014/main" id="{6FFA12AA-BA6B-C8AF-6D90-3FFCB3F8A3AC}"/>
                    </a:ext>
                  </a:extLst>
                </p:cNvPr>
                <p:cNvGrpSpPr/>
                <p:nvPr/>
              </p:nvGrpSpPr>
              <p:grpSpPr>
                <a:xfrm rot="81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59" name="直線コネクタ 158">
                    <a:extLst>
                      <a:ext uri="{FF2B5EF4-FFF2-40B4-BE49-F238E27FC236}">
                        <a16:creationId xmlns:a16="http://schemas.microsoft.com/office/drawing/2014/main" id="{CEBC9631-793F-189A-4405-A5B54B0E94EA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直線コネクタ 159">
                    <a:extLst>
                      <a:ext uri="{FF2B5EF4-FFF2-40B4-BE49-F238E27FC236}">
                        <a16:creationId xmlns:a16="http://schemas.microsoft.com/office/drawing/2014/main" id="{CD33A8A5-6C5B-9C47-F157-34DB9DA71C7B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2" name="グループ化 131">
                  <a:extLst>
                    <a:ext uri="{FF2B5EF4-FFF2-40B4-BE49-F238E27FC236}">
                      <a16:creationId xmlns:a16="http://schemas.microsoft.com/office/drawing/2014/main" id="{11AB71A3-FD7C-3314-E00D-ED320569C30C}"/>
                    </a:ext>
                  </a:extLst>
                </p:cNvPr>
                <p:cNvGrpSpPr/>
                <p:nvPr/>
              </p:nvGrpSpPr>
              <p:grpSpPr>
                <a:xfrm rot="27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57" name="直線コネクタ 156">
                    <a:extLst>
                      <a:ext uri="{FF2B5EF4-FFF2-40B4-BE49-F238E27FC236}">
                        <a16:creationId xmlns:a16="http://schemas.microsoft.com/office/drawing/2014/main" id="{B279122D-39A7-5BC8-943C-3994AB330EF7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直線コネクタ 157">
                    <a:extLst>
                      <a:ext uri="{FF2B5EF4-FFF2-40B4-BE49-F238E27FC236}">
                        <a16:creationId xmlns:a16="http://schemas.microsoft.com/office/drawing/2014/main" id="{641532BA-E636-E3DD-3410-A73FC4D1240F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グループ化 132">
                  <a:extLst>
                    <a:ext uri="{FF2B5EF4-FFF2-40B4-BE49-F238E27FC236}">
                      <a16:creationId xmlns:a16="http://schemas.microsoft.com/office/drawing/2014/main" id="{7D9201A3-C179-C663-7B0B-2EAAE09B6EF0}"/>
                    </a:ext>
                  </a:extLst>
                </p:cNvPr>
                <p:cNvGrpSpPr/>
                <p:nvPr/>
              </p:nvGrpSpPr>
              <p:grpSpPr>
                <a:xfrm rot="18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55" name="直線コネクタ 154">
                    <a:extLst>
                      <a:ext uri="{FF2B5EF4-FFF2-40B4-BE49-F238E27FC236}">
                        <a16:creationId xmlns:a16="http://schemas.microsoft.com/office/drawing/2014/main" id="{3A9DC4FC-A39D-A07E-688A-E83285E4E94D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直線コネクタ 155">
                    <a:extLst>
                      <a:ext uri="{FF2B5EF4-FFF2-40B4-BE49-F238E27FC236}">
                        <a16:creationId xmlns:a16="http://schemas.microsoft.com/office/drawing/2014/main" id="{9E53F291-EC0B-C8CC-2EB9-5FE10B2FBE73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グループ化 133">
                  <a:extLst>
                    <a:ext uri="{FF2B5EF4-FFF2-40B4-BE49-F238E27FC236}">
                      <a16:creationId xmlns:a16="http://schemas.microsoft.com/office/drawing/2014/main" id="{438E6489-8B99-44F1-002C-2A1517A6E519}"/>
                    </a:ext>
                  </a:extLst>
                </p:cNvPr>
                <p:cNvGrpSpPr/>
                <p:nvPr/>
              </p:nvGrpSpPr>
              <p:grpSpPr>
                <a:xfrm rot="9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5114452A-8F71-EC6E-3FDE-FD683A08F3A0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直線コネクタ 153">
                    <a:extLst>
                      <a:ext uri="{FF2B5EF4-FFF2-40B4-BE49-F238E27FC236}">
                        <a16:creationId xmlns:a16="http://schemas.microsoft.com/office/drawing/2014/main" id="{2BC089B7-84F7-2C7F-8315-783520DAC4EA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グループ化 134">
                  <a:extLst>
                    <a:ext uri="{FF2B5EF4-FFF2-40B4-BE49-F238E27FC236}">
                      <a16:creationId xmlns:a16="http://schemas.microsoft.com/office/drawing/2014/main" id="{45B89638-D92E-551C-528A-DB4693DAD1EC}"/>
                    </a:ext>
                  </a:extLst>
                </p:cNvPr>
                <p:cNvGrpSpPr/>
                <p:nvPr/>
              </p:nvGrpSpPr>
              <p:grpSpPr>
                <a:xfrm rot="18000000" flipH="1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51" name="直線コネクタ 150">
                    <a:extLst>
                      <a:ext uri="{FF2B5EF4-FFF2-40B4-BE49-F238E27FC236}">
                        <a16:creationId xmlns:a16="http://schemas.microsoft.com/office/drawing/2014/main" id="{CC77489C-B7BC-97D6-04E2-8C03138FC9A8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27D8D433-1DA5-1E03-37F7-A19F2B25C7E6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グループ化 135">
                  <a:extLst>
                    <a:ext uri="{FF2B5EF4-FFF2-40B4-BE49-F238E27FC236}">
                      <a16:creationId xmlns:a16="http://schemas.microsoft.com/office/drawing/2014/main" id="{8413F0D5-658C-C899-A9E6-4EC74D5F200A}"/>
                    </a:ext>
                  </a:extLst>
                </p:cNvPr>
                <p:cNvGrpSpPr/>
                <p:nvPr/>
              </p:nvGrpSpPr>
              <p:grpSpPr>
                <a:xfrm rot="20700000" flipH="1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018154B7-F738-CC9D-0946-94E13FC9824E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>
                    <a:extLst>
                      <a:ext uri="{FF2B5EF4-FFF2-40B4-BE49-F238E27FC236}">
                        <a16:creationId xmlns:a16="http://schemas.microsoft.com/office/drawing/2014/main" id="{9FF8C9BB-BA7B-7944-F41C-306E4B97BA5A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グループ化 136">
                  <a:extLst>
                    <a:ext uri="{FF2B5EF4-FFF2-40B4-BE49-F238E27FC236}">
                      <a16:creationId xmlns:a16="http://schemas.microsoft.com/office/drawing/2014/main" id="{D9EDA6FC-5C67-FB33-1997-1DA9BBEA77A3}"/>
                    </a:ext>
                  </a:extLst>
                </p:cNvPr>
                <p:cNvGrpSpPr/>
                <p:nvPr/>
              </p:nvGrpSpPr>
              <p:grpSpPr>
                <a:xfrm rot="36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47" name="直線コネクタ 146">
                    <a:extLst>
                      <a:ext uri="{FF2B5EF4-FFF2-40B4-BE49-F238E27FC236}">
                        <a16:creationId xmlns:a16="http://schemas.microsoft.com/office/drawing/2014/main" id="{EC61276D-E12E-D700-C067-DDC6A32CFA63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B3D9A80E-EABA-0B5A-30E5-EAA100128162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グループ化 137">
                  <a:extLst>
                    <a:ext uri="{FF2B5EF4-FFF2-40B4-BE49-F238E27FC236}">
                      <a16:creationId xmlns:a16="http://schemas.microsoft.com/office/drawing/2014/main" id="{243B50D8-A072-1E4A-03E3-27E49F01F2E0}"/>
                    </a:ext>
                  </a:extLst>
                </p:cNvPr>
                <p:cNvGrpSpPr/>
                <p:nvPr/>
              </p:nvGrpSpPr>
              <p:grpSpPr>
                <a:xfrm rot="4500000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45" name="直線コネクタ 144">
                    <a:extLst>
                      <a:ext uri="{FF2B5EF4-FFF2-40B4-BE49-F238E27FC236}">
                        <a16:creationId xmlns:a16="http://schemas.microsoft.com/office/drawing/2014/main" id="{EC0B440A-360F-DB56-DD0F-C2CF4FD121C6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直線コネクタ 145">
                    <a:extLst>
                      <a:ext uri="{FF2B5EF4-FFF2-40B4-BE49-F238E27FC236}">
                        <a16:creationId xmlns:a16="http://schemas.microsoft.com/office/drawing/2014/main" id="{49636ACE-3FF8-02F3-1E0F-39CE81E7A4A8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グループ化 138">
                  <a:extLst>
                    <a:ext uri="{FF2B5EF4-FFF2-40B4-BE49-F238E27FC236}">
                      <a16:creationId xmlns:a16="http://schemas.microsoft.com/office/drawing/2014/main" id="{75FB5E18-20B6-44CE-1901-854F576EC829}"/>
                    </a:ext>
                  </a:extLst>
                </p:cNvPr>
                <p:cNvGrpSpPr/>
                <p:nvPr/>
              </p:nvGrpSpPr>
              <p:grpSpPr>
                <a:xfrm rot="19800000" flipH="1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43" name="直線コネクタ 142">
                    <a:extLst>
                      <a:ext uri="{FF2B5EF4-FFF2-40B4-BE49-F238E27FC236}">
                        <a16:creationId xmlns:a16="http://schemas.microsoft.com/office/drawing/2014/main" id="{59C4C69A-9B8D-3D55-2B0C-055E3150DEA2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直線コネクタ 143">
                    <a:extLst>
                      <a:ext uri="{FF2B5EF4-FFF2-40B4-BE49-F238E27FC236}">
                        <a16:creationId xmlns:a16="http://schemas.microsoft.com/office/drawing/2014/main" id="{F2D0A8DB-68D5-0972-06E8-BB4805477647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0" name="グループ化 139">
                  <a:extLst>
                    <a:ext uri="{FF2B5EF4-FFF2-40B4-BE49-F238E27FC236}">
                      <a16:creationId xmlns:a16="http://schemas.microsoft.com/office/drawing/2014/main" id="{73AB493C-6975-D18E-039E-C956D3E5448D}"/>
                    </a:ext>
                  </a:extLst>
                </p:cNvPr>
                <p:cNvGrpSpPr/>
                <p:nvPr/>
              </p:nvGrpSpPr>
              <p:grpSpPr>
                <a:xfrm rot="17100000" flipH="1">
                  <a:off x="2803048" y="2765140"/>
                  <a:ext cx="0" cy="2159737"/>
                  <a:chOff x="2798330" y="2786476"/>
                  <a:chExt cx="0" cy="2159737"/>
                </a:xfrm>
              </p:grpSpPr>
              <p:cxnSp>
                <p:nvCxnSpPr>
                  <p:cNvPr id="141" name="直線コネクタ 140">
                    <a:extLst>
                      <a:ext uri="{FF2B5EF4-FFF2-40B4-BE49-F238E27FC236}">
                        <a16:creationId xmlns:a16="http://schemas.microsoft.com/office/drawing/2014/main" id="{3F465E2C-3778-6D89-279C-563F9B6267B7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2786476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>
                    <a:extLst>
                      <a:ext uri="{FF2B5EF4-FFF2-40B4-BE49-F238E27FC236}">
                        <a16:creationId xmlns:a16="http://schemas.microsoft.com/office/drawing/2014/main" id="{220FF780-577D-25EF-1543-4AD1EB5B5128}"/>
                      </a:ext>
                    </a:extLst>
                  </p:cNvPr>
                  <p:cNvCxnSpPr/>
                  <p:nvPr/>
                </p:nvCxnSpPr>
                <p:spPr>
                  <a:xfrm>
                    <a:off x="2798330" y="4860437"/>
                    <a:ext cx="0" cy="85776"/>
                  </a:xfrm>
                  <a:prstGeom prst="line">
                    <a:avLst/>
                  </a:prstGeom>
                  <a:ln w="9525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830E6D11-9F2E-9C35-C5BD-EC7BF84B40CE}"/>
                  </a:ext>
                </a:extLst>
              </p:cNvPr>
              <p:cNvSpPr/>
              <p:nvPr/>
            </p:nvSpPr>
            <p:spPr>
              <a:xfrm>
                <a:off x="1718407" y="2760367"/>
                <a:ext cx="2169282" cy="2169282"/>
              </a:xfrm>
              <a:prstGeom prst="ellipse">
                <a:avLst/>
              </a:prstGeom>
              <a:noFill/>
              <a:ln w="0" cap="sq">
                <a:solidFill>
                  <a:schemeClr val="bg2">
                    <a:lumMod val="50000"/>
                  </a:schemeClr>
                </a:solidFill>
                <a:prstDash val="solid"/>
                <a:beve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E1677255-680E-8786-0947-D17963824722}"/>
                  </a:ext>
                </a:extLst>
              </p:cNvPr>
              <p:cNvSpPr/>
              <p:nvPr/>
            </p:nvSpPr>
            <p:spPr>
              <a:xfrm>
                <a:off x="1812752" y="2854712"/>
                <a:ext cx="1980593" cy="1980593"/>
              </a:xfrm>
              <a:prstGeom prst="ellipse">
                <a:avLst/>
              </a:prstGeom>
              <a:noFill/>
              <a:ln w="0" cap="sq">
                <a:solidFill>
                  <a:schemeClr val="bg2">
                    <a:lumMod val="50000"/>
                  </a:schemeClr>
                </a:solidFill>
                <a:prstDash val="solid"/>
                <a:beve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B6E5975-B1E2-833A-F752-11006B2384E5}"/>
                </a:ext>
              </a:extLst>
            </p:cNvPr>
            <p:cNvGrpSpPr/>
            <p:nvPr/>
          </p:nvGrpSpPr>
          <p:grpSpPr>
            <a:xfrm>
              <a:off x="1319903" y="2359108"/>
              <a:ext cx="2971800" cy="2971800"/>
              <a:chOff x="2237378" y="2359108"/>
              <a:chExt cx="2971800" cy="2971800"/>
            </a:xfrm>
          </p:grpSpPr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199933E8-3CA0-F886-8179-88BF3155B371}"/>
                  </a:ext>
                </a:extLst>
              </p:cNvPr>
              <p:cNvGrpSpPr/>
              <p:nvPr/>
            </p:nvGrpSpPr>
            <p:grpSpPr>
              <a:xfrm>
                <a:off x="2237378" y="2359108"/>
                <a:ext cx="2971800" cy="2971800"/>
                <a:chOff x="1871231" y="2045541"/>
                <a:chExt cx="3598934" cy="3598934"/>
              </a:xfrm>
            </p:grpSpPr>
            <p:grpSp>
              <p:nvGrpSpPr>
                <p:cNvPr id="111" name="グループ化 110">
                  <a:extLst>
                    <a:ext uri="{FF2B5EF4-FFF2-40B4-BE49-F238E27FC236}">
                      <a16:creationId xmlns:a16="http://schemas.microsoft.com/office/drawing/2014/main" id="{64E90D0E-1BAE-6FDD-6D13-B9DA1CF16238}"/>
                    </a:ext>
                  </a:extLst>
                </p:cNvPr>
                <p:cNvGrpSpPr/>
                <p:nvPr/>
              </p:nvGrpSpPr>
              <p:grpSpPr>
                <a:xfrm>
                  <a:off x="3465599" y="2045541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119" name="グループ化 118">
                    <a:extLst>
                      <a:ext uri="{FF2B5EF4-FFF2-40B4-BE49-F238E27FC236}">
                        <a16:creationId xmlns:a16="http://schemas.microsoft.com/office/drawing/2014/main" id="{0B53F0C3-6AA2-ADC7-8305-0280BFC8E041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23" name="直角三角形 58">
                      <a:extLst>
                        <a:ext uri="{FF2B5EF4-FFF2-40B4-BE49-F238E27FC236}">
                          <a16:creationId xmlns:a16="http://schemas.microsoft.com/office/drawing/2014/main" id="{1599F3E4-CE38-159A-D8FC-00AC12F564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4" name="直角三角形 58">
                      <a:extLst>
                        <a:ext uri="{FF2B5EF4-FFF2-40B4-BE49-F238E27FC236}">
                          <a16:creationId xmlns:a16="http://schemas.microsoft.com/office/drawing/2014/main" id="{B46DFB37-6006-71D2-9F7D-F1DD8D03A7C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20" name="グループ化 119">
                    <a:extLst>
                      <a:ext uri="{FF2B5EF4-FFF2-40B4-BE49-F238E27FC236}">
                        <a16:creationId xmlns:a16="http://schemas.microsoft.com/office/drawing/2014/main" id="{21C52264-A42F-D108-13CF-E5275E7257CC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21" name="直角三角形 58">
                      <a:extLst>
                        <a:ext uri="{FF2B5EF4-FFF2-40B4-BE49-F238E27FC236}">
                          <a16:creationId xmlns:a16="http://schemas.microsoft.com/office/drawing/2014/main" id="{A11EA43B-16C5-32F2-41BC-59C9B08CEC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22" name="直角三角形 58">
                      <a:extLst>
                        <a:ext uri="{FF2B5EF4-FFF2-40B4-BE49-F238E27FC236}">
                          <a16:creationId xmlns:a16="http://schemas.microsoft.com/office/drawing/2014/main" id="{CEB43545-1CE6-0209-1F8A-A5640DC540E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grpSp>
              <p:nvGrpSpPr>
                <p:cNvPr id="112" name="グループ化 111">
                  <a:extLst>
                    <a:ext uri="{FF2B5EF4-FFF2-40B4-BE49-F238E27FC236}">
                      <a16:creationId xmlns:a16="http://schemas.microsoft.com/office/drawing/2014/main" id="{41C11861-0882-3A6D-6E0D-E3E97D52CB73}"/>
                    </a:ext>
                  </a:extLst>
                </p:cNvPr>
                <p:cNvGrpSpPr/>
                <p:nvPr/>
              </p:nvGrpSpPr>
              <p:grpSpPr>
                <a:xfrm rot="5400000">
                  <a:off x="3465599" y="2045542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113" name="グループ化 112">
                    <a:extLst>
                      <a:ext uri="{FF2B5EF4-FFF2-40B4-BE49-F238E27FC236}">
                        <a16:creationId xmlns:a16="http://schemas.microsoft.com/office/drawing/2014/main" id="{9AB47728-930C-06D1-39DE-C4791F75AC5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17" name="直角三角形 58">
                      <a:extLst>
                        <a:ext uri="{FF2B5EF4-FFF2-40B4-BE49-F238E27FC236}">
                          <a16:creationId xmlns:a16="http://schemas.microsoft.com/office/drawing/2014/main" id="{13DB64C2-62AA-0933-4A74-940489A749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8" name="直角三角形 58">
                      <a:extLst>
                        <a:ext uri="{FF2B5EF4-FFF2-40B4-BE49-F238E27FC236}">
                          <a16:creationId xmlns:a16="http://schemas.microsoft.com/office/drawing/2014/main" id="{472336C7-C7D4-2CF7-8B42-FEBCF9651E9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14" name="グループ化 113">
                    <a:extLst>
                      <a:ext uri="{FF2B5EF4-FFF2-40B4-BE49-F238E27FC236}">
                        <a16:creationId xmlns:a16="http://schemas.microsoft.com/office/drawing/2014/main" id="{D62C1EF9-EC01-CC10-9126-C40E344A8A35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15" name="直角三角形 58">
                      <a:extLst>
                        <a:ext uri="{FF2B5EF4-FFF2-40B4-BE49-F238E27FC236}">
                          <a16:creationId xmlns:a16="http://schemas.microsoft.com/office/drawing/2014/main" id="{41B70FFF-6052-70D4-E79A-6441809B25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6" name="直角三角形 58">
                      <a:extLst>
                        <a:ext uri="{FF2B5EF4-FFF2-40B4-BE49-F238E27FC236}">
                          <a16:creationId xmlns:a16="http://schemas.microsoft.com/office/drawing/2014/main" id="{D716C4BC-319D-2C7A-40A1-D9A83851224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3232D126-9A08-6F28-76D7-B3563912B610}"/>
                  </a:ext>
                </a:extLst>
              </p:cNvPr>
              <p:cNvGrpSpPr/>
              <p:nvPr/>
            </p:nvGrpSpPr>
            <p:grpSpPr>
              <a:xfrm rot="900000">
                <a:off x="2703184" y="2824914"/>
                <a:ext cx="2040189" cy="2040189"/>
                <a:chOff x="1871231" y="2045541"/>
                <a:chExt cx="3598934" cy="3598934"/>
              </a:xfrm>
            </p:grpSpPr>
            <p:grpSp>
              <p:nvGrpSpPr>
                <p:cNvPr id="97" name="グループ化 96">
                  <a:extLst>
                    <a:ext uri="{FF2B5EF4-FFF2-40B4-BE49-F238E27FC236}">
                      <a16:creationId xmlns:a16="http://schemas.microsoft.com/office/drawing/2014/main" id="{9D4A95E9-437D-0E73-13AA-55AE23243B30}"/>
                    </a:ext>
                  </a:extLst>
                </p:cNvPr>
                <p:cNvGrpSpPr/>
                <p:nvPr/>
              </p:nvGrpSpPr>
              <p:grpSpPr>
                <a:xfrm>
                  <a:off x="3465599" y="2045541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105" name="グループ化 104">
                    <a:extLst>
                      <a:ext uri="{FF2B5EF4-FFF2-40B4-BE49-F238E27FC236}">
                        <a16:creationId xmlns:a16="http://schemas.microsoft.com/office/drawing/2014/main" id="{9534FD13-96D3-E084-087E-21BDC447C94D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09" name="直角三角形 58">
                      <a:extLst>
                        <a:ext uri="{FF2B5EF4-FFF2-40B4-BE49-F238E27FC236}">
                          <a16:creationId xmlns:a16="http://schemas.microsoft.com/office/drawing/2014/main" id="{2C89FCB0-734C-32BB-F834-8F76653223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0" name="直角三角形 58">
                      <a:extLst>
                        <a:ext uri="{FF2B5EF4-FFF2-40B4-BE49-F238E27FC236}">
                          <a16:creationId xmlns:a16="http://schemas.microsoft.com/office/drawing/2014/main" id="{6701A6D3-7AC7-ED36-5BA6-04B6CFE8D05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06" name="グループ化 105">
                    <a:extLst>
                      <a:ext uri="{FF2B5EF4-FFF2-40B4-BE49-F238E27FC236}">
                        <a16:creationId xmlns:a16="http://schemas.microsoft.com/office/drawing/2014/main" id="{3EFB3853-0B6B-C269-D402-B646352FB79F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07" name="直角三角形 58">
                      <a:extLst>
                        <a:ext uri="{FF2B5EF4-FFF2-40B4-BE49-F238E27FC236}">
                          <a16:creationId xmlns:a16="http://schemas.microsoft.com/office/drawing/2014/main" id="{F258669F-3190-1798-E02D-B20E7D28E0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8" name="直角三角形 58">
                      <a:extLst>
                        <a:ext uri="{FF2B5EF4-FFF2-40B4-BE49-F238E27FC236}">
                          <a16:creationId xmlns:a16="http://schemas.microsoft.com/office/drawing/2014/main" id="{11E56F83-6881-8AF7-2125-45FE22B95F1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grpSp>
              <p:nvGrpSpPr>
                <p:cNvPr id="98" name="グループ化 97">
                  <a:extLst>
                    <a:ext uri="{FF2B5EF4-FFF2-40B4-BE49-F238E27FC236}">
                      <a16:creationId xmlns:a16="http://schemas.microsoft.com/office/drawing/2014/main" id="{0A70FB4B-D91C-B4A0-9DDF-3C135B66956E}"/>
                    </a:ext>
                  </a:extLst>
                </p:cNvPr>
                <p:cNvGrpSpPr/>
                <p:nvPr/>
              </p:nvGrpSpPr>
              <p:grpSpPr>
                <a:xfrm rot="5400000">
                  <a:off x="3465599" y="2045542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99" name="グループ化 98">
                    <a:extLst>
                      <a:ext uri="{FF2B5EF4-FFF2-40B4-BE49-F238E27FC236}">
                        <a16:creationId xmlns:a16="http://schemas.microsoft.com/office/drawing/2014/main" id="{DB9EB7B5-D5FD-B026-5779-75D90092A0EB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03" name="直角三角形 58">
                      <a:extLst>
                        <a:ext uri="{FF2B5EF4-FFF2-40B4-BE49-F238E27FC236}">
                          <a16:creationId xmlns:a16="http://schemas.microsoft.com/office/drawing/2014/main" id="{7E7A54E0-FBF9-4800-40EE-14F00A5FF5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4" name="直角三角形 58">
                      <a:extLst>
                        <a:ext uri="{FF2B5EF4-FFF2-40B4-BE49-F238E27FC236}">
                          <a16:creationId xmlns:a16="http://schemas.microsoft.com/office/drawing/2014/main" id="{E586185B-32AC-7D23-9F05-3FC162F873E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00" name="グループ化 99">
                    <a:extLst>
                      <a:ext uri="{FF2B5EF4-FFF2-40B4-BE49-F238E27FC236}">
                        <a16:creationId xmlns:a16="http://schemas.microsoft.com/office/drawing/2014/main" id="{96A2CEAE-331C-CB4D-9800-C052BFCC82A6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01" name="直角三角形 58">
                      <a:extLst>
                        <a:ext uri="{FF2B5EF4-FFF2-40B4-BE49-F238E27FC236}">
                          <a16:creationId xmlns:a16="http://schemas.microsoft.com/office/drawing/2014/main" id="{14B997AB-A227-06F8-65C4-A6304D7717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2" name="直角三角形 58">
                      <a:extLst>
                        <a:ext uri="{FF2B5EF4-FFF2-40B4-BE49-F238E27FC236}">
                          <a16:creationId xmlns:a16="http://schemas.microsoft.com/office/drawing/2014/main" id="{6F0E8C6A-BBD1-BC9E-2172-D98810201E8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ABDF00B2-27A3-4467-DEB9-E84C51576921}"/>
                  </a:ext>
                </a:extLst>
              </p:cNvPr>
              <p:cNvGrpSpPr/>
              <p:nvPr/>
            </p:nvGrpSpPr>
            <p:grpSpPr>
              <a:xfrm rot="2700000">
                <a:off x="2507779" y="2629510"/>
                <a:ext cx="2430998" cy="2430996"/>
                <a:chOff x="1871231" y="2045541"/>
                <a:chExt cx="3598934" cy="3598934"/>
              </a:xfrm>
            </p:grpSpPr>
            <p:grpSp>
              <p:nvGrpSpPr>
                <p:cNvPr id="26" name="グループ化 25">
                  <a:extLst>
                    <a:ext uri="{FF2B5EF4-FFF2-40B4-BE49-F238E27FC236}">
                      <a16:creationId xmlns:a16="http://schemas.microsoft.com/office/drawing/2014/main" id="{3231B395-8E4E-6D6C-479E-23D348B49B35}"/>
                    </a:ext>
                  </a:extLst>
                </p:cNvPr>
                <p:cNvGrpSpPr/>
                <p:nvPr/>
              </p:nvGrpSpPr>
              <p:grpSpPr>
                <a:xfrm>
                  <a:off x="3465599" y="2045541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91" name="グループ化 90">
                    <a:extLst>
                      <a:ext uri="{FF2B5EF4-FFF2-40B4-BE49-F238E27FC236}">
                        <a16:creationId xmlns:a16="http://schemas.microsoft.com/office/drawing/2014/main" id="{B23A9CB0-32BC-4820-35E8-5DF6BB5F975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95" name="直角三角形 58">
                      <a:extLst>
                        <a:ext uri="{FF2B5EF4-FFF2-40B4-BE49-F238E27FC236}">
                          <a16:creationId xmlns:a16="http://schemas.microsoft.com/office/drawing/2014/main" id="{3A2DEB5C-DFF1-DDA0-A3E9-D23B42890C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6" name="直角三角形 58">
                      <a:extLst>
                        <a:ext uri="{FF2B5EF4-FFF2-40B4-BE49-F238E27FC236}">
                          <a16:creationId xmlns:a16="http://schemas.microsoft.com/office/drawing/2014/main" id="{22372F18-6366-FA25-623B-877A886EA2A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92" name="グループ化 91">
                    <a:extLst>
                      <a:ext uri="{FF2B5EF4-FFF2-40B4-BE49-F238E27FC236}">
                        <a16:creationId xmlns:a16="http://schemas.microsoft.com/office/drawing/2014/main" id="{1B05DE43-A959-F186-3FB4-40C5A26B3687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93" name="直角三角形 58">
                      <a:extLst>
                        <a:ext uri="{FF2B5EF4-FFF2-40B4-BE49-F238E27FC236}">
                          <a16:creationId xmlns:a16="http://schemas.microsoft.com/office/drawing/2014/main" id="{1858B112-0C9F-DF2B-E344-094B063B816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4" name="直角三角形 58">
                      <a:extLst>
                        <a:ext uri="{FF2B5EF4-FFF2-40B4-BE49-F238E27FC236}">
                          <a16:creationId xmlns:a16="http://schemas.microsoft.com/office/drawing/2014/main" id="{46FC54FB-7191-7FED-B2CE-B6F4B61DFCD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AF8C3749-A573-A59D-5DF0-0F137D681081}"/>
                    </a:ext>
                  </a:extLst>
                </p:cNvPr>
                <p:cNvGrpSpPr/>
                <p:nvPr/>
              </p:nvGrpSpPr>
              <p:grpSpPr>
                <a:xfrm rot="5400000">
                  <a:off x="3465599" y="2045542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38" name="グループ化 37">
                    <a:extLst>
                      <a:ext uri="{FF2B5EF4-FFF2-40B4-BE49-F238E27FC236}">
                        <a16:creationId xmlns:a16="http://schemas.microsoft.com/office/drawing/2014/main" id="{31EE8A41-4169-4500-94A9-AEF803A4DD7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89" name="直角三角形 58">
                      <a:extLst>
                        <a:ext uri="{FF2B5EF4-FFF2-40B4-BE49-F238E27FC236}">
                          <a16:creationId xmlns:a16="http://schemas.microsoft.com/office/drawing/2014/main" id="{55FE31E6-E037-3DB7-E3D9-AD35ABEDD6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90" name="直角三角形 58">
                      <a:extLst>
                        <a:ext uri="{FF2B5EF4-FFF2-40B4-BE49-F238E27FC236}">
                          <a16:creationId xmlns:a16="http://schemas.microsoft.com/office/drawing/2014/main" id="{A663648C-70D7-A31F-7EBA-D3A9877C897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9" name="グループ化 38">
                    <a:extLst>
                      <a:ext uri="{FF2B5EF4-FFF2-40B4-BE49-F238E27FC236}">
                        <a16:creationId xmlns:a16="http://schemas.microsoft.com/office/drawing/2014/main" id="{E679886B-4FFB-C68C-698F-064A4967AF90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40" name="直角三角形 58">
                      <a:extLst>
                        <a:ext uri="{FF2B5EF4-FFF2-40B4-BE49-F238E27FC236}">
                          <a16:creationId xmlns:a16="http://schemas.microsoft.com/office/drawing/2014/main" id="{DF865152-4AFD-3878-0F98-D1C951CE49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8" name="直角三角形 58">
                      <a:extLst>
                        <a:ext uri="{FF2B5EF4-FFF2-40B4-BE49-F238E27FC236}">
                          <a16:creationId xmlns:a16="http://schemas.microsoft.com/office/drawing/2014/main" id="{DFC83E16-73D2-B067-3552-68538F68A86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618E4717-42ED-678C-BB67-0E479120CEA0}"/>
                  </a:ext>
                </a:extLst>
              </p:cNvPr>
              <p:cNvGrpSpPr/>
              <p:nvPr/>
            </p:nvGrpSpPr>
            <p:grpSpPr>
              <a:xfrm rot="4500000">
                <a:off x="2703184" y="2824914"/>
                <a:ext cx="2040189" cy="2040189"/>
                <a:chOff x="1871231" y="2045541"/>
                <a:chExt cx="3598934" cy="3598934"/>
              </a:xfrm>
            </p:grpSpPr>
            <p:grpSp>
              <p:nvGrpSpPr>
                <p:cNvPr id="12" name="グループ化 11">
                  <a:extLst>
                    <a:ext uri="{FF2B5EF4-FFF2-40B4-BE49-F238E27FC236}">
                      <a16:creationId xmlns:a16="http://schemas.microsoft.com/office/drawing/2014/main" id="{2192C96C-6627-4D55-DC29-502E5C871E44}"/>
                    </a:ext>
                  </a:extLst>
                </p:cNvPr>
                <p:cNvGrpSpPr/>
                <p:nvPr/>
              </p:nvGrpSpPr>
              <p:grpSpPr>
                <a:xfrm>
                  <a:off x="3465599" y="2045541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20" name="グループ化 19">
                    <a:extLst>
                      <a:ext uri="{FF2B5EF4-FFF2-40B4-BE49-F238E27FC236}">
                        <a16:creationId xmlns:a16="http://schemas.microsoft.com/office/drawing/2014/main" id="{3FA9052D-BA13-E294-8F14-E8319FC976C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24" name="直角三角形 58">
                      <a:extLst>
                        <a:ext uri="{FF2B5EF4-FFF2-40B4-BE49-F238E27FC236}">
                          <a16:creationId xmlns:a16="http://schemas.microsoft.com/office/drawing/2014/main" id="{7C9A3584-3707-93DE-0F0D-70257A911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" name="直角三角形 58">
                      <a:extLst>
                        <a:ext uri="{FF2B5EF4-FFF2-40B4-BE49-F238E27FC236}">
                          <a16:creationId xmlns:a16="http://schemas.microsoft.com/office/drawing/2014/main" id="{768FC375-D17F-7B2B-32B9-7CEA80F8DFD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1" name="グループ化 20">
                    <a:extLst>
                      <a:ext uri="{FF2B5EF4-FFF2-40B4-BE49-F238E27FC236}">
                        <a16:creationId xmlns:a16="http://schemas.microsoft.com/office/drawing/2014/main" id="{5F60D1CF-97FD-C380-9617-F24918FEF6B5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22" name="直角三角形 58">
                      <a:extLst>
                        <a:ext uri="{FF2B5EF4-FFF2-40B4-BE49-F238E27FC236}">
                          <a16:creationId xmlns:a16="http://schemas.microsoft.com/office/drawing/2014/main" id="{4465284F-47E1-4CAB-511D-F7880C8F0A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3" name="直角三角形 58">
                      <a:extLst>
                        <a:ext uri="{FF2B5EF4-FFF2-40B4-BE49-F238E27FC236}">
                          <a16:creationId xmlns:a16="http://schemas.microsoft.com/office/drawing/2014/main" id="{6523F9FC-8E94-C0C8-00E3-27120986C47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2F945494-C976-BED4-1148-78787C810E93}"/>
                    </a:ext>
                  </a:extLst>
                </p:cNvPr>
                <p:cNvGrpSpPr/>
                <p:nvPr/>
              </p:nvGrpSpPr>
              <p:grpSpPr>
                <a:xfrm rot="5400000">
                  <a:off x="3465599" y="2045542"/>
                  <a:ext cx="410198" cy="3598934"/>
                  <a:chOff x="3313199" y="2045541"/>
                  <a:chExt cx="410198" cy="3598934"/>
                </a:xfrm>
              </p:grpSpPr>
              <p:grpSp>
                <p:nvGrpSpPr>
                  <p:cNvPr id="14" name="グループ化 13">
                    <a:extLst>
                      <a:ext uri="{FF2B5EF4-FFF2-40B4-BE49-F238E27FC236}">
                        <a16:creationId xmlns:a16="http://schemas.microsoft.com/office/drawing/2014/main" id="{EB31D913-FDAF-4FEC-E395-CB33B7B99D94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8" name="直角三角形 58">
                      <a:extLst>
                        <a:ext uri="{FF2B5EF4-FFF2-40B4-BE49-F238E27FC236}">
                          <a16:creationId xmlns:a16="http://schemas.microsoft.com/office/drawing/2014/main" id="{7BDCDE86-A636-306D-D9C6-1B45E53000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9" name="直角三角形 58">
                      <a:extLst>
                        <a:ext uri="{FF2B5EF4-FFF2-40B4-BE49-F238E27FC236}">
                          <a16:creationId xmlns:a16="http://schemas.microsoft.com/office/drawing/2014/main" id="{1C371E0D-DDC4-5B47-8231-3946FCE5A80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5" name="グループ化 14">
                    <a:extLst>
                      <a:ext uri="{FF2B5EF4-FFF2-40B4-BE49-F238E27FC236}">
                        <a16:creationId xmlns:a16="http://schemas.microsoft.com/office/drawing/2014/main" id="{FB777731-946C-3BF3-CC6C-2CCABD694590}"/>
                      </a:ext>
                    </a:extLst>
                  </p:cNvPr>
                  <p:cNvGrpSpPr/>
                  <p:nvPr/>
                </p:nvGrpSpPr>
                <p:grpSpPr>
                  <a:xfrm>
                    <a:off x="3313199" y="2045541"/>
                    <a:ext cx="410198" cy="3598934"/>
                    <a:chOff x="3307690" y="1969341"/>
                    <a:chExt cx="410198" cy="3598934"/>
                  </a:xfrm>
                </p:grpSpPr>
                <p:sp>
                  <p:nvSpPr>
                    <p:cNvPr id="16" name="直角三角形 58">
                      <a:extLst>
                        <a:ext uri="{FF2B5EF4-FFF2-40B4-BE49-F238E27FC236}">
                          <a16:creationId xmlns:a16="http://schemas.microsoft.com/office/drawing/2014/main" id="{232FAC19-4247-1A7D-2D76-F50E64DE1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13261" y="1969341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7" name="直角三角形 58">
                      <a:extLst>
                        <a:ext uri="{FF2B5EF4-FFF2-40B4-BE49-F238E27FC236}">
                          <a16:creationId xmlns:a16="http://schemas.microsoft.com/office/drawing/2014/main" id="{A17A211E-F89D-2E6C-2F7F-1A90DEA3274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3307690" y="3768808"/>
                      <a:ext cx="204627" cy="1799467"/>
                    </a:xfrm>
                    <a:custGeom>
                      <a:avLst/>
                      <a:gdLst>
                        <a:gd name="connsiteX0" fmla="*/ 0 w 235107"/>
                        <a:gd name="connsiteY0" fmla="*/ 1799467 h 1799467"/>
                        <a:gd name="connsiteX1" fmla="*/ 0 w 235107"/>
                        <a:gd name="connsiteY1" fmla="*/ 0 h 1799467"/>
                        <a:gd name="connsiteX2" fmla="*/ 235107 w 235107"/>
                        <a:gd name="connsiteY2" fmla="*/ 1799467 h 1799467"/>
                        <a:gd name="connsiteX3" fmla="*/ 0 w 235107"/>
                        <a:gd name="connsiteY3" fmla="*/ 1799467 h 1799467"/>
                        <a:gd name="connsiteX0" fmla="*/ 0 w 204627"/>
                        <a:gd name="connsiteY0" fmla="*/ 1799467 h 1799467"/>
                        <a:gd name="connsiteX1" fmla="*/ 0 w 204627"/>
                        <a:gd name="connsiteY1" fmla="*/ 0 h 1799467"/>
                        <a:gd name="connsiteX2" fmla="*/ 204627 w 204627"/>
                        <a:gd name="connsiteY2" fmla="*/ 1601347 h 1799467"/>
                        <a:gd name="connsiteX3" fmla="*/ 0 w 204627"/>
                        <a:gd name="connsiteY3" fmla="*/ 1799467 h 17994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04627" h="1799467">
                          <a:moveTo>
                            <a:pt x="0" y="1799467"/>
                          </a:moveTo>
                          <a:lnTo>
                            <a:pt x="0" y="0"/>
                          </a:lnTo>
                          <a:lnTo>
                            <a:pt x="204627" y="1601347"/>
                          </a:lnTo>
                          <a:lnTo>
                            <a:pt x="0" y="1799467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2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</p:grpSp>
        </p:grp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C4B6EA-6FF7-4ED7-91B5-C31BD41C83BD}"/>
              </a:ext>
            </a:extLst>
          </p:cNvPr>
          <p:cNvSpPr/>
          <p:nvPr userDrawn="1"/>
        </p:nvSpPr>
        <p:spPr>
          <a:xfrm>
            <a:off x="107787" y="107856"/>
            <a:ext cx="7560000" cy="106920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申込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B02803-FB71-49A2-A98F-342FC02122C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3779" y="4819491"/>
            <a:ext cx="7277323" cy="689387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9465DD3-071B-44B7-A39D-AC64205AB2F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95281024"/>
              </p:ext>
            </p:extLst>
          </p:nvPr>
        </p:nvGraphicFramePr>
        <p:xfrm>
          <a:off x="253779" y="731647"/>
          <a:ext cx="7277323" cy="93459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76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94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「ビジネスプラン構築研修」申込書</a:t>
                      </a:r>
                    </a:p>
                  </a:txBody>
                  <a:tcPr marL="100687" marR="100687" marT="50343" marB="50343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437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437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4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企業の設立年数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従業員数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資本金額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10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事業分野・マーケット（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838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自社について（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90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将来的に目指すビジネス規模（目標に近い規模をお選びください。）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4432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当講座への参加目的（チェックボックスに✔をつけ，参加目的を記入のこと。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字以内。必須）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95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947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所属部署・役職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47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687" marR="100687" marT="50343" marB="50343">
                    <a:solidFill>
                      <a:schemeClr val="bg1">
                        <a:alpha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36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電子メール</a:t>
                      </a:r>
                    </a:p>
                  </a:txBody>
                  <a:tcPr marL="100687" marR="100687" marT="50343" marB="50343">
                    <a:solidFill>
                      <a:schemeClr val="bg1">
                        <a:alpha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598DCB1-5610-4F96-8EA7-143512AA5939}"/>
              </a:ext>
            </a:extLst>
          </p:cNvPr>
          <p:cNvCxnSpPr>
            <a:cxnSpLocks/>
          </p:cNvCxnSpPr>
          <p:nvPr userDrawn="1"/>
        </p:nvCxnSpPr>
        <p:spPr>
          <a:xfrm>
            <a:off x="1618712" y="9310483"/>
            <a:ext cx="1" cy="75316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847D12-A0D6-4589-AA30-F0D8451C18EB}"/>
              </a:ext>
            </a:extLst>
          </p:cNvPr>
          <p:cNvSpPr txBox="1"/>
          <p:nvPr userDrawn="1"/>
        </p:nvSpPr>
        <p:spPr>
          <a:xfrm>
            <a:off x="1914737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2F47B6-238D-47D9-BFBF-2F3071E6AF18}"/>
              </a:ext>
            </a:extLst>
          </p:cNvPr>
          <p:cNvSpPr txBox="1"/>
          <p:nvPr userDrawn="1"/>
        </p:nvSpPr>
        <p:spPr>
          <a:xfrm>
            <a:off x="4606872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BF4D2D-F860-4866-AFF2-7BCAC81ED48D}"/>
              </a:ext>
            </a:extLst>
          </p:cNvPr>
          <p:cNvSpPr txBox="1"/>
          <p:nvPr userDrawn="1"/>
        </p:nvSpPr>
        <p:spPr>
          <a:xfrm>
            <a:off x="6898427" y="2615001"/>
            <a:ext cx="37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796025-B443-4171-8521-0E67DAA0967C}"/>
              </a:ext>
            </a:extLst>
          </p:cNvPr>
          <p:cNvSpPr txBox="1"/>
          <p:nvPr userDrawn="1"/>
        </p:nvSpPr>
        <p:spPr>
          <a:xfrm>
            <a:off x="260287" y="3827541"/>
            <a:ext cx="8819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（強み）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49419A2-7B45-42CF-8F67-9A14F3AB2F29}"/>
              </a:ext>
            </a:extLst>
          </p:cNvPr>
          <p:cNvSpPr txBox="1"/>
          <p:nvPr userDrawn="1"/>
        </p:nvSpPr>
        <p:spPr>
          <a:xfrm>
            <a:off x="252322" y="4309426"/>
            <a:ext cx="8485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（弱み）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90E1E54-CEE8-49AF-80B2-640196E4AE97}"/>
              </a:ext>
            </a:extLst>
          </p:cNvPr>
          <p:cNvCxnSpPr>
            <a:cxnSpLocks/>
          </p:cNvCxnSpPr>
          <p:nvPr userDrawn="1"/>
        </p:nvCxnSpPr>
        <p:spPr>
          <a:xfrm>
            <a:off x="2571213" y="230714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9ABC41D-D321-47BC-AF5E-6132A65168C4}"/>
              </a:ext>
            </a:extLst>
          </p:cNvPr>
          <p:cNvCxnSpPr>
            <a:cxnSpLocks/>
          </p:cNvCxnSpPr>
          <p:nvPr userDrawn="1"/>
        </p:nvCxnSpPr>
        <p:spPr>
          <a:xfrm>
            <a:off x="5173301" y="2299112"/>
            <a:ext cx="0" cy="631777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453B054-63D4-40F9-867F-940454C2C696}"/>
              </a:ext>
            </a:extLst>
          </p:cNvPr>
          <p:cNvSpPr txBox="1"/>
          <p:nvPr userDrawn="1"/>
        </p:nvSpPr>
        <p:spPr>
          <a:xfrm>
            <a:off x="392425" y="6201523"/>
            <a:ext cx="6116082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□事業化のアイデアがある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　□新規立ち上げ　　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□既存事業の拡大・改善　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□事業化の手法を学びたい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□他社とのコラボレーションでアイデアを出したい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00AB2E3-FBAA-46DB-B027-1A23065241DC}"/>
              </a:ext>
            </a:extLst>
          </p:cNvPr>
          <p:cNvSpPr txBox="1"/>
          <p:nvPr userDrawn="1"/>
        </p:nvSpPr>
        <p:spPr>
          <a:xfrm>
            <a:off x="392425" y="5258426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□上場、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M&amp;A</a:t>
            </a:r>
          </a:p>
          <a:p>
            <a:pPr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事業売却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□業界シェア＿＿＿＿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BAA589-5CA8-4EA1-94B5-A7001A52ABC8}"/>
              </a:ext>
            </a:extLst>
          </p:cNvPr>
          <p:cNvSpPr txBox="1"/>
          <p:nvPr userDrawn="1"/>
        </p:nvSpPr>
        <p:spPr>
          <a:xfrm>
            <a:off x="2921724" y="5258426"/>
            <a:ext cx="1824539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□県内シェア＿＿＿＿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□現状売上の＿＿＿＿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□現状と同じ規模での存続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9CA5657-0C28-491A-856B-7EF5189EF506}"/>
              </a:ext>
            </a:extLst>
          </p:cNvPr>
          <p:cNvSpPr txBox="1"/>
          <p:nvPr userDrawn="1"/>
        </p:nvSpPr>
        <p:spPr>
          <a:xfrm>
            <a:off x="5451022" y="5258426"/>
            <a:ext cx="1824539" cy="446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□新しい事業の柱を作る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       ）</a:t>
            </a:r>
          </a:p>
        </p:txBody>
      </p:sp>
    </p:spTree>
    <p:extLst>
      <p:ext uri="{BB962C8B-B14F-4D97-AF65-F5344CB8AC3E}">
        <p14:creationId xmlns:p14="http://schemas.microsoft.com/office/powerpoint/2010/main" val="41076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2B0-37D1-49AF-AA82-3F8389830FFC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申込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46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32B0-37D1-49AF-AA82-3F8389830FFC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19EFC-C7FF-47B8-9480-F787BEF62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82" r:id="rId3"/>
    <p:sldLayoutId id="2147483679" r:id="rId4"/>
    <p:sldLayoutId id="2147483677" r:id="rId5"/>
    <p:sldLayoutId id="2147483667" r:id="rId6"/>
    <p:sldLayoutId id="2147483680" r:id="rId7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412E1D-B38C-EF77-A191-EE720FD83CBA}"/>
              </a:ext>
            </a:extLst>
          </p:cNvPr>
          <p:cNvSpPr txBox="1"/>
          <p:nvPr/>
        </p:nvSpPr>
        <p:spPr>
          <a:xfrm>
            <a:off x="1377696" y="1170432"/>
            <a:ext cx="598017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0B4BC6-F545-6B5C-8DD1-7AEEB38A41ED}"/>
              </a:ext>
            </a:extLst>
          </p:cNvPr>
          <p:cNvSpPr txBox="1"/>
          <p:nvPr/>
        </p:nvSpPr>
        <p:spPr>
          <a:xfrm>
            <a:off x="1377696" y="1609344"/>
            <a:ext cx="598017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A2D237-48D6-73EC-1741-B726EFB455E1}"/>
              </a:ext>
            </a:extLst>
          </p:cNvPr>
          <p:cNvSpPr txBox="1"/>
          <p:nvPr/>
        </p:nvSpPr>
        <p:spPr>
          <a:xfrm>
            <a:off x="432816" y="2249424"/>
            <a:ext cx="2188464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B153D5C-4653-BC93-E608-FC0DDD5227BE}"/>
              </a:ext>
            </a:extLst>
          </p:cNvPr>
          <p:cNvSpPr txBox="1"/>
          <p:nvPr/>
        </p:nvSpPr>
        <p:spPr>
          <a:xfrm>
            <a:off x="2670048" y="2249424"/>
            <a:ext cx="2407920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8A2297-AF1D-2467-507E-582A20DE96D9}"/>
              </a:ext>
            </a:extLst>
          </p:cNvPr>
          <p:cNvSpPr txBox="1"/>
          <p:nvPr/>
        </p:nvSpPr>
        <p:spPr>
          <a:xfrm>
            <a:off x="5126736" y="2249424"/>
            <a:ext cx="2231136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74F9520-5741-57FF-62E6-45AB8BF308EA}"/>
              </a:ext>
            </a:extLst>
          </p:cNvPr>
          <p:cNvSpPr txBox="1"/>
          <p:nvPr/>
        </p:nvSpPr>
        <p:spPr>
          <a:xfrm>
            <a:off x="432816" y="2883408"/>
            <a:ext cx="6925056" cy="415498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EF7908A-B21C-14DE-B968-59E5C0B994BC}"/>
              </a:ext>
            </a:extLst>
          </p:cNvPr>
          <p:cNvSpPr txBox="1"/>
          <p:nvPr/>
        </p:nvSpPr>
        <p:spPr>
          <a:xfrm>
            <a:off x="432816" y="3596640"/>
            <a:ext cx="6925056" cy="577081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84BC78D-9E5F-5E83-E398-D83AECC29C52}"/>
              </a:ext>
            </a:extLst>
          </p:cNvPr>
          <p:cNvSpPr txBox="1"/>
          <p:nvPr/>
        </p:nvSpPr>
        <p:spPr>
          <a:xfrm>
            <a:off x="432816" y="4511040"/>
            <a:ext cx="6925056" cy="577081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76C2D93-F93A-CC88-25C7-F548ACF8E9DD}"/>
              </a:ext>
            </a:extLst>
          </p:cNvPr>
          <p:cNvSpPr txBox="1"/>
          <p:nvPr/>
        </p:nvSpPr>
        <p:spPr>
          <a:xfrm>
            <a:off x="432816" y="6845808"/>
            <a:ext cx="6925056" cy="1546577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en-US" altLang="ja-JP" sz="1050" dirty="0"/>
          </a:p>
          <a:p>
            <a:endParaRPr kumimoji="1" lang="ja-JP" altLang="en-US" sz="105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998FAE4-A034-2FAC-ED51-43CAAD9C18A1}"/>
              </a:ext>
            </a:extLst>
          </p:cNvPr>
          <p:cNvSpPr txBox="1"/>
          <p:nvPr/>
        </p:nvSpPr>
        <p:spPr>
          <a:xfrm>
            <a:off x="1574800" y="8551651"/>
            <a:ext cx="578307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9E1DD5-18F9-CB68-7FE7-E684FE93B478}"/>
              </a:ext>
            </a:extLst>
          </p:cNvPr>
          <p:cNvSpPr txBox="1"/>
          <p:nvPr/>
        </p:nvSpPr>
        <p:spPr>
          <a:xfrm>
            <a:off x="1574800" y="8943827"/>
            <a:ext cx="578307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414BAEC-D0D6-EFBD-1475-6AD1EE55520C}"/>
              </a:ext>
            </a:extLst>
          </p:cNvPr>
          <p:cNvSpPr txBox="1"/>
          <p:nvPr/>
        </p:nvSpPr>
        <p:spPr>
          <a:xfrm>
            <a:off x="2529840" y="9342099"/>
            <a:ext cx="482803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9C99639-5B02-DAF1-547B-04DAD2AF24DC}"/>
              </a:ext>
            </a:extLst>
          </p:cNvPr>
          <p:cNvSpPr txBox="1"/>
          <p:nvPr/>
        </p:nvSpPr>
        <p:spPr>
          <a:xfrm>
            <a:off x="2529840" y="9696641"/>
            <a:ext cx="4828032" cy="253916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0373326-F7B0-EDD2-7E44-25CCE7D146F2}"/>
              </a:ext>
            </a:extLst>
          </p:cNvPr>
          <p:cNvSpPr txBox="1"/>
          <p:nvPr/>
        </p:nvSpPr>
        <p:spPr>
          <a:xfrm>
            <a:off x="1245616" y="5756568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FBEAA2-09E2-0173-1876-F5475FBE31E1}"/>
              </a:ext>
            </a:extLst>
          </p:cNvPr>
          <p:cNvSpPr txBox="1"/>
          <p:nvPr/>
        </p:nvSpPr>
        <p:spPr>
          <a:xfrm>
            <a:off x="3794760" y="5423376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B86E7EC-3FC7-94C5-6177-A119DE338118}"/>
              </a:ext>
            </a:extLst>
          </p:cNvPr>
          <p:cNvSpPr txBox="1"/>
          <p:nvPr/>
        </p:nvSpPr>
        <p:spPr>
          <a:xfrm>
            <a:off x="3874008" y="5628508"/>
            <a:ext cx="562864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CC0447B-6F1B-6621-229E-1E07A66D36F7}"/>
              </a:ext>
            </a:extLst>
          </p:cNvPr>
          <p:cNvSpPr txBox="1"/>
          <p:nvPr/>
        </p:nvSpPr>
        <p:spPr>
          <a:xfrm>
            <a:off x="5688584" y="5894781"/>
            <a:ext cx="1535176" cy="174840"/>
          </a:xfrm>
          <a:prstGeom prst="rect">
            <a:avLst/>
          </a:prstGeom>
          <a:noFill/>
          <a:ln w="3175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29253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14959</TotalTime>
  <Words>0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2024ビジネスプラン構築研修</dc:title>
  <dc:creator>茨城県産業技術イノベーションセンター</dc:creator>
  <cp:lastModifiedBy>R1ProDesk-03</cp:lastModifiedBy>
  <cp:revision>276</cp:revision>
  <cp:lastPrinted>2024-06-07T02:58:56Z</cp:lastPrinted>
  <dcterms:created xsi:type="dcterms:W3CDTF">2020-05-14T04:48:58Z</dcterms:created>
  <dcterms:modified xsi:type="dcterms:W3CDTF">2024-06-10T02:38:34Z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295cc1-d279-42ac-ab4d-3b0f4fece050_Enabled">
    <vt:lpwstr>true</vt:lpwstr>
  </property>
  <property fmtid="{D5CDD505-2E9C-101B-9397-08002B2CF9AE}" pid="3" name="MSIP_Label_a7295cc1-d279-42ac-ab4d-3b0f4fece050_SetDate">
    <vt:lpwstr>2021-06-28T01:43:32Z</vt:lpwstr>
  </property>
  <property fmtid="{D5CDD505-2E9C-101B-9397-08002B2CF9AE}" pid="4" name="MSIP_Label_a7295cc1-d279-42ac-ab4d-3b0f4fece050_Method">
    <vt:lpwstr>Standard</vt:lpwstr>
  </property>
  <property fmtid="{D5CDD505-2E9C-101B-9397-08002B2CF9AE}" pid="5" name="MSIP_Label_a7295cc1-d279-42ac-ab4d-3b0f4fece050_Name">
    <vt:lpwstr>FUJITSU-RESTRICTED​</vt:lpwstr>
  </property>
  <property fmtid="{D5CDD505-2E9C-101B-9397-08002B2CF9AE}" pid="6" name="MSIP_Label_a7295cc1-d279-42ac-ab4d-3b0f4fece050_SiteId">
    <vt:lpwstr>a19f121d-81e1-4858-a9d8-736e267fd4c7</vt:lpwstr>
  </property>
  <property fmtid="{D5CDD505-2E9C-101B-9397-08002B2CF9AE}" pid="7" name="MSIP_Label_a7295cc1-d279-42ac-ab4d-3b0f4fece050_ActionId">
    <vt:lpwstr>3dd8ebb7-c188-483c-846b-6dae26e7cee7</vt:lpwstr>
  </property>
  <property fmtid="{D5CDD505-2E9C-101B-9397-08002B2CF9AE}" pid="8" name="MSIP_Label_a7295cc1-d279-42ac-ab4d-3b0f4fece050_ContentBits">
    <vt:lpwstr>0</vt:lpwstr>
  </property>
</Properties>
</file>