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4"/>
  </p:sldMasterIdLst>
  <p:notesMasterIdLst>
    <p:notesMasterId r:id="rId6"/>
  </p:notesMasterIdLst>
  <p:handoutMasterIdLst>
    <p:handoutMasterId r:id="rId7"/>
  </p:handoutMasterIdLst>
  <p:sldIdLst>
    <p:sldId id="279" r:id="rId5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C5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71" d="100"/>
          <a:sy n="71" d="100"/>
        </p:scale>
        <p:origin x="31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A07E0-CC7B-4241-9B54-CDEE121FD86D}" type="datetime1"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2024/2/9</a:t>
            </a:fld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7A32E-33FA-41A6-B26C-FC0061491BE1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80438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07AB95F-E008-4F21-8D4E-E34750D6AE84}" type="datetime1">
              <a:rPr lang="ja-JP" altLang="en-US" smtClean="0"/>
              <a:pPr/>
              <a:t>2024/2/9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 dirty="0"/>
              <a:t>マスター テキストの書式設定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E6DE88F-1F85-4A27-9D34-D74A50E7B0DA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00918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CA77ED-F118-36E9-7974-DFF20F05C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18D0D56-8383-18A9-889B-F69D4BE304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0985FA-B53B-4FE4-EE71-8E45D912F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ED32F2A-1FF8-402F-8BF6-24CDAFCB97CD}" type="datetime1">
              <a:rPr lang="ja-JP" altLang="en-US" noProof="0" smtClean="0"/>
              <a:t>2024/2/9</a:t>
            </a:fld>
            <a:endParaRPr lang="ja-JP" altLang="en-US" noProof="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69D290-C745-AEEC-B16A-9AFC0F337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ja-JP" altLang="en-US" noProof="0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C9A6A7-FEFF-09E2-1A3B-7E4225A4A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692419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EDDAED-5D9E-C848-CEEE-0CFB979E8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5B6514-D55E-FC7A-1680-6ED226BA6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B48888-CBD3-0A7B-08C8-8A48957A6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7C1B-3789-46FF-9A5F-B29A0DECFF86}" type="datetime1">
              <a:rPr lang="ja-JP" altLang="en-US" noProof="0" smtClean="0"/>
              <a:t>2024/2/9</a:t>
            </a:fld>
            <a:endParaRPr lang="ja-JP" altLang="en-US" noProof="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BCA25D-6AC3-084D-9362-5A2702DB1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DC64DE-61BF-725F-1B2C-4590A4A12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53349742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40E5DB2-1D8C-D03F-529D-2563E60FF8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6E5B9F-8CF1-3199-C7EB-83072FC12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62126E-1E10-2BA6-A9BD-97EB6A5F9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7C1B-3789-46FF-9A5F-B29A0DECFF86}" type="datetime1">
              <a:rPr lang="ja-JP" altLang="en-US" noProof="0" smtClean="0"/>
              <a:t>2024/2/9</a:t>
            </a:fld>
            <a:endParaRPr lang="ja-JP" altLang="en-US" noProof="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F5B70F-F12F-64AC-E8BC-A1160D044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9DD7E5-36F8-5453-1BB5-E53E93F8F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83310356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DA56BA-F8AC-3B8A-840E-384D934CD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392A94-8DF8-100E-D1F4-26A4366AC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D29851-BFB3-6BC0-0E96-148CF65FB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1004C8D-6C76-4892-A136-9C6099763C96}" type="datetime1">
              <a:rPr lang="ja-JP" altLang="en-US" noProof="0" smtClean="0"/>
              <a:t>2024/2/9</a:t>
            </a:fld>
            <a:endParaRPr lang="ja-JP" altLang="en-US" noProof="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EB68F9-965A-A143-F545-8DCD37D1E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ja-JP" altLang="en-US" noProof="0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40A1E9-390D-8E70-8E15-8E19283A2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09865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F2B22C-B08E-165A-2CBB-41D5E6DD5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D5DEA15-2081-EBED-1621-59FD1B4A6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CCF6DA-69D0-8612-586B-8EF1CAFF2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7C1B-3789-46FF-9A5F-B29A0DECFF86}" type="datetime1">
              <a:rPr lang="ja-JP" altLang="en-US" noProof="0" smtClean="0"/>
              <a:t>2024/2/9</a:t>
            </a:fld>
            <a:endParaRPr lang="ja-JP" altLang="en-US" noProof="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316191-508A-48AA-B152-51DD8A27C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2C9945-CD21-BB15-879E-DF87B13BD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73430399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FC5B79-CBB7-E0B2-B681-5DDDCBECD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F0135C-A27C-346D-5614-CA622F1C6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FDA1665-5B2B-FF5C-5E4A-D3E2F81CBE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363B70-4E2A-D80B-3B06-4FC610376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7C1B-3789-46FF-9A5F-B29A0DECFF86}" type="datetime1">
              <a:rPr lang="ja-JP" altLang="en-US" noProof="0" smtClean="0"/>
              <a:t>2024/2/9</a:t>
            </a:fld>
            <a:endParaRPr lang="ja-JP" altLang="en-US" noProof="0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E9FBF8-ECF9-4690-A1B6-E9F0EFE28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60BD04-67C8-6C93-C190-FC2F7449F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51487995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67BF31-600E-987B-F666-727D116D6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2926A6-9A52-34DA-A20B-7BC41C839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42109D-3887-46D4-53F7-7334E9731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889EC03-DEB3-1ECC-FB21-9C5DA19F44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A40B679-8CB2-624F-F050-71EFCB95DA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2BE8C29-52C3-AFCB-5CB2-2F7971C2E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ACBA674-B12E-4A9C-870A-505978E4D347}" type="datetime1">
              <a:rPr lang="ja-JP" altLang="en-US" noProof="0" smtClean="0"/>
              <a:t>2024/2/9</a:t>
            </a:fld>
            <a:endParaRPr lang="ja-JP" altLang="en-US" noProof="0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9BAA551-DA5B-87D9-70E0-D890F8CDB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ja-JP" altLang="en-US" noProof="0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97570A8-6250-99EB-DD19-1B1B3388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96977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3A477F-C61D-311D-1244-A40B967E9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1E1E5AC-9785-DE47-ABCD-8ED4BE1F9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10CD04C-9C91-47B9-AD1B-CB5E3C5F2EB7}" type="datetime1">
              <a:rPr lang="ja-JP" altLang="en-US" noProof="0" smtClean="0"/>
              <a:t>2024/2/9</a:t>
            </a:fld>
            <a:endParaRPr lang="ja-JP" altLang="en-US" noProof="0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6492BA9-9DB7-D37D-CFEB-2453CC86E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ja-JP" altLang="en-US" noProof="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BA23255-A313-AEF3-E550-2BAFFDF26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11243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29877B4-59A7-D7B5-B0A0-510C89D60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7C1B-3789-46FF-9A5F-B29A0DECFF86}" type="datetime1">
              <a:rPr lang="ja-JP" altLang="en-US" noProof="0" smtClean="0"/>
              <a:t>2024/2/9</a:t>
            </a:fld>
            <a:endParaRPr lang="ja-JP" altLang="en-US" noProof="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1242715-01E1-B8A2-C7C3-ABD4887C0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7ED0035-512D-DE43-8BFB-32DA377A0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56841034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36966C-9E32-AAE6-71D6-B5D50DABD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D73F73-97F5-7FA5-98E2-61A4C44B4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88D9512-0E90-F743-5A98-A272D4A31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E2533B-4EFD-80C6-6B2D-1710F923C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7C1B-3789-46FF-9A5F-B29A0DECFF86}" type="datetime1">
              <a:rPr lang="ja-JP" altLang="en-US" noProof="0" smtClean="0"/>
              <a:t>2024/2/9</a:t>
            </a:fld>
            <a:endParaRPr lang="ja-JP" altLang="en-US" noProof="0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0700A5-0526-5496-15FB-C2C343C1C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5465B1-3CBA-ADB7-1FF9-DC4C8AF50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32670295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8930F1-384B-4521-6E95-BE9C3176A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7EFD67-0899-046B-49CB-DE92950EB0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6A6ECC-76A7-DCC6-280A-DF26664D19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F7302C-7CB9-2CAE-486C-260AB709A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7C1B-3789-46FF-9A5F-B29A0DECFF86}" type="datetime1">
              <a:rPr lang="ja-JP" altLang="en-US" noProof="0" smtClean="0"/>
              <a:t>2024/2/9</a:t>
            </a:fld>
            <a:endParaRPr lang="ja-JP" altLang="en-US" noProof="0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97B3CF-D192-7D20-60C9-AB7BE7C2A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1EFCA6-4356-46E0-2B28-6CAB4AAD0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84911758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383A123-52E7-4822-DD56-C8F389236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606BF4E-F643-AE2A-CD39-6E08747CF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557824-393C-D7D2-4732-9C8927ECC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87C1B-3789-46FF-9A5F-B29A0DECFF86}" type="datetime1">
              <a:rPr lang="ja-JP" altLang="en-US" noProof="0" smtClean="0"/>
              <a:t>2024/2/9</a:t>
            </a:fld>
            <a:endParaRPr lang="ja-JP" altLang="en-US" noProof="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03AC20-F775-965C-F24B-E215220F46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noProof="0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20C880-CDF1-4BD3-9AE6-67C724E1B1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45814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sldNum="0" hdr="0" ftr="0" dt="0"/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kumimoji="1"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問い合わせ先等">
            <a:extLst>
              <a:ext uri="{FF2B5EF4-FFF2-40B4-BE49-F238E27FC236}">
                <a16:creationId xmlns:a16="http://schemas.microsoft.com/office/drawing/2014/main" id="{5E43E6C6-BB0D-52FA-C6D2-59BB3C187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3" y="9777136"/>
            <a:ext cx="7401569" cy="852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申込み・お問合せ先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】</a:t>
            </a:r>
          </a:p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茨城県産業技術イノベーションセンター　新ビジネス支援グループ</a:t>
            </a:r>
            <a:endParaRPr lang="en-US" altLang="ja-JP" sz="1077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：０２９－２９３－７４９５（直）　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：０２９－２９３－８０２９</a:t>
            </a:r>
            <a:endParaRPr lang="en-US" altLang="ja-JP" sz="1077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algn="just" eaLnBrk="1" hangingPunct="1">
              <a:lnSpc>
                <a:spcPts val="1469"/>
              </a:lnSpc>
              <a:spcBef>
                <a:spcPct val="0"/>
              </a:spcBef>
              <a:buNone/>
            </a:pP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ホームページ　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https://www.itic.pref.ibaraki.jp/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Mail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business2@itic.pref.ibaraki.jp</a:t>
            </a:r>
            <a:r>
              <a:rPr lang="ja-JP" altLang="en-US" sz="1077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担当：</a:t>
            </a:r>
            <a:r>
              <a:rPr lang="zh-TW" altLang="en-US" sz="1077" dirty="0">
                <a:solidFill>
                  <a:srgbClr val="1D1C1D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関谷</a:t>
            </a:r>
            <a:r>
              <a:rPr lang="ja-JP" altLang="en-US" sz="1077" dirty="0">
                <a:solidFill>
                  <a:srgbClr val="1D1C1D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、富田、</a:t>
            </a:r>
            <a:r>
              <a:rPr lang="zh-TW" altLang="en-US" sz="1077" dirty="0">
                <a:solidFill>
                  <a:srgbClr val="1D1C1D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大城</a:t>
            </a:r>
            <a:endParaRPr lang="ja-JP" altLang="en-US" sz="1077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個人情報の取扱い">
            <a:extLst>
              <a:ext uri="{FF2B5EF4-FFF2-40B4-BE49-F238E27FC236}">
                <a16:creationId xmlns:a16="http://schemas.microsoft.com/office/drawing/2014/main" id="{6ED03C7D-7085-494C-BDDF-2C3B6C083116}"/>
              </a:ext>
            </a:extLst>
          </p:cNvPr>
          <p:cNvSpPr txBox="1"/>
          <p:nvPr/>
        </p:nvSpPr>
        <p:spPr>
          <a:xfrm>
            <a:off x="1153391" y="9463894"/>
            <a:ext cx="632723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ja-JP" altLang="en-US" sz="1000" b="0" i="0" dirty="0">
                <a:effectLst/>
                <a:latin typeface="Söhne"/>
              </a:rPr>
              <a:t>ご提供いただいた個人情報は、セミナー関連の連絡やサービス提供のために利用いたします。</a:t>
            </a:r>
            <a:endParaRPr lang="ja-JP" altLang="en-US" sz="1000" dirty="0"/>
          </a:p>
        </p:txBody>
      </p:sp>
      <p:cxnSp>
        <p:nvCxnSpPr>
          <p:cNvPr id="34" name="直線コネクタ ４">
            <a:extLst>
              <a:ext uri="{FF2B5EF4-FFF2-40B4-BE49-F238E27FC236}">
                <a16:creationId xmlns:a16="http://schemas.microsoft.com/office/drawing/2014/main" id="{C381CB07-F634-15FF-20C0-38A5E5795BFC}"/>
              </a:ext>
            </a:extLst>
          </p:cNvPr>
          <p:cNvCxnSpPr>
            <a:cxnSpLocks/>
          </p:cNvCxnSpPr>
          <p:nvPr/>
        </p:nvCxnSpPr>
        <p:spPr>
          <a:xfrm>
            <a:off x="210729" y="9748110"/>
            <a:ext cx="7084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57" name="個別相談：表">
            <a:extLst>
              <a:ext uri="{FF2B5EF4-FFF2-40B4-BE49-F238E27FC236}">
                <a16:creationId xmlns:a16="http://schemas.microsoft.com/office/drawing/2014/main" id="{D1AC2F6F-D559-FF05-E97E-7E2F9A9BC1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948644"/>
              </p:ext>
            </p:extLst>
          </p:nvPr>
        </p:nvGraphicFramePr>
        <p:xfrm>
          <a:off x="220171" y="8512821"/>
          <a:ext cx="7076165" cy="922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777">
                  <a:extLst>
                    <a:ext uri="{9D8B030D-6E8A-4147-A177-3AD203B41FA5}">
                      <a16:colId xmlns:a16="http://schemas.microsoft.com/office/drawing/2014/main" val="1720935351"/>
                    </a:ext>
                  </a:extLst>
                </a:gridCol>
                <a:gridCol w="5925388">
                  <a:extLst>
                    <a:ext uri="{9D8B030D-6E8A-4147-A177-3AD203B41FA5}">
                      <a16:colId xmlns:a16="http://schemas.microsoft.com/office/drawing/2014/main" val="3641840997"/>
                    </a:ext>
                  </a:extLst>
                </a:gridCol>
              </a:tblGrid>
              <a:tr h="922638"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講師による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個別相談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27" marR="89527" marT="44764" marB="44764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27" marR="89527" marT="44764" marB="4476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11669"/>
                  </a:ext>
                </a:extLst>
              </a:tr>
            </a:tbl>
          </a:graphicData>
        </a:graphic>
      </p:graphicFrame>
      <p:sp>
        <p:nvSpPr>
          <p:cNvPr id="1060" name="個別相談:テキストボックス">
            <a:extLst>
              <a:ext uri="{FF2B5EF4-FFF2-40B4-BE49-F238E27FC236}">
                <a16:creationId xmlns:a16="http://schemas.microsoft.com/office/drawing/2014/main" id="{24638F98-9219-A0F9-FD11-6C6D8CA7AEA7}"/>
              </a:ext>
            </a:extLst>
          </p:cNvPr>
          <p:cNvSpPr txBox="1"/>
          <p:nvPr/>
        </p:nvSpPr>
        <p:spPr>
          <a:xfrm>
            <a:off x="1447052" y="8990920"/>
            <a:ext cx="5760000" cy="3960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noAutofit/>
          </a:bodyPr>
          <a:lstStyle/>
          <a:p>
            <a:endParaRPr lang="ja-JP" altLang="en-US" sz="1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61" name="個別相談:記載">
            <a:extLst>
              <a:ext uri="{FF2B5EF4-FFF2-40B4-BE49-F238E27FC236}">
                <a16:creationId xmlns:a16="http://schemas.microsoft.com/office/drawing/2014/main" id="{0BBA0245-77BF-E71D-D356-42871D5109F9}"/>
              </a:ext>
            </a:extLst>
          </p:cNvPr>
          <p:cNvSpPr txBox="1"/>
          <p:nvPr/>
        </p:nvSpPr>
        <p:spPr>
          <a:xfrm>
            <a:off x="1447051" y="8822704"/>
            <a:ext cx="5357916" cy="15818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相談内容（具体的にご記載ください）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62" name="個別相談:注意書き">
            <a:extLst>
              <a:ext uri="{FF2B5EF4-FFF2-40B4-BE49-F238E27FC236}">
                <a16:creationId xmlns:a16="http://schemas.microsoft.com/office/drawing/2014/main" id="{57839D5A-BF1F-8F42-97F6-2C2082A64B45}"/>
              </a:ext>
            </a:extLst>
          </p:cNvPr>
          <p:cNvSpPr txBox="1"/>
          <p:nvPr/>
        </p:nvSpPr>
        <p:spPr>
          <a:xfrm>
            <a:off x="2308207" y="8565228"/>
            <a:ext cx="4834922" cy="246221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90488" indent="-90488"/>
            <a:r>
              <a:rPr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希望者多数の場合は、</a:t>
            </a:r>
            <a:r>
              <a:rPr lang="ja-JP" altLang="en-US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相談</a:t>
            </a:r>
            <a:r>
              <a:rPr lang="ja-JP" altLang="en-US" sz="800" b="0" i="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内容を選考させていただくため、ご希望に沿えないこともあることをご了承願います。</a:t>
            </a:r>
            <a:endParaRPr lang="en-US" altLang="ja-JP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58" name="個別相談希望">
            <a:extLst>
              <a:ext uri="{FF2B5EF4-FFF2-40B4-BE49-F238E27FC236}">
                <a16:creationId xmlns:a16="http://schemas.microsoft.com/office/drawing/2014/main" id="{18E0E8E8-AC10-2AE7-08A9-9B3E7D963755}"/>
              </a:ext>
            </a:extLst>
          </p:cNvPr>
          <p:cNvSpPr txBox="1"/>
          <p:nvPr/>
        </p:nvSpPr>
        <p:spPr>
          <a:xfrm>
            <a:off x="1692399" y="8583567"/>
            <a:ext cx="550461" cy="15818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希望する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9" name="個別相談チェックボックス">
            <a:extLst>
              <a:ext uri="{FF2B5EF4-FFF2-40B4-BE49-F238E27FC236}">
                <a16:creationId xmlns:a16="http://schemas.microsoft.com/office/drawing/2014/main" id="{DA6CF7BB-12A5-4C9E-D1DA-204AFE33D6D1}"/>
              </a:ext>
            </a:extLst>
          </p:cNvPr>
          <p:cNvSpPr txBox="1"/>
          <p:nvPr/>
        </p:nvSpPr>
        <p:spPr>
          <a:xfrm>
            <a:off x="1447052" y="8572659"/>
            <a:ext cx="180000" cy="180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8" dirty="0"/>
          </a:p>
        </p:txBody>
      </p:sp>
      <p:graphicFrame>
        <p:nvGraphicFramePr>
          <p:cNvPr id="1046" name="FAX用表">
            <a:extLst>
              <a:ext uri="{FF2B5EF4-FFF2-40B4-BE49-F238E27FC236}">
                <a16:creationId xmlns:a16="http://schemas.microsoft.com/office/drawing/2014/main" id="{FA28AD33-05E2-3C91-9B42-D656134642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534219"/>
              </p:ext>
            </p:extLst>
          </p:nvPr>
        </p:nvGraphicFramePr>
        <p:xfrm>
          <a:off x="219906" y="4302570"/>
          <a:ext cx="7075114" cy="4091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2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2254">
                  <a:extLst>
                    <a:ext uri="{9D8B030D-6E8A-4147-A177-3AD203B41FA5}">
                      <a16:colId xmlns:a16="http://schemas.microsoft.com/office/drawing/2014/main" val="1037407083"/>
                    </a:ext>
                  </a:extLst>
                </a:gridCol>
              </a:tblGrid>
              <a:tr h="3645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　団体名</a:t>
                      </a:r>
                    </a:p>
                  </a:txBody>
                  <a:tcPr marL="89514" marR="89514" marT="44758" marB="44758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5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marL="89514" marR="89514" marT="44758" marB="44758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6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参加者①</a:t>
                      </a:r>
                    </a:p>
                  </a:txBody>
                  <a:tcPr marL="89514" marR="89514" marT="44758" marB="44758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参加コース（ご希望の参加方法に〇をつけてください）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91603"/>
                  </a:ext>
                </a:extLst>
              </a:tr>
              <a:tr h="36459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59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598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参加者②</a:t>
                      </a:r>
                    </a:p>
                  </a:txBody>
                  <a:tcPr marL="89514" marR="89514" marT="44758" marB="44758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参加コース（ご希望の参加方法に〇をつけてください）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359698"/>
                  </a:ext>
                </a:extLst>
              </a:tr>
              <a:tr h="36459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59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89514" marR="89514" marT="44758" marB="4475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56" name="参加者②メアドテキストボックス">
            <a:extLst>
              <a:ext uri="{FF2B5EF4-FFF2-40B4-BE49-F238E27FC236}">
                <a16:creationId xmlns:a16="http://schemas.microsoft.com/office/drawing/2014/main" id="{4C4DEDD6-C1C4-A8EB-7A62-CBE0607D7521}"/>
              </a:ext>
            </a:extLst>
          </p:cNvPr>
          <p:cNvSpPr txBox="1"/>
          <p:nvPr/>
        </p:nvSpPr>
        <p:spPr>
          <a:xfrm>
            <a:off x="2225434" y="8086184"/>
            <a:ext cx="4727949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055" name="参加者②TELテキストボックス">
            <a:extLst>
              <a:ext uri="{FF2B5EF4-FFF2-40B4-BE49-F238E27FC236}">
                <a16:creationId xmlns:a16="http://schemas.microsoft.com/office/drawing/2014/main" id="{26E9D390-2CFE-B06F-1165-27CE69A26371}"/>
              </a:ext>
            </a:extLst>
          </p:cNvPr>
          <p:cNvSpPr txBox="1"/>
          <p:nvPr/>
        </p:nvSpPr>
        <p:spPr>
          <a:xfrm>
            <a:off x="2225434" y="7723589"/>
            <a:ext cx="4727949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054" name="参加者②氏名テキストボックス">
            <a:extLst>
              <a:ext uri="{FF2B5EF4-FFF2-40B4-BE49-F238E27FC236}">
                <a16:creationId xmlns:a16="http://schemas.microsoft.com/office/drawing/2014/main" id="{E435A417-EFCE-9949-CA8E-DDA96467D40F}"/>
              </a:ext>
            </a:extLst>
          </p:cNvPr>
          <p:cNvSpPr txBox="1"/>
          <p:nvPr/>
        </p:nvSpPr>
        <p:spPr>
          <a:xfrm>
            <a:off x="5023360" y="6791475"/>
            <a:ext cx="2085227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053" name="参加者②役職キストボックス">
            <a:extLst>
              <a:ext uri="{FF2B5EF4-FFF2-40B4-BE49-F238E27FC236}">
                <a16:creationId xmlns:a16="http://schemas.microsoft.com/office/drawing/2014/main" id="{8CF61862-85DE-0954-2C79-1252AA54BAA7}"/>
              </a:ext>
            </a:extLst>
          </p:cNvPr>
          <p:cNvSpPr txBox="1"/>
          <p:nvPr/>
        </p:nvSpPr>
        <p:spPr>
          <a:xfrm>
            <a:off x="1836832" y="6791475"/>
            <a:ext cx="2188986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052" name="参加者①メアドテキストボックス">
            <a:extLst>
              <a:ext uri="{FF2B5EF4-FFF2-40B4-BE49-F238E27FC236}">
                <a16:creationId xmlns:a16="http://schemas.microsoft.com/office/drawing/2014/main" id="{DEDCB3F0-B166-D30A-E654-2F1688CAA63E}"/>
              </a:ext>
            </a:extLst>
          </p:cNvPr>
          <p:cNvSpPr txBox="1"/>
          <p:nvPr/>
        </p:nvSpPr>
        <p:spPr>
          <a:xfrm>
            <a:off x="2225434" y="6416298"/>
            <a:ext cx="4727949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051" name="参加者①TELテキストボックス">
            <a:extLst>
              <a:ext uri="{FF2B5EF4-FFF2-40B4-BE49-F238E27FC236}">
                <a16:creationId xmlns:a16="http://schemas.microsoft.com/office/drawing/2014/main" id="{43EBD305-52CB-13E4-85F1-7C97AA06979C}"/>
              </a:ext>
            </a:extLst>
          </p:cNvPr>
          <p:cNvSpPr txBox="1"/>
          <p:nvPr/>
        </p:nvSpPr>
        <p:spPr>
          <a:xfrm>
            <a:off x="2225434" y="6048546"/>
            <a:ext cx="4727949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082" name="参加者①注意書き">
            <a:extLst>
              <a:ext uri="{FF2B5EF4-FFF2-40B4-BE49-F238E27FC236}">
                <a16:creationId xmlns:a16="http://schemas.microsoft.com/office/drawing/2014/main" id="{2D7B6D32-DBFA-D334-D181-BC3CA8D33A99}"/>
              </a:ext>
            </a:extLst>
          </p:cNvPr>
          <p:cNvSpPr txBox="1"/>
          <p:nvPr/>
        </p:nvSpPr>
        <p:spPr>
          <a:xfrm>
            <a:off x="2848852" y="5852882"/>
            <a:ext cx="4392000" cy="123111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基礎編（オンライン）は座学のみとなります。実践編は広報・</a:t>
            </a:r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に課題をお持ちの企業が対象となります。</a:t>
            </a:r>
          </a:p>
        </p:txBody>
      </p:sp>
      <p:sp>
        <p:nvSpPr>
          <p:cNvPr id="1066" name="参加者①チェックボックス実践編">
            <a:extLst>
              <a:ext uri="{FF2B5EF4-FFF2-40B4-BE49-F238E27FC236}">
                <a16:creationId xmlns:a16="http://schemas.microsoft.com/office/drawing/2014/main" id="{605BE790-5B59-4C35-E241-2AC127BB3F1D}"/>
              </a:ext>
            </a:extLst>
          </p:cNvPr>
          <p:cNvSpPr txBox="1"/>
          <p:nvPr/>
        </p:nvSpPr>
        <p:spPr>
          <a:xfrm>
            <a:off x="2918060" y="5640156"/>
            <a:ext cx="180000" cy="18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068" name="参加者①オンライン">
            <a:extLst>
              <a:ext uri="{FF2B5EF4-FFF2-40B4-BE49-F238E27FC236}">
                <a16:creationId xmlns:a16="http://schemas.microsoft.com/office/drawing/2014/main" id="{DDE09532-F07F-3A26-13FA-0D2B91E3CEBC}"/>
              </a:ext>
            </a:extLst>
          </p:cNvPr>
          <p:cNvSpPr txBox="1"/>
          <p:nvPr/>
        </p:nvSpPr>
        <p:spPr>
          <a:xfrm>
            <a:off x="3149313" y="5653212"/>
            <a:ext cx="1008000" cy="15388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基礎編</a:t>
            </a:r>
            <a:r>
              <a:rPr lang="ja-JP" altLang="en-US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（オンライン）</a:t>
            </a:r>
            <a:endParaRPr lang="en-US" altLang="ja-JP" sz="8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63" name="参加者①会場">
            <a:extLst>
              <a:ext uri="{FF2B5EF4-FFF2-40B4-BE49-F238E27FC236}">
                <a16:creationId xmlns:a16="http://schemas.microsoft.com/office/drawing/2014/main" id="{03CEB8BE-1485-6722-DEDD-4559063B7223}"/>
              </a:ext>
            </a:extLst>
          </p:cNvPr>
          <p:cNvSpPr txBox="1"/>
          <p:nvPr/>
        </p:nvSpPr>
        <p:spPr>
          <a:xfrm>
            <a:off x="1941607" y="5653212"/>
            <a:ext cx="847601" cy="15388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基礎編</a:t>
            </a:r>
            <a:r>
              <a:rPr lang="ja-JP" altLang="en-US" sz="850" dirty="0">
                <a:latin typeface="Meiryo UI" panose="020B0604030504040204" pitchFamily="50" charset="-128"/>
                <a:ea typeface="Meiryo UI" panose="020B0604030504040204" pitchFamily="50" charset="-128"/>
              </a:rPr>
              <a:t>（現地）</a:t>
            </a:r>
            <a:endParaRPr lang="en-US" altLang="ja-JP" sz="8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65" name="参加者①チェックボックス会場">
            <a:extLst>
              <a:ext uri="{FF2B5EF4-FFF2-40B4-BE49-F238E27FC236}">
                <a16:creationId xmlns:a16="http://schemas.microsoft.com/office/drawing/2014/main" id="{E2B721DA-C871-8508-CDF0-60AF5440672C}"/>
              </a:ext>
            </a:extLst>
          </p:cNvPr>
          <p:cNvSpPr txBox="1"/>
          <p:nvPr/>
        </p:nvSpPr>
        <p:spPr>
          <a:xfrm>
            <a:off x="1693779" y="5640156"/>
            <a:ext cx="180000" cy="18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050" name="参加者①氏名テキストボックス">
            <a:extLst>
              <a:ext uri="{FF2B5EF4-FFF2-40B4-BE49-F238E27FC236}">
                <a16:creationId xmlns:a16="http://schemas.microsoft.com/office/drawing/2014/main" id="{C8774959-E594-5C08-ACEE-F47101099E9E}"/>
              </a:ext>
            </a:extLst>
          </p:cNvPr>
          <p:cNvSpPr txBox="1"/>
          <p:nvPr/>
        </p:nvSpPr>
        <p:spPr>
          <a:xfrm>
            <a:off x="5023360" y="5108557"/>
            <a:ext cx="2085227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049" name="参加者①役職キストボックス">
            <a:extLst>
              <a:ext uri="{FF2B5EF4-FFF2-40B4-BE49-F238E27FC236}">
                <a16:creationId xmlns:a16="http://schemas.microsoft.com/office/drawing/2014/main" id="{2E9E27DD-397D-F454-5E72-01FB97D67527}"/>
              </a:ext>
            </a:extLst>
          </p:cNvPr>
          <p:cNvSpPr txBox="1"/>
          <p:nvPr/>
        </p:nvSpPr>
        <p:spPr>
          <a:xfrm>
            <a:off x="1836832" y="5108557"/>
            <a:ext cx="2188986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048" name="住所：テキストボックス">
            <a:extLst>
              <a:ext uri="{FF2B5EF4-FFF2-40B4-BE49-F238E27FC236}">
                <a16:creationId xmlns:a16="http://schemas.microsoft.com/office/drawing/2014/main" id="{8440416E-7C8E-DFE7-A682-5415F2D62173}"/>
              </a:ext>
            </a:extLst>
          </p:cNvPr>
          <p:cNvSpPr txBox="1"/>
          <p:nvPr/>
        </p:nvSpPr>
        <p:spPr>
          <a:xfrm>
            <a:off x="1836831" y="4722961"/>
            <a:ext cx="5271737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047" name="会社名：テキストボックス">
            <a:extLst>
              <a:ext uri="{FF2B5EF4-FFF2-40B4-BE49-F238E27FC236}">
                <a16:creationId xmlns:a16="http://schemas.microsoft.com/office/drawing/2014/main" id="{2AF5896E-5464-66B1-43FE-F724327743E6}"/>
              </a:ext>
            </a:extLst>
          </p:cNvPr>
          <p:cNvSpPr txBox="1"/>
          <p:nvPr/>
        </p:nvSpPr>
        <p:spPr>
          <a:xfrm>
            <a:off x="1836831" y="4369159"/>
            <a:ext cx="5271737" cy="2503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cxnSp>
        <p:nvCxnSpPr>
          <p:cNvPr id="9" name="参加者②区切り線">
            <a:extLst>
              <a:ext uri="{FF2B5EF4-FFF2-40B4-BE49-F238E27FC236}">
                <a16:creationId xmlns:a16="http://schemas.microsoft.com/office/drawing/2014/main" id="{8CF81301-E411-E115-DBDD-EC181AAF9D29}"/>
              </a:ext>
            </a:extLst>
          </p:cNvPr>
          <p:cNvCxnSpPr>
            <a:cxnSpLocks/>
          </p:cNvCxnSpPr>
          <p:nvPr/>
        </p:nvCxnSpPr>
        <p:spPr>
          <a:xfrm>
            <a:off x="4329302" y="5669546"/>
            <a:ext cx="0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AX申込">
            <a:extLst>
              <a:ext uri="{FF2B5EF4-FFF2-40B4-BE49-F238E27FC236}">
                <a16:creationId xmlns:a16="http://schemas.microsoft.com/office/drawing/2014/main" id="{D7A39FEC-D018-FBAF-BA8C-E4FD291477A5}"/>
              </a:ext>
            </a:extLst>
          </p:cNvPr>
          <p:cNvSpPr txBox="1"/>
          <p:nvPr/>
        </p:nvSpPr>
        <p:spPr>
          <a:xfrm>
            <a:off x="210729" y="3837209"/>
            <a:ext cx="7084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セミナー申込書（</a:t>
            </a: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Fax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用）：</a:t>
            </a: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029-293-8029</a:t>
            </a:r>
          </a:p>
        </p:txBody>
      </p:sp>
      <p:cxnSp>
        <p:nvCxnSpPr>
          <p:cNvPr id="36" name="直線コネクタ ３">
            <a:extLst>
              <a:ext uri="{FF2B5EF4-FFF2-40B4-BE49-F238E27FC236}">
                <a16:creationId xmlns:a16="http://schemas.microsoft.com/office/drawing/2014/main" id="{B6767D86-E9BE-3764-67BE-DC2A68A15191}"/>
              </a:ext>
            </a:extLst>
          </p:cNvPr>
          <p:cNvCxnSpPr>
            <a:cxnSpLocks/>
          </p:cNvCxnSpPr>
          <p:nvPr/>
        </p:nvCxnSpPr>
        <p:spPr>
          <a:xfrm>
            <a:off x="210729" y="3766273"/>
            <a:ext cx="7084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QR→">
            <a:extLst>
              <a:ext uri="{FF2B5EF4-FFF2-40B4-BE49-F238E27FC236}">
                <a16:creationId xmlns:a16="http://schemas.microsoft.com/office/drawing/2014/main" id="{9B511118-51F5-1D5D-FFF8-49F1272C5C72}"/>
              </a:ext>
            </a:extLst>
          </p:cNvPr>
          <p:cNvSpPr txBox="1"/>
          <p:nvPr/>
        </p:nvSpPr>
        <p:spPr>
          <a:xfrm>
            <a:off x="4422514" y="3487857"/>
            <a:ext cx="1446903" cy="18069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/>
            <a:r>
              <a:rPr lang="ja-JP" altLang="en-US" sz="117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申込先</a:t>
            </a:r>
            <a:r>
              <a:rPr lang="en-US" altLang="ja-JP" sz="117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QR</a:t>
            </a:r>
            <a:r>
              <a:rPr lang="ja-JP" altLang="en-US" sz="1174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コード▶</a:t>
            </a:r>
            <a:endParaRPr lang="ja-JP" altLang="en-US" sz="1566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4" name="申込フォームURL">
            <a:extLst>
              <a:ext uri="{FF2B5EF4-FFF2-40B4-BE49-F238E27FC236}">
                <a16:creationId xmlns:a16="http://schemas.microsoft.com/office/drawing/2014/main" id="{C782C08E-0625-E4BD-F318-143700DD8C8B}"/>
              </a:ext>
            </a:extLst>
          </p:cNvPr>
          <p:cNvSpPr txBox="1"/>
          <p:nvPr/>
        </p:nvSpPr>
        <p:spPr>
          <a:xfrm>
            <a:off x="363550" y="2366054"/>
            <a:ext cx="5474378" cy="791242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申込フォーム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下記</a:t>
            </a:r>
            <a:r>
              <a:rPr lang="en-US" altLang="ja-JP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URL</a:t>
            </a:r>
            <a:r>
              <a:rPr lang="ja-JP" altLang="en-US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または</a:t>
            </a:r>
            <a:r>
              <a:rPr lang="en-US" altLang="ja-JP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QR</a:t>
            </a:r>
            <a:r>
              <a:rPr lang="ja-JP" altLang="en-US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コードからお申込みください。</a:t>
            </a:r>
            <a:endParaRPr lang="en-US" altLang="ja-JP" sz="1371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371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1080" b="1" dirty="0">
                <a:latin typeface="游ゴシック" panose="020B0400000000000000" pitchFamily="50" charset="-128"/>
              </a:rPr>
              <a:t>https://apply.e-tumo.jp/pref-ibaraki-u/offer/offerList_detail?tempSeq=52217</a:t>
            </a:r>
            <a:endParaRPr lang="en-US" altLang="ja-JP" sz="108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9" name="お申込みください">
            <a:extLst>
              <a:ext uri="{FF2B5EF4-FFF2-40B4-BE49-F238E27FC236}">
                <a16:creationId xmlns:a16="http://schemas.microsoft.com/office/drawing/2014/main" id="{771FBD79-5E1E-2CB7-4C17-E97AC115ECA8}"/>
              </a:ext>
            </a:extLst>
          </p:cNvPr>
          <p:cNvSpPr txBox="1"/>
          <p:nvPr/>
        </p:nvSpPr>
        <p:spPr>
          <a:xfrm>
            <a:off x="374127" y="1764689"/>
            <a:ext cx="6811423" cy="369332"/>
          </a:xfrm>
          <a:prstGeom prst="rect">
            <a:avLst/>
          </a:prstGeom>
          <a:noFill/>
          <a:ln w="38100" cap="rnd">
            <a:solidFill>
              <a:schemeClr val="tx1"/>
            </a:solidFill>
            <a:prstDash val="sysDot"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申込フォームまたはＦＡＸからお申込みください。</a:t>
            </a:r>
            <a:endParaRPr lang="en-US" altLang="ja-JP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39" name="直線コネクタ２">
            <a:extLst>
              <a:ext uri="{FF2B5EF4-FFF2-40B4-BE49-F238E27FC236}">
                <a16:creationId xmlns:a16="http://schemas.microsoft.com/office/drawing/2014/main" id="{1CDBA663-4D4A-788A-06D3-DC0B2004D70B}"/>
              </a:ext>
            </a:extLst>
          </p:cNvPr>
          <p:cNvCxnSpPr>
            <a:cxnSpLocks/>
          </p:cNvCxnSpPr>
          <p:nvPr/>
        </p:nvCxnSpPr>
        <p:spPr>
          <a:xfrm>
            <a:off x="210729" y="1546503"/>
            <a:ext cx="7084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参加無料">
            <a:extLst>
              <a:ext uri="{FF2B5EF4-FFF2-40B4-BE49-F238E27FC236}">
                <a16:creationId xmlns:a16="http://schemas.microsoft.com/office/drawing/2014/main" id="{CD0BFEEA-A57E-0DE7-8898-8DF3E097E718}"/>
              </a:ext>
            </a:extLst>
          </p:cNvPr>
          <p:cNvSpPr txBox="1"/>
          <p:nvPr/>
        </p:nvSpPr>
        <p:spPr>
          <a:xfrm>
            <a:off x="6288173" y="418466"/>
            <a:ext cx="1001297" cy="10012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lang="ja-JP" altLang="en-US" sz="176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参加費</a:t>
            </a:r>
            <a:endParaRPr lang="en-US" altLang="ja-JP" sz="1763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76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</a:t>
            </a:r>
          </a:p>
        </p:txBody>
      </p:sp>
      <p:sp>
        <p:nvSpPr>
          <p:cNvPr id="29" name="セミナータイトル">
            <a:extLst>
              <a:ext uri="{FF2B5EF4-FFF2-40B4-BE49-F238E27FC236}">
                <a16:creationId xmlns:a16="http://schemas.microsoft.com/office/drawing/2014/main" id="{B6810DDB-4009-657B-E865-1B6F4C25E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852" y="750797"/>
            <a:ext cx="4793257" cy="66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ts val="2600"/>
              </a:lnSpc>
              <a:buNone/>
            </a:pP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明日からはじめられる！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r">
              <a:lnSpc>
                <a:spcPts val="2600"/>
              </a:lnSpc>
              <a:spcBef>
                <a:spcPts val="0"/>
              </a:spcBef>
              <a:buNone/>
            </a:pP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広報</a:t>
            </a: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PR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・マーケティング </a:t>
            </a:r>
            <a:endParaRPr lang="ja-JP" altLang="en-US" sz="2400" b="1" spc="-300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8" name="新ビジ事業名">
            <a:extLst>
              <a:ext uri="{FF2B5EF4-FFF2-40B4-BE49-F238E27FC236}">
                <a16:creationId xmlns:a16="http://schemas.microsoft.com/office/drawing/2014/main" id="{413D5B4C-B373-9D99-01B4-A6E8CA4EA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4091" y="449160"/>
            <a:ext cx="3665334" cy="180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74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令和５年度新ビジネスチャレンジ事業</a:t>
            </a:r>
            <a:endParaRPr lang="ja-JP" altLang="en-US" sz="784" b="1" dirty="0"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開催日">
            <a:extLst>
              <a:ext uri="{FF2B5EF4-FFF2-40B4-BE49-F238E27FC236}">
                <a16:creationId xmlns:a16="http://schemas.microsoft.com/office/drawing/2014/main" id="{EEAB00AC-1297-CF3B-6B4D-ACA8278FB63F}"/>
              </a:ext>
            </a:extLst>
          </p:cNvPr>
          <p:cNvSpPr txBox="1"/>
          <p:nvPr/>
        </p:nvSpPr>
        <p:spPr>
          <a:xfrm>
            <a:off x="210935" y="418466"/>
            <a:ext cx="1001297" cy="100129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US" altLang="ja-JP" spc="-1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3/1</a:t>
            </a:r>
            <a:r>
              <a:rPr lang="ja-JP" altLang="en-US" spc="-1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en-US" altLang="ja-JP" spc="-1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</a:t>
            </a:r>
          </a:p>
          <a:p>
            <a:pPr algn="ctr"/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</a:t>
            </a:r>
          </a:p>
        </p:txBody>
      </p:sp>
      <p:cxnSp>
        <p:nvCxnSpPr>
          <p:cNvPr id="41" name="直線コネクタ１">
            <a:extLst>
              <a:ext uri="{FF2B5EF4-FFF2-40B4-BE49-F238E27FC236}">
                <a16:creationId xmlns:a16="http://schemas.microsoft.com/office/drawing/2014/main" id="{C5450931-BB97-FF9C-91EA-A924C26DBC08}"/>
              </a:ext>
            </a:extLst>
          </p:cNvPr>
          <p:cNvCxnSpPr>
            <a:cxnSpLocks/>
          </p:cNvCxnSpPr>
          <p:nvPr/>
        </p:nvCxnSpPr>
        <p:spPr>
          <a:xfrm>
            <a:off x="210729" y="270828"/>
            <a:ext cx="7084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参加者①チェックボックス実践編">
            <a:extLst>
              <a:ext uri="{FF2B5EF4-FFF2-40B4-BE49-F238E27FC236}">
                <a16:creationId xmlns:a16="http://schemas.microsoft.com/office/drawing/2014/main" id="{6400CD73-1C15-C52F-1077-3E3EEC4E6974}"/>
              </a:ext>
            </a:extLst>
          </p:cNvPr>
          <p:cNvSpPr txBox="1"/>
          <p:nvPr/>
        </p:nvSpPr>
        <p:spPr>
          <a:xfrm>
            <a:off x="5874202" y="5640156"/>
            <a:ext cx="180000" cy="18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12" name="参加者①オンライン">
            <a:extLst>
              <a:ext uri="{FF2B5EF4-FFF2-40B4-BE49-F238E27FC236}">
                <a16:creationId xmlns:a16="http://schemas.microsoft.com/office/drawing/2014/main" id="{184364AE-68C4-52C2-C0E6-D74584511C8A}"/>
              </a:ext>
            </a:extLst>
          </p:cNvPr>
          <p:cNvSpPr txBox="1"/>
          <p:nvPr/>
        </p:nvSpPr>
        <p:spPr>
          <a:xfrm>
            <a:off x="6105455" y="5653212"/>
            <a:ext cx="1008000" cy="15388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実践編</a:t>
            </a:r>
            <a:r>
              <a:rPr lang="ja-JP" altLang="en-US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（オンライン）</a:t>
            </a:r>
            <a:endParaRPr lang="en-US" altLang="ja-JP" sz="8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参加者①会場">
            <a:extLst>
              <a:ext uri="{FF2B5EF4-FFF2-40B4-BE49-F238E27FC236}">
                <a16:creationId xmlns:a16="http://schemas.microsoft.com/office/drawing/2014/main" id="{4BEBB208-AE24-9C1B-D81F-D1387AB301E2}"/>
              </a:ext>
            </a:extLst>
          </p:cNvPr>
          <p:cNvSpPr txBox="1"/>
          <p:nvPr/>
        </p:nvSpPr>
        <p:spPr>
          <a:xfrm>
            <a:off x="4897749" y="5653212"/>
            <a:ext cx="847601" cy="15388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実践編</a:t>
            </a:r>
            <a:r>
              <a:rPr lang="ja-JP" altLang="en-US" sz="850" dirty="0">
                <a:latin typeface="Meiryo UI" panose="020B0604030504040204" pitchFamily="50" charset="-128"/>
                <a:ea typeface="Meiryo UI" panose="020B0604030504040204" pitchFamily="50" charset="-128"/>
              </a:rPr>
              <a:t>（現地）</a:t>
            </a:r>
            <a:endParaRPr lang="en-US" altLang="ja-JP" sz="8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参加者①チェックボックス実践編">
            <a:extLst>
              <a:ext uri="{FF2B5EF4-FFF2-40B4-BE49-F238E27FC236}">
                <a16:creationId xmlns:a16="http://schemas.microsoft.com/office/drawing/2014/main" id="{60A393A5-E018-7761-0AE4-D12343EB54F2}"/>
              </a:ext>
            </a:extLst>
          </p:cNvPr>
          <p:cNvSpPr txBox="1"/>
          <p:nvPr/>
        </p:nvSpPr>
        <p:spPr>
          <a:xfrm>
            <a:off x="4666496" y="5640156"/>
            <a:ext cx="180000" cy="18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45" name="参加者①注意書き">
            <a:extLst>
              <a:ext uri="{FF2B5EF4-FFF2-40B4-BE49-F238E27FC236}">
                <a16:creationId xmlns:a16="http://schemas.microsoft.com/office/drawing/2014/main" id="{9F73F28A-F99D-AF58-1744-C25B06FBB23B}"/>
              </a:ext>
            </a:extLst>
          </p:cNvPr>
          <p:cNvSpPr txBox="1"/>
          <p:nvPr/>
        </p:nvSpPr>
        <p:spPr>
          <a:xfrm>
            <a:off x="2848852" y="7513123"/>
            <a:ext cx="4392000" cy="123111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基礎編（オンライン）は座学のみとなります。実践編は広報・</a:t>
            </a:r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に課題をお持ちの企業が対象となります。</a:t>
            </a:r>
          </a:p>
        </p:txBody>
      </p:sp>
      <p:sp>
        <p:nvSpPr>
          <p:cNvPr id="46" name="参加者①チェックボックス実践編">
            <a:extLst>
              <a:ext uri="{FF2B5EF4-FFF2-40B4-BE49-F238E27FC236}">
                <a16:creationId xmlns:a16="http://schemas.microsoft.com/office/drawing/2014/main" id="{42BC16E9-1C20-FA1E-2886-8EAF4F4DE9D7}"/>
              </a:ext>
            </a:extLst>
          </p:cNvPr>
          <p:cNvSpPr txBox="1"/>
          <p:nvPr/>
        </p:nvSpPr>
        <p:spPr>
          <a:xfrm>
            <a:off x="2918060" y="7300397"/>
            <a:ext cx="180000" cy="18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47" name="参加者①オンライン">
            <a:extLst>
              <a:ext uri="{FF2B5EF4-FFF2-40B4-BE49-F238E27FC236}">
                <a16:creationId xmlns:a16="http://schemas.microsoft.com/office/drawing/2014/main" id="{8ACF340B-561B-A5CA-A106-1BEF836F13C0}"/>
              </a:ext>
            </a:extLst>
          </p:cNvPr>
          <p:cNvSpPr txBox="1"/>
          <p:nvPr/>
        </p:nvSpPr>
        <p:spPr>
          <a:xfrm>
            <a:off x="3149313" y="7313453"/>
            <a:ext cx="1008000" cy="15388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基礎編</a:t>
            </a:r>
            <a:r>
              <a:rPr lang="ja-JP" altLang="en-US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（オンライン）</a:t>
            </a:r>
            <a:endParaRPr lang="en-US" altLang="ja-JP" sz="8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参加者①会場">
            <a:extLst>
              <a:ext uri="{FF2B5EF4-FFF2-40B4-BE49-F238E27FC236}">
                <a16:creationId xmlns:a16="http://schemas.microsoft.com/office/drawing/2014/main" id="{30FF025A-75AF-33FB-70D3-9E8153D6B5C9}"/>
              </a:ext>
            </a:extLst>
          </p:cNvPr>
          <p:cNvSpPr txBox="1"/>
          <p:nvPr/>
        </p:nvSpPr>
        <p:spPr>
          <a:xfrm>
            <a:off x="1941607" y="7313453"/>
            <a:ext cx="847601" cy="15388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基礎編</a:t>
            </a:r>
            <a:r>
              <a:rPr lang="ja-JP" altLang="en-US" sz="850" dirty="0">
                <a:latin typeface="Meiryo UI" panose="020B0604030504040204" pitchFamily="50" charset="-128"/>
                <a:ea typeface="Meiryo UI" panose="020B0604030504040204" pitchFamily="50" charset="-128"/>
              </a:rPr>
              <a:t>（現地）</a:t>
            </a:r>
            <a:endParaRPr lang="en-US" altLang="ja-JP" sz="8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参加者①チェックボックス会場">
            <a:extLst>
              <a:ext uri="{FF2B5EF4-FFF2-40B4-BE49-F238E27FC236}">
                <a16:creationId xmlns:a16="http://schemas.microsoft.com/office/drawing/2014/main" id="{A2193FB9-A0EC-186B-F114-BABB255A7B80}"/>
              </a:ext>
            </a:extLst>
          </p:cNvPr>
          <p:cNvSpPr txBox="1"/>
          <p:nvPr/>
        </p:nvSpPr>
        <p:spPr>
          <a:xfrm>
            <a:off x="1693779" y="7300397"/>
            <a:ext cx="180000" cy="18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cxnSp>
        <p:nvCxnSpPr>
          <p:cNvPr id="51" name="参加者②区切り線">
            <a:extLst>
              <a:ext uri="{FF2B5EF4-FFF2-40B4-BE49-F238E27FC236}">
                <a16:creationId xmlns:a16="http://schemas.microsoft.com/office/drawing/2014/main" id="{92DCA284-77C9-3EBD-116F-34A5386DE667}"/>
              </a:ext>
            </a:extLst>
          </p:cNvPr>
          <p:cNvCxnSpPr>
            <a:cxnSpLocks/>
          </p:cNvCxnSpPr>
          <p:nvPr/>
        </p:nvCxnSpPr>
        <p:spPr>
          <a:xfrm>
            <a:off x="4329302" y="7329787"/>
            <a:ext cx="0" cy="14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参加者①チェックボックス実践編">
            <a:extLst>
              <a:ext uri="{FF2B5EF4-FFF2-40B4-BE49-F238E27FC236}">
                <a16:creationId xmlns:a16="http://schemas.microsoft.com/office/drawing/2014/main" id="{77AF4508-2B0B-5145-B6CC-3C37290EDAE0}"/>
              </a:ext>
            </a:extLst>
          </p:cNvPr>
          <p:cNvSpPr txBox="1"/>
          <p:nvPr/>
        </p:nvSpPr>
        <p:spPr>
          <a:xfrm>
            <a:off x="5874202" y="7300397"/>
            <a:ext cx="180000" cy="18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sp>
        <p:nvSpPr>
          <p:cNvPr id="53" name="参加者①オンライン">
            <a:extLst>
              <a:ext uri="{FF2B5EF4-FFF2-40B4-BE49-F238E27FC236}">
                <a16:creationId xmlns:a16="http://schemas.microsoft.com/office/drawing/2014/main" id="{735C0025-8812-9D62-966B-9F670946B4E0}"/>
              </a:ext>
            </a:extLst>
          </p:cNvPr>
          <p:cNvSpPr txBox="1"/>
          <p:nvPr/>
        </p:nvSpPr>
        <p:spPr>
          <a:xfrm>
            <a:off x="6105455" y="7313453"/>
            <a:ext cx="1008000" cy="15388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実践編</a:t>
            </a:r>
            <a:r>
              <a:rPr lang="ja-JP" altLang="en-US" sz="860" dirty="0">
                <a:latin typeface="Meiryo UI" panose="020B0604030504040204" pitchFamily="50" charset="-128"/>
                <a:ea typeface="Meiryo UI" panose="020B0604030504040204" pitchFamily="50" charset="-128"/>
              </a:rPr>
              <a:t>（オンライン）</a:t>
            </a:r>
            <a:endParaRPr lang="en-US" altLang="ja-JP" sz="8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参加者①会場">
            <a:extLst>
              <a:ext uri="{FF2B5EF4-FFF2-40B4-BE49-F238E27FC236}">
                <a16:creationId xmlns:a16="http://schemas.microsoft.com/office/drawing/2014/main" id="{196D966E-929A-8DB7-9B6E-309041EEB1D6}"/>
              </a:ext>
            </a:extLst>
          </p:cNvPr>
          <p:cNvSpPr txBox="1"/>
          <p:nvPr/>
        </p:nvSpPr>
        <p:spPr>
          <a:xfrm>
            <a:off x="4897749" y="7313453"/>
            <a:ext cx="847601" cy="153888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実践編</a:t>
            </a:r>
            <a:r>
              <a:rPr lang="ja-JP" altLang="en-US" sz="850" dirty="0">
                <a:latin typeface="Meiryo UI" panose="020B0604030504040204" pitchFamily="50" charset="-128"/>
                <a:ea typeface="Meiryo UI" panose="020B0604030504040204" pitchFamily="50" charset="-128"/>
              </a:rPr>
              <a:t>（現地）</a:t>
            </a:r>
            <a:endParaRPr lang="en-US" altLang="ja-JP" sz="8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参加者①チェックボックス実践編">
            <a:extLst>
              <a:ext uri="{FF2B5EF4-FFF2-40B4-BE49-F238E27FC236}">
                <a16:creationId xmlns:a16="http://schemas.microsoft.com/office/drawing/2014/main" id="{3426F5B2-5ADD-2E3E-30A1-3EC6227CF03B}"/>
              </a:ext>
            </a:extLst>
          </p:cNvPr>
          <p:cNvSpPr txBox="1"/>
          <p:nvPr/>
        </p:nvSpPr>
        <p:spPr>
          <a:xfrm>
            <a:off x="4666496" y="7300397"/>
            <a:ext cx="180000" cy="18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ja-JP" altLang="en-US" sz="1027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B3F906B-7777-5D43-81B4-9A4220B0F06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65973" y="2464581"/>
            <a:ext cx="1175145" cy="1174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714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4B270AB-C138-415C-897E-3C24487DEC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85E981-8C91-4205-A0C3-C991F42B4C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4C00F4-06E9-43E3-AD97-88A857CEFA82}">
  <ds:schemaRefs>
    <ds:schemaRef ds:uri="71af3243-3dd4-4a8d-8c0d-dd76da1f02a5"/>
    <ds:schemaRef ds:uri="http://purl.org/dc/dcmitype/"/>
    <ds:schemaRef ds:uri="http://schemas.microsoft.com/office/2006/documentManagement/types"/>
    <ds:schemaRef ds:uri="http://schemas.microsoft.com/office/2006/metadata/properties"/>
    <ds:schemaRef ds:uri="16c05727-aa75-4e4a-9b5f-8a80a1165891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</TotalTime>
  <Words>315</Words>
  <Application>Microsoft Office PowerPoint</Application>
  <PresentationFormat>ユーザー設定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Meiryo UI</vt:lpstr>
      <vt:lpstr>Söhne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</dc:title>
  <dc:creator>小林</dc:creator>
  <cp:lastModifiedBy>富田 産技セ</cp:lastModifiedBy>
  <cp:revision>94</cp:revision>
  <cp:lastPrinted>2024-01-30T00:26:49Z</cp:lastPrinted>
  <dcterms:created xsi:type="dcterms:W3CDTF">2023-12-18T02:52:43Z</dcterms:created>
  <dcterms:modified xsi:type="dcterms:W3CDTF">2024-02-09T05:34:14Z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