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6" r:id="rId4"/>
  </p:sldMasterIdLst>
  <p:notesMasterIdLst>
    <p:notesMasterId r:id="rId6"/>
  </p:notesMasterIdLst>
  <p:handoutMasterIdLst>
    <p:handoutMasterId r:id="rId7"/>
  </p:handoutMasterIdLst>
  <p:sldIdLst>
    <p:sldId id="279" r:id="rId5"/>
  </p:sldIdLst>
  <p:sldSz cx="7559675" cy="1069181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C5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19" autoAdjust="0"/>
  </p:normalViewPr>
  <p:slideViewPr>
    <p:cSldViewPr snapToGrid="0">
      <p:cViewPr varScale="1">
        <p:scale>
          <a:sx n="71" d="100"/>
          <a:sy n="71" d="100"/>
        </p:scale>
        <p:origin x="31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2" d="100"/>
          <a:sy n="52" d="100"/>
        </p:scale>
        <p:origin x="286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A07E0-CC7B-4241-9B54-CDEE121FD86D}" type="datetime1">
              <a:rPr kumimoji="1"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2024/2/9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27A32E-33FA-41A6-B26C-FC0061491BE1}" type="slidenum">
              <a:rPr kumimoji="1"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kumimoji="1" lang="ja-JP" altLang="en-US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480438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B07AB95F-E008-4F21-8D4E-E34750D6AE84}" type="datetime1">
              <a:rPr lang="ja-JP" altLang="en-US" smtClean="0"/>
              <a:pPr/>
              <a:t>2024/2/9</a:t>
            </a:fld>
            <a:endParaRPr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92338" y="1233488"/>
            <a:ext cx="235108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ja-JP" altLang="en-US" noProof="0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ja-JP" altLang="en-US" noProof="0" dirty="0"/>
              <a:t>マスター テキストの書式設定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2E6DE88F-1F85-4A27-9D34-D74A50E7B0DA}" type="slidenum">
              <a:rPr lang="en-US" altLang="ja-JP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3009185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4CA77ED-F118-36E9-7974-DFF20F05CFA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44960" y="1749795"/>
            <a:ext cx="5669756" cy="3722335"/>
          </a:xfrm>
        </p:spPr>
        <p:txBody>
          <a:bodyPr anchor="b"/>
          <a:lstStyle>
            <a:lvl1pPr algn="ctr"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D18D0D56-8383-18A9-889B-F69D4BE304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488"/>
            </a:lvl1pPr>
            <a:lvl2pPr marL="283510" indent="0" algn="ctr">
              <a:buNone/>
              <a:defRPr sz="1240"/>
            </a:lvl2pPr>
            <a:lvl3pPr marL="567019" indent="0" algn="ctr">
              <a:buNone/>
              <a:defRPr sz="1116"/>
            </a:lvl3pPr>
            <a:lvl4pPr marL="850529" indent="0" algn="ctr">
              <a:buNone/>
              <a:defRPr sz="992"/>
            </a:lvl4pPr>
            <a:lvl5pPr marL="1134039" indent="0" algn="ctr">
              <a:buNone/>
              <a:defRPr sz="992"/>
            </a:lvl5pPr>
            <a:lvl6pPr marL="1417549" indent="0" algn="ctr">
              <a:buNone/>
              <a:defRPr sz="992"/>
            </a:lvl6pPr>
            <a:lvl7pPr marL="1701058" indent="0" algn="ctr">
              <a:buNone/>
              <a:defRPr sz="992"/>
            </a:lvl7pPr>
            <a:lvl8pPr marL="1984568" indent="0" algn="ctr">
              <a:buNone/>
              <a:defRPr sz="992"/>
            </a:lvl8pPr>
            <a:lvl9pPr marL="2268078" indent="0" algn="ctr">
              <a:buNone/>
              <a:defRPr sz="992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70985FA-B53B-4FE4-EE71-8E45D912F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BED32F2A-1FF8-402F-8BF6-24CDAFCB97CD}" type="datetime1">
              <a:rPr lang="ja-JP" altLang="en-US" noProof="0" smtClean="0"/>
              <a:t>2024/2/9</a:t>
            </a:fld>
            <a:endParaRPr lang="ja-JP" altLang="en-US" noProof="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C69D290-C745-AEEC-B16A-9AFC0F337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ja-JP" altLang="en-US" noProof="0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7C9A6A7-FEFF-09E2-1A3B-7E4225A4A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69241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EDDAED-5D9E-C848-CEEE-0CFB979E8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75B6514-D55E-FC7A-1680-6ED226BA62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B48888-CBD3-0A7B-08C8-8A48957A6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7C1B-3789-46FF-9A5F-B29A0DECFF86}" type="datetime1">
              <a:rPr lang="ja-JP" altLang="en-US" noProof="0" smtClean="0"/>
              <a:t>2024/2/9</a:t>
            </a:fld>
            <a:endParaRPr lang="ja-JP" altLang="en-US" noProof="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BBCA25D-6AC3-084D-9362-5A2702DB1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0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0DC64DE-61BF-725F-1B2C-4590A4A12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533497426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40E5DB2-1D8C-D03F-529D-2563E60FF8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5409892" y="569240"/>
            <a:ext cx="1630055" cy="9060817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56E5B9F-8CF1-3199-C7EB-83072FC126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962126E-1E10-2BA6-A9BD-97EB6A5F9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7C1B-3789-46FF-9A5F-B29A0DECFF86}" type="datetime1">
              <a:rPr lang="ja-JP" altLang="en-US" noProof="0" smtClean="0"/>
              <a:t>2024/2/9</a:t>
            </a:fld>
            <a:endParaRPr lang="ja-JP" altLang="en-US" noProof="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BF5B70F-F12F-64AC-E8BC-A1160D044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0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99DD7E5-36F8-5453-1BB5-E53E93F8F4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83310356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FDA56BA-F8AC-3B8A-840E-384D934CD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C392A94-8DF8-100E-D1F4-26A4366ACE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0D29851-BFB3-6BC0-0E96-148CF65FB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1004C8D-6C76-4892-A136-9C6099763C96}" type="datetime1">
              <a:rPr lang="ja-JP" altLang="en-US" noProof="0" smtClean="0"/>
              <a:t>2024/2/9</a:t>
            </a:fld>
            <a:endParaRPr lang="ja-JP" altLang="en-US" noProof="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FEB68F9-965A-A143-F545-8DCD37D1ED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ja-JP" altLang="en-US" noProof="0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40A1E9-390D-8E70-8E15-8E19283A2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098650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F2B22C-B08E-165A-2CBB-41D5E6DD58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790" y="2665530"/>
            <a:ext cx="6520220" cy="4447496"/>
          </a:xfrm>
        </p:spPr>
        <p:txBody>
          <a:bodyPr anchor="b"/>
          <a:lstStyle>
            <a:lvl1pPr>
              <a:defRPr sz="372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D5DEA15-2081-EBED-1621-59FD1B4A69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5790" y="7155102"/>
            <a:ext cx="6520220" cy="2338833"/>
          </a:xfrm>
        </p:spPr>
        <p:txBody>
          <a:bodyPr/>
          <a:lstStyle>
            <a:lvl1pPr marL="0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1pPr>
            <a:lvl2pPr marL="283510" indent="0">
              <a:buNone/>
              <a:defRPr sz="1240">
                <a:solidFill>
                  <a:schemeClr val="tx1">
                    <a:tint val="75000"/>
                  </a:schemeClr>
                </a:solidFill>
              </a:defRPr>
            </a:lvl2pPr>
            <a:lvl3pPr marL="567019" indent="0">
              <a:buNone/>
              <a:defRPr sz="1116">
                <a:solidFill>
                  <a:schemeClr val="tx1">
                    <a:tint val="75000"/>
                  </a:schemeClr>
                </a:solidFill>
              </a:defRPr>
            </a:lvl3pPr>
            <a:lvl4pPr marL="85052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4pPr>
            <a:lvl5pPr marL="113403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5pPr>
            <a:lvl6pPr marL="1417549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6pPr>
            <a:lvl7pPr marL="170105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7pPr>
            <a:lvl8pPr marL="198456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8pPr>
            <a:lvl9pPr marL="2268078" indent="0">
              <a:buNone/>
              <a:defRPr sz="99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BCCF6DA-69D0-8612-586B-8EF1CAFF2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7C1B-3789-46FF-9A5F-B29A0DECFF86}" type="datetime1">
              <a:rPr lang="ja-JP" altLang="en-US" noProof="0" smtClean="0"/>
              <a:t>2024/2/9</a:t>
            </a:fld>
            <a:endParaRPr lang="ja-JP" altLang="en-US" noProof="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0316191-508A-48AA-B152-51DD8A27C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0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B2C9945-CD21-BB15-879E-DF87B13BD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734303991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FC5B79-CBB7-E0B2-B681-5DDDCBECD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9F0135C-A27C-346D-5614-CA622F1C64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FFDA1665-5B2B-FF5C-5E4A-D3E2F81CB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2363B70-4E2A-D80B-3B06-4FC6103764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7C1B-3789-46FF-9A5F-B29A0DECFF86}" type="datetime1">
              <a:rPr lang="ja-JP" altLang="en-US" noProof="0" smtClean="0"/>
              <a:t>2024/2/9</a:t>
            </a:fld>
            <a:endParaRPr lang="ja-JP" altLang="en-US" noProof="0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2E9FBF8-ECF9-4690-A1B6-E9F0EFE28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F60BD04-67C8-6C93-C190-FC2F7449F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5148799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167BF31-600E-987B-F666-727D116D6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569241"/>
            <a:ext cx="6520220" cy="2066590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F2926A6-9A52-34DA-A20B-7BC41C8390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712" y="2620980"/>
            <a:ext cx="319809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42109D-3887-46D4-53F7-7334E9731D6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0712" y="3905482"/>
            <a:ext cx="3198097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7889EC03-DEB3-1ECC-FB21-9C5DA19F44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827085" y="2620980"/>
            <a:ext cx="3213847" cy="1284502"/>
          </a:xfrm>
        </p:spPr>
        <p:txBody>
          <a:bodyPr anchor="b"/>
          <a:lstStyle>
            <a:lvl1pPr marL="0" indent="0">
              <a:buNone/>
              <a:defRPr sz="1488" b="1"/>
            </a:lvl1pPr>
            <a:lvl2pPr marL="283510" indent="0">
              <a:buNone/>
              <a:defRPr sz="1240" b="1"/>
            </a:lvl2pPr>
            <a:lvl3pPr marL="567019" indent="0">
              <a:buNone/>
              <a:defRPr sz="1116" b="1"/>
            </a:lvl3pPr>
            <a:lvl4pPr marL="850529" indent="0">
              <a:buNone/>
              <a:defRPr sz="992" b="1"/>
            </a:lvl4pPr>
            <a:lvl5pPr marL="1134039" indent="0">
              <a:buNone/>
              <a:defRPr sz="992" b="1"/>
            </a:lvl5pPr>
            <a:lvl6pPr marL="1417549" indent="0">
              <a:buNone/>
              <a:defRPr sz="992" b="1"/>
            </a:lvl6pPr>
            <a:lvl7pPr marL="1701058" indent="0">
              <a:buNone/>
              <a:defRPr sz="992" b="1"/>
            </a:lvl7pPr>
            <a:lvl8pPr marL="1984568" indent="0">
              <a:buNone/>
              <a:defRPr sz="992" b="1"/>
            </a:lvl8pPr>
            <a:lvl9pPr marL="2268078" indent="0">
              <a:buNone/>
              <a:defRPr sz="992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BA40B679-8CB2-624F-F050-71EFCB95DA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827085" y="3905482"/>
            <a:ext cx="3213847" cy="5744375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B2BE8C29-52C3-AFCB-5CB2-2F7971C2E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ACBA674-B12E-4A9C-870A-505978E4D347}" type="datetime1">
              <a:rPr lang="ja-JP" altLang="en-US" noProof="0" smtClean="0"/>
              <a:t>2024/2/9</a:t>
            </a:fld>
            <a:endParaRPr lang="ja-JP" altLang="en-US" noProof="0" dirty="0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89BAA551-DA5B-87D9-70E0-D890F8CDB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ja-JP" altLang="en-US" noProof="0" dirty="0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097570A8-6250-99EB-DD19-1B1B3388BC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96977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A3A477F-C61D-311D-1244-A40B967E9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1E1E5AC-9785-DE47-ABCD-8ED4BE1F9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510CD04C-9C91-47B9-AD1B-CB5E3C5F2EB7}" type="datetime1">
              <a:rPr lang="ja-JP" altLang="en-US" noProof="0" smtClean="0"/>
              <a:t>2024/2/9</a:t>
            </a:fld>
            <a:endParaRPr lang="ja-JP" altLang="en-US" noProof="0" dirty="0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6492BA9-9DB7-D37D-CFEB-2453CC86E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ja-JP" altLang="en-US" noProof="0" dirty="0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BA23255-A313-AEF3-E550-2BAFFDF262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A98EE3D-8CD1-4C3F-BD1C-C98C9596463C}" type="slidenum">
              <a:rPr lang="en-US" altLang="ja-JP" noProof="0" smtClean="0"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112430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929877B4-59A7-D7B5-B0A0-510C89D6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7C1B-3789-46FF-9A5F-B29A0DECFF86}" type="datetime1">
              <a:rPr lang="ja-JP" altLang="en-US" noProof="0" smtClean="0"/>
              <a:t>2024/2/9</a:t>
            </a:fld>
            <a:endParaRPr lang="ja-JP" altLang="en-US" noProof="0" dirty="0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81242715-01E1-B8A2-C7C3-ABD4887C0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0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7ED0035-512D-DE43-8BFB-32DA377A0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568410346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336966C-9E32-AAE6-71D6-B5D50DABD1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ED73F73-97F5-7FA5-98E2-61A4C44B4D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>
              <a:defRPr sz="1984"/>
            </a:lvl1pPr>
            <a:lvl2pPr>
              <a:defRPr sz="1736"/>
            </a:lvl2pPr>
            <a:lvl3pPr>
              <a:defRPr sz="1488"/>
            </a:lvl3pPr>
            <a:lvl4pPr>
              <a:defRPr sz="1240"/>
            </a:lvl4pPr>
            <a:lvl5pPr>
              <a:defRPr sz="1240"/>
            </a:lvl5pPr>
            <a:lvl6pPr>
              <a:defRPr sz="1240"/>
            </a:lvl6pPr>
            <a:lvl7pPr>
              <a:defRPr sz="1240"/>
            </a:lvl7pPr>
            <a:lvl8pPr>
              <a:defRPr sz="1240"/>
            </a:lvl8pPr>
            <a:lvl9pPr>
              <a:defRPr sz="124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88D9512-0E90-F743-5A98-A272D4A318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8E2533B-4EFD-80C6-6B2D-1710F923C3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7C1B-3789-46FF-9A5F-B29A0DECFF86}" type="datetime1">
              <a:rPr lang="ja-JP" altLang="en-US" noProof="0" smtClean="0"/>
              <a:t>2024/2/9</a:t>
            </a:fld>
            <a:endParaRPr lang="ja-JP" altLang="en-US" noProof="0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40700A5-0526-5496-15FB-C2C343C1C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C5465B1-3CBA-ADB7-1FF9-DC4C8AF50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232670295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8930F1-384B-4521-6E95-BE9C3176A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198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A7EFD67-0899-046B-49CB-DE92950EB0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213847" y="1539424"/>
            <a:ext cx="3827085" cy="7598117"/>
          </a:xfrm>
        </p:spPr>
        <p:txBody>
          <a:bodyPr/>
          <a:lstStyle>
            <a:lvl1pPr marL="0" indent="0">
              <a:buNone/>
              <a:defRPr sz="1984"/>
            </a:lvl1pPr>
            <a:lvl2pPr marL="283510" indent="0">
              <a:buNone/>
              <a:defRPr sz="1736"/>
            </a:lvl2pPr>
            <a:lvl3pPr marL="567019" indent="0">
              <a:buNone/>
              <a:defRPr sz="1488"/>
            </a:lvl3pPr>
            <a:lvl4pPr marL="850529" indent="0">
              <a:buNone/>
              <a:defRPr sz="1240"/>
            </a:lvl4pPr>
            <a:lvl5pPr marL="1134039" indent="0">
              <a:buNone/>
              <a:defRPr sz="1240"/>
            </a:lvl5pPr>
            <a:lvl6pPr marL="1417549" indent="0">
              <a:buNone/>
              <a:defRPr sz="1240"/>
            </a:lvl6pPr>
            <a:lvl7pPr marL="1701058" indent="0">
              <a:buNone/>
              <a:defRPr sz="1240"/>
            </a:lvl7pPr>
            <a:lvl8pPr marL="1984568" indent="0">
              <a:buNone/>
              <a:defRPr sz="1240"/>
            </a:lvl8pPr>
            <a:lvl9pPr marL="2268078" indent="0">
              <a:buNone/>
              <a:defRPr sz="124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46A6ECC-76A7-DCC6-280A-DF26664D19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992"/>
            </a:lvl1pPr>
            <a:lvl2pPr marL="283510" indent="0">
              <a:buNone/>
              <a:defRPr sz="868"/>
            </a:lvl2pPr>
            <a:lvl3pPr marL="567019" indent="0">
              <a:buNone/>
              <a:defRPr sz="744"/>
            </a:lvl3pPr>
            <a:lvl4pPr marL="850529" indent="0">
              <a:buNone/>
              <a:defRPr sz="620"/>
            </a:lvl4pPr>
            <a:lvl5pPr marL="1134039" indent="0">
              <a:buNone/>
              <a:defRPr sz="620"/>
            </a:lvl5pPr>
            <a:lvl6pPr marL="1417549" indent="0">
              <a:buNone/>
              <a:defRPr sz="620"/>
            </a:lvl6pPr>
            <a:lvl7pPr marL="1701058" indent="0">
              <a:buNone/>
              <a:defRPr sz="620"/>
            </a:lvl7pPr>
            <a:lvl8pPr marL="1984568" indent="0">
              <a:buNone/>
              <a:defRPr sz="620"/>
            </a:lvl8pPr>
            <a:lvl9pPr marL="2268078" indent="0">
              <a:buNone/>
              <a:defRPr sz="62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EF7302C-7CB9-2CAE-486C-260AB709A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87C1B-3789-46FF-9A5F-B29A0DECFF86}" type="datetime1">
              <a:rPr lang="ja-JP" altLang="en-US" noProof="0" smtClean="0"/>
              <a:t>2024/2/9</a:t>
            </a:fld>
            <a:endParaRPr lang="ja-JP" altLang="en-US" noProof="0" dirty="0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197B3CF-D192-7D20-60C9-AB7BE7C2A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noProof="0" dirty="0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51EFCA6-4356-46E0-2B28-6CAB4AAD0C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184911758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383A123-52E7-4822-DD56-C8F389236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9728" y="569241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606BF4E-F643-AE2A-CD39-6E08747CF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2557824-393C-D7D2-4732-9C8927ECC5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9728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87C1B-3789-46FF-9A5F-B29A0DECFF86}" type="datetime1">
              <a:rPr lang="ja-JP" altLang="en-US" noProof="0" smtClean="0"/>
              <a:t>2024/2/9</a:t>
            </a:fld>
            <a:endParaRPr lang="ja-JP" altLang="en-US" noProof="0" dirty="0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403AC20-F775-965C-F24B-E215220F46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04143" y="9909727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 noProof="0" dirty="0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A20C880-CDF1-4BD3-9AE6-67C724E1B1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39020" y="9909727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4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98EE3D-8CD1-4C3F-BD1C-C98C9596463C}" type="slidenum">
              <a:rPr lang="en-US" altLang="ja-JP" noProof="0" smtClean="0"/>
              <a:pPr/>
              <a:t>‹#›</a:t>
            </a:fld>
            <a:endParaRPr lang="ja-JP" altLang="en-US" noProof="0" dirty="0"/>
          </a:p>
        </p:txBody>
      </p:sp>
    </p:spTree>
    <p:extLst>
      <p:ext uri="{BB962C8B-B14F-4D97-AF65-F5344CB8AC3E}">
        <p14:creationId xmlns:p14="http://schemas.microsoft.com/office/powerpoint/2010/main" val="34581435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ftr="0" dt="0"/>
  <p:txStyles>
    <p:titleStyle>
      <a:lvl1pPr algn="l" defTabSz="567019" rtl="0" eaLnBrk="1" latinLnBrk="0" hangingPunct="1">
        <a:lnSpc>
          <a:spcPct val="90000"/>
        </a:lnSpc>
        <a:spcBef>
          <a:spcPct val="0"/>
        </a:spcBef>
        <a:buNone/>
        <a:defRPr kumimoji="1" sz="272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755" indent="-141755" algn="l" defTabSz="567019" rtl="0" eaLnBrk="1" latinLnBrk="0" hangingPunct="1">
        <a:lnSpc>
          <a:spcPct val="90000"/>
        </a:lnSpc>
        <a:spcBef>
          <a:spcPts val="620"/>
        </a:spcBef>
        <a:buFont typeface="Arial" panose="020B0604020202020204" pitchFamily="34" charset="0"/>
        <a:buChar char="•"/>
        <a:defRPr kumimoji="1" sz="1736" kern="1200">
          <a:solidFill>
            <a:schemeClr val="tx1"/>
          </a:solidFill>
          <a:latin typeface="+mn-lt"/>
          <a:ea typeface="+mn-ea"/>
          <a:cs typeface="+mn-cs"/>
        </a:defRPr>
      </a:lvl1pPr>
      <a:lvl2pPr marL="425265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0877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240" kern="1200">
          <a:solidFill>
            <a:schemeClr val="tx1"/>
          </a:solidFill>
          <a:latin typeface="+mn-lt"/>
          <a:ea typeface="+mn-ea"/>
          <a:cs typeface="+mn-cs"/>
        </a:defRPr>
      </a:lvl3pPr>
      <a:lvl4pPr marL="99228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275794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55930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84281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212632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409833" indent="-141755" algn="l" defTabSz="567019" rtl="0" eaLnBrk="1" latinLnBrk="0" hangingPunct="1">
        <a:lnSpc>
          <a:spcPct val="90000"/>
        </a:lnSpc>
        <a:spcBef>
          <a:spcPts val="310"/>
        </a:spcBef>
        <a:buFont typeface="Arial" panose="020B0604020202020204" pitchFamily="34" charset="0"/>
        <a:buChar char="•"/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1pPr>
      <a:lvl2pPr marL="283510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2pPr>
      <a:lvl3pPr marL="56701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3pPr>
      <a:lvl4pPr marL="85052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5pPr>
      <a:lvl6pPr marL="1417549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6pPr>
      <a:lvl7pPr marL="170105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7pPr>
      <a:lvl8pPr marL="198456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8pPr>
      <a:lvl9pPr marL="2268078" algn="l" defTabSz="567019" rtl="0" eaLnBrk="1" latinLnBrk="0" hangingPunct="1">
        <a:defRPr kumimoji="1" sz="111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問い合わせ先等">
            <a:extLst>
              <a:ext uri="{FF2B5EF4-FFF2-40B4-BE49-F238E27FC236}">
                <a16:creationId xmlns:a16="http://schemas.microsoft.com/office/drawing/2014/main" id="{5E43E6C6-BB0D-52FA-C6D2-59BB3C187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53" y="9777136"/>
            <a:ext cx="7401569" cy="85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just" eaLnBrk="1" hangingPunct="1">
              <a:lnSpc>
                <a:spcPts val="1469"/>
              </a:lnSpc>
              <a:spcBef>
                <a:spcPct val="0"/>
              </a:spcBef>
              <a:buNone/>
            </a:pP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申込み・お問合せ先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】</a:t>
            </a:r>
          </a:p>
          <a:p>
            <a:pPr algn="just" eaLnBrk="1" hangingPunct="1">
              <a:lnSpc>
                <a:spcPts val="1469"/>
              </a:lnSpc>
              <a:spcBef>
                <a:spcPct val="0"/>
              </a:spcBef>
              <a:buNone/>
            </a:pP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茨城県産業技術イノベーションセンター　新ビジネス支援グループ</a:t>
            </a:r>
            <a:endParaRPr lang="en-US" altLang="ja-JP" sz="1077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lnSpc>
                <a:spcPts val="1469"/>
              </a:lnSpc>
              <a:spcBef>
                <a:spcPct val="0"/>
              </a:spcBef>
              <a:buNone/>
            </a:pP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TEL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：０２９－２９３－７４９５（直）　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FAX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：０２９－２９３－８０２９</a:t>
            </a:r>
            <a:endParaRPr lang="en-US" altLang="ja-JP" sz="1077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  <a:p>
            <a:pPr algn="just" eaLnBrk="1" hangingPunct="1">
              <a:lnSpc>
                <a:spcPts val="1469"/>
              </a:lnSpc>
              <a:spcBef>
                <a:spcPct val="0"/>
              </a:spcBef>
              <a:buNone/>
            </a:pP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ホームページ　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https://www.itic.pref.ibaraki.jp/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Mail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：</a:t>
            </a:r>
            <a:r>
              <a:rPr lang="en-US" altLang="ja-JP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business2@itic.pref.ibaraki.jp</a:t>
            </a:r>
            <a:r>
              <a:rPr lang="ja-JP" altLang="en-US" sz="1077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　担当：</a:t>
            </a:r>
            <a:r>
              <a:rPr lang="zh-TW" altLang="en-US" sz="1077" dirty="0">
                <a:solidFill>
                  <a:srgbClr val="1D1C1D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関谷</a:t>
            </a:r>
            <a:r>
              <a:rPr lang="ja-JP" altLang="en-US" sz="1077" dirty="0">
                <a:solidFill>
                  <a:srgbClr val="1D1C1D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、富田、</a:t>
            </a:r>
            <a:r>
              <a:rPr lang="zh-TW" altLang="en-US" sz="1077" dirty="0">
                <a:solidFill>
                  <a:srgbClr val="1D1C1D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大城</a:t>
            </a:r>
            <a:endParaRPr lang="ja-JP" altLang="en-US" sz="1077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5" name="個人情報の取扱い">
            <a:extLst>
              <a:ext uri="{FF2B5EF4-FFF2-40B4-BE49-F238E27FC236}">
                <a16:creationId xmlns:a16="http://schemas.microsoft.com/office/drawing/2014/main" id="{6ED03C7D-7085-494C-BDDF-2C3B6C083116}"/>
              </a:ext>
            </a:extLst>
          </p:cNvPr>
          <p:cNvSpPr txBox="1"/>
          <p:nvPr/>
        </p:nvSpPr>
        <p:spPr>
          <a:xfrm>
            <a:off x="1153391" y="9463894"/>
            <a:ext cx="6327231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ja-JP" altLang="en-US" sz="1000" b="0" i="0" dirty="0">
                <a:effectLst/>
                <a:latin typeface="Söhne"/>
              </a:rPr>
              <a:t>ご提供いただいた個人情報は、セミナー関連の連絡やサービス提供のために利用いたします。</a:t>
            </a:r>
            <a:endParaRPr lang="ja-JP" altLang="en-US" sz="1000" dirty="0"/>
          </a:p>
        </p:txBody>
      </p:sp>
      <p:cxnSp>
        <p:nvCxnSpPr>
          <p:cNvPr id="34" name="直線コネクタ ４">
            <a:extLst>
              <a:ext uri="{FF2B5EF4-FFF2-40B4-BE49-F238E27FC236}">
                <a16:creationId xmlns:a16="http://schemas.microsoft.com/office/drawing/2014/main" id="{C381CB07-F634-15FF-20C0-38A5E5795BFC}"/>
              </a:ext>
            </a:extLst>
          </p:cNvPr>
          <p:cNvCxnSpPr>
            <a:cxnSpLocks/>
          </p:cNvCxnSpPr>
          <p:nvPr/>
        </p:nvCxnSpPr>
        <p:spPr>
          <a:xfrm>
            <a:off x="210729" y="9748110"/>
            <a:ext cx="7084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57" name="個別相談：表">
            <a:extLst>
              <a:ext uri="{FF2B5EF4-FFF2-40B4-BE49-F238E27FC236}">
                <a16:creationId xmlns:a16="http://schemas.microsoft.com/office/drawing/2014/main" id="{D1AC2F6F-D559-FF05-E97E-7E2F9A9BC1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8948644"/>
              </p:ext>
            </p:extLst>
          </p:nvPr>
        </p:nvGraphicFramePr>
        <p:xfrm>
          <a:off x="220171" y="8512821"/>
          <a:ext cx="7076165" cy="9226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777">
                  <a:extLst>
                    <a:ext uri="{9D8B030D-6E8A-4147-A177-3AD203B41FA5}">
                      <a16:colId xmlns:a16="http://schemas.microsoft.com/office/drawing/2014/main" val="1720935351"/>
                    </a:ext>
                  </a:extLst>
                </a:gridCol>
                <a:gridCol w="5925388">
                  <a:extLst>
                    <a:ext uri="{9D8B030D-6E8A-4147-A177-3AD203B41FA5}">
                      <a16:colId xmlns:a16="http://schemas.microsoft.com/office/drawing/2014/main" val="3641840997"/>
                    </a:ext>
                  </a:extLst>
                </a:gridCol>
              </a:tblGrid>
              <a:tr h="922638">
                <a:tc>
                  <a:txBody>
                    <a:bodyPr/>
                    <a:lstStyle/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講師による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043056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個別相談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27" marR="89527" marT="44764" marB="44764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27" marR="89527" marT="44764" marB="44764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611669"/>
                  </a:ext>
                </a:extLst>
              </a:tr>
            </a:tbl>
          </a:graphicData>
        </a:graphic>
      </p:graphicFrame>
      <p:sp>
        <p:nvSpPr>
          <p:cNvPr id="1060" name="個別相談:テキストボックス">
            <a:extLst>
              <a:ext uri="{FF2B5EF4-FFF2-40B4-BE49-F238E27FC236}">
                <a16:creationId xmlns:a16="http://schemas.microsoft.com/office/drawing/2014/main" id="{24638F98-9219-A0F9-FD11-6C6D8CA7AEA7}"/>
              </a:ext>
            </a:extLst>
          </p:cNvPr>
          <p:cNvSpPr txBox="1"/>
          <p:nvPr/>
        </p:nvSpPr>
        <p:spPr>
          <a:xfrm>
            <a:off x="1447052" y="8990920"/>
            <a:ext cx="5760000" cy="396000"/>
          </a:xfrm>
          <a:prstGeom prst="rect">
            <a:avLst/>
          </a:prstGeom>
          <a:noFill/>
          <a:ln>
            <a:solidFill>
              <a:schemeClr val="tx1"/>
            </a:solidFill>
            <a:prstDash val="sysDash"/>
          </a:ln>
        </p:spPr>
        <p:txBody>
          <a:bodyPr wrap="square" rtlCol="0">
            <a:noAutofit/>
          </a:bodyPr>
          <a:lstStyle/>
          <a:p>
            <a:endParaRPr lang="ja-JP" altLang="en-US" sz="10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61" name="個別相談:記載">
            <a:extLst>
              <a:ext uri="{FF2B5EF4-FFF2-40B4-BE49-F238E27FC236}">
                <a16:creationId xmlns:a16="http://schemas.microsoft.com/office/drawing/2014/main" id="{0BBA0245-77BF-E71D-D356-42871D5109F9}"/>
              </a:ext>
            </a:extLst>
          </p:cNvPr>
          <p:cNvSpPr txBox="1"/>
          <p:nvPr/>
        </p:nvSpPr>
        <p:spPr>
          <a:xfrm>
            <a:off x="1447051" y="8822704"/>
            <a:ext cx="5357916" cy="15818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相談内容（具体的にご記載ください）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2" name="個別相談:注意書き">
            <a:extLst>
              <a:ext uri="{FF2B5EF4-FFF2-40B4-BE49-F238E27FC236}">
                <a16:creationId xmlns:a16="http://schemas.microsoft.com/office/drawing/2014/main" id="{57839D5A-BF1F-8F42-97F6-2C2082A64B45}"/>
              </a:ext>
            </a:extLst>
          </p:cNvPr>
          <p:cNvSpPr txBox="1"/>
          <p:nvPr/>
        </p:nvSpPr>
        <p:spPr>
          <a:xfrm>
            <a:off x="2308207" y="8565228"/>
            <a:ext cx="4834922" cy="24622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pPr marL="90488" indent="-90488"/>
            <a:r>
              <a:rPr lang="en-US" altLang="ja-JP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8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希望者多数の場合は、</a:t>
            </a:r>
            <a:r>
              <a:rPr lang="ja-JP" altLang="en-US" sz="800" dirty="0">
                <a:solidFill>
                  <a:srgbClr val="000000"/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rPr>
              <a:t>相談</a:t>
            </a:r>
            <a:r>
              <a:rPr lang="ja-JP" altLang="en-US" sz="800" b="0" i="0" dirty="0">
                <a:solidFill>
                  <a:srgbClr val="000000"/>
                </a:solidFill>
                <a:effectLst/>
                <a:latin typeface="游ゴシック" panose="020B0400000000000000" pitchFamily="50" charset="-128"/>
                <a:ea typeface="游ゴシック" panose="020B0400000000000000" pitchFamily="50" charset="-128"/>
              </a:rPr>
              <a:t>内容を選考させていただくため、ご希望に沿えないこともあることをご了承願います。</a:t>
            </a:r>
            <a:endParaRPr lang="en-US" altLang="ja-JP" sz="8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058" name="個別相談希望">
            <a:extLst>
              <a:ext uri="{FF2B5EF4-FFF2-40B4-BE49-F238E27FC236}">
                <a16:creationId xmlns:a16="http://schemas.microsoft.com/office/drawing/2014/main" id="{18E0E8E8-AC10-2AE7-08A9-9B3E7D963755}"/>
              </a:ext>
            </a:extLst>
          </p:cNvPr>
          <p:cNvSpPr txBox="1"/>
          <p:nvPr/>
        </p:nvSpPr>
        <p:spPr>
          <a:xfrm>
            <a:off x="1692399" y="8583567"/>
            <a:ext cx="550461" cy="158185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希望する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59" name="個別相談チェックボックス">
            <a:extLst>
              <a:ext uri="{FF2B5EF4-FFF2-40B4-BE49-F238E27FC236}">
                <a16:creationId xmlns:a16="http://schemas.microsoft.com/office/drawing/2014/main" id="{DA6CF7BB-12A5-4C9E-D1DA-204AFE33D6D1}"/>
              </a:ext>
            </a:extLst>
          </p:cNvPr>
          <p:cNvSpPr txBox="1"/>
          <p:nvPr/>
        </p:nvSpPr>
        <p:spPr>
          <a:xfrm>
            <a:off x="1447052" y="8572659"/>
            <a:ext cx="180000" cy="18000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8" dirty="0"/>
          </a:p>
        </p:txBody>
      </p:sp>
      <p:graphicFrame>
        <p:nvGraphicFramePr>
          <p:cNvPr id="1046" name="FAX用表">
            <a:extLst>
              <a:ext uri="{FF2B5EF4-FFF2-40B4-BE49-F238E27FC236}">
                <a16:creationId xmlns:a16="http://schemas.microsoft.com/office/drawing/2014/main" id="{FA28AD33-05E2-3C91-9B42-D656134642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534219"/>
              </p:ext>
            </p:extLst>
          </p:nvPr>
        </p:nvGraphicFramePr>
        <p:xfrm>
          <a:off x="219906" y="4302570"/>
          <a:ext cx="7075114" cy="40914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06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62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62254">
                  <a:extLst>
                    <a:ext uri="{9D8B030D-6E8A-4147-A177-3AD203B41FA5}">
                      <a16:colId xmlns:a16="http://schemas.microsoft.com/office/drawing/2014/main" val="1037407083"/>
                    </a:ext>
                  </a:extLst>
                </a:gridCol>
              </a:tblGrid>
              <a:tr h="3645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会社名　団体名</a:t>
                      </a:r>
                    </a:p>
                  </a:txBody>
                  <a:tcPr marL="89514" marR="89514" marT="44758" marB="4475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9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住所</a:t>
                      </a:r>
                    </a:p>
                  </a:txBody>
                  <a:tcPr marL="89514" marR="89514" marT="44758" marB="4475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260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参加者①</a:t>
                      </a:r>
                    </a:p>
                  </a:txBody>
                  <a:tcPr marL="89514" marR="89514" marT="44758" marB="4475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参加コース（ご希望の参加方法に〇をつけてください）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591603"/>
                  </a:ext>
                </a:extLst>
              </a:tr>
              <a:tr h="36459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59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64598">
                <a:tc row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参加者②</a:t>
                      </a:r>
                    </a:p>
                  </a:txBody>
                  <a:tcPr marL="89514" marR="89514" marT="44758" marB="44758" anchor="ctr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役職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6000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参加コース（ご希望の参加方法に〇をつけてください）</a:t>
                      </a:r>
                      <a:endParaRPr kumimoji="1" lang="en-US" altLang="ja-JP" sz="1000" dirty="0">
                        <a:solidFill>
                          <a:sysClr val="windowText" lastClr="000000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9359698"/>
                  </a:ext>
                </a:extLst>
              </a:tr>
              <a:tr h="36459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電話</a:t>
                      </a: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64598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400" dirty="0">
                        <a:solidFill>
                          <a:sysClr val="windowText" lastClr="000000"/>
                        </a:solidFill>
                        <a:latin typeface="HGS創英角ｺﾞｼｯｸUB" panose="020B0900000000000000" pitchFamily="50" charset="-128"/>
                        <a:ea typeface="HGS創英角ｺﾞｼｯｸUB" panose="020B0900000000000000" pitchFamily="50" charset="-128"/>
                      </a:endParaRPr>
                    </a:p>
                  </a:txBody>
                  <a:tcPr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>
                          <a:solidFill>
                            <a:sysClr val="windowText" lastClr="000000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電子メール</a:t>
                      </a:r>
                    </a:p>
                  </a:txBody>
                  <a:tcPr marL="89514" marR="89514" marT="44758" marB="44758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056" name="参加者②メアドテキストボックス">
            <a:extLst>
              <a:ext uri="{FF2B5EF4-FFF2-40B4-BE49-F238E27FC236}">
                <a16:creationId xmlns:a16="http://schemas.microsoft.com/office/drawing/2014/main" id="{4C4DEDD6-C1C4-A8EB-7A62-CBE0607D7521}"/>
              </a:ext>
            </a:extLst>
          </p:cNvPr>
          <p:cNvSpPr txBox="1"/>
          <p:nvPr/>
        </p:nvSpPr>
        <p:spPr>
          <a:xfrm>
            <a:off x="2225434" y="8086184"/>
            <a:ext cx="4727949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055" name="参加者②TELテキストボックス">
            <a:extLst>
              <a:ext uri="{FF2B5EF4-FFF2-40B4-BE49-F238E27FC236}">
                <a16:creationId xmlns:a16="http://schemas.microsoft.com/office/drawing/2014/main" id="{26E9D390-2CFE-B06F-1165-27CE69A26371}"/>
              </a:ext>
            </a:extLst>
          </p:cNvPr>
          <p:cNvSpPr txBox="1"/>
          <p:nvPr/>
        </p:nvSpPr>
        <p:spPr>
          <a:xfrm>
            <a:off x="2225434" y="7723589"/>
            <a:ext cx="4727949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054" name="参加者②氏名テキストボックス">
            <a:extLst>
              <a:ext uri="{FF2B5EF4-FFF2-40B4-BE49-F238E27FC236}">
                <a16:creationId xmlns:a16="http://schemas.microsoft.com/office/drawing/2014/main" id="{E435A417-EFCE-9949-CA8E-DDA96467D40F}"/>
              </a:ext>
            </a:extLst>
          </p:cNvPr>
          <p:cNvSpPr txBox="1"/>
          <p:nvPr/>
        </p:nvSpPr>
        <p:spPr>
          <a:xfrm>
            <a:off x="5023360" y="6791475"/>
            <a:ext cx="2085227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053" name="参加者②役職キストボックス">
            <a:extLst>
              <a:ext uri="{FF2B5EF4-FFF2-40B4-BE49-F238E27FC236}">
                <a16:creationId xmlns:a16="http://schemas.microsoft.com/office/drawing/2014/main" id="{8CF61862-85DE-0954-2C79-1252AA54BAA7}"/>
              </a:ext>
            </a:extLst>
          </p:cNvPr>
          <p:cNvSpPr txBox="1"/>
          <p:nvPr/>
        </p:nvSpPr>
        <p:spPr>
          <a:xfrm>
            <a:off x="1836832" y="6791475"/>
            <a:ext cx="2188986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052" name="参加者①メアドテキストボックス">
            <a:extLst>
              <a:ext uri="{FF2B5EF4-FFF2-40B4-BE49-F238E27FC236}">
                <a16:creationId xmlns:a16="http://schemas.microsoft.com/office/drawing/2014/main" id="{DEDCB3F0-B166-D30A-E654-2F1688CAA63E}"/>
              </a:ext>
            </a:extLst>
          </p:cNvPr>
          <p:cNvSpPr txBox="1"/>
          <p:nvPr/>
        </p:nvSpPr>
        <p:spPr>
          <a:xfrm>
            <a:off x="2225434" y="6416298"/>
            <a:ext cx="4727949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051" name="参加者①TELテキストボックス">
            <a:extLst>
              <a:ext uri="{FF2B5EF4-FFF2-40B4-BE49-F238E27FC236}">
                <a16:creationId xmlns:a16="http://schemas.microsoft.com/office/drawing/2014/main" id="{43EBD305-52CB-13E4-85F1-7C97AA06979C}"/>
              </a:ext>
            </a:extLst>
          </p:cNvPr>
          <p:cNvSpPr txBox="1"/>
          <p:nvPr/>
        </p:nvSpPr>
        <p:spPr>
          <a:xfrm>
            <a:off x="2225434" y="6048546"/>
            <a:ext cx="4727949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082" name="参加者①注意書き">
            <a:extLst>
              <a:ext uri="{FF2B5EF4-FFF2-40B4-BE49-F238E27FC236}">
                <a16:creationId xmlns:a16="http://schemas.microsoft.com/office/drawing/2014/main" id="{2D7B6D32-DBFA-D334-D181-BC3CA8D33A99}"/>
              </a:ext>
            </a:extLst>
          </p:cNvPr>
          <p:cNvSpPr txBox="1"/>
          <p:nvPr/>
        </p:nvSpPr>
        <p:spPr>
          <a:xfrm>
            <a:off x="2848852" y="5852882"/>
            <a:ext cx="4392000" cy="12311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基礎編（オンライン）は座学のみとなります。実践編は広報・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に課題をお持ちの企業が対象となります。</a:t>
            </a:r>
          </a:p>
        </p:txBody>
      </p:sp>
      <p:sp>
        <p:nvSpPr>
          <p:cNvPr id="1066" name="参加者①チェックボックス実践編">
            <a:extLst>
              <a:ext uri="{FF2B5EF4-FFF2-40B4-BE49-F238E27FC236}">
                <a16:creationId xmlns:a16="http://schemas.microsoft.com/office/drawing/2014/main" id="{605BE790-5B59-4C35-E241-2AC127BB3F1D}"/>
              </a:ext>
            </a:extLst>
          </p:cNvPr>
          <p:cNvSpPr txBox="1"/>
          <p:nvPr/>
        </p:nvSpPr>
        <p:spPr>
          <a:xfrm>
            <a:off x="2918060" y="5640156"/>
            <a:ext cx="180000" cy="180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068" name="参加者①オンライン">
            <a:extLst>
              <a:ext uri="{FF2B5EF4-FFF2-40B4-BE49-F238E27FC236}">
                <a16:creationId xmlns:a16="http://schemas.microsoft.com/office/drawing/2014/main" id="{DDE09532-F07F-3A26-13FA-0D2B91E3CEBC}"/>
              </a:ext>
            </a:extLst>
          </p:cNvPr>
          <p:cNvSpPr txBox="1"/>
          <p:nvPr/>
        </p:nvSpPr>
        <p:spPr>
          <a:xfrm>
            <a:off x="3149313" y="5653212"/>
            <a:ext cx="1008000" cy="153888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基礎編</a:t>
            </a:r>
            <a:r>
              <a:rPr lang="ja-JP" altLang="en-US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（オンライン）</a:t>
            </a:r>
            <a:endParaRPr lang="en-US" altLang="ja-JP" sz="8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3" name="参加者①会場">
            <a:extLst>
              <a:ext uri="{FF2B5EF4-FFF2-40B4-BE49-F238E27FC236}">
                <a16:creationId xmlns:a16="http://schemas.microsoft.com/office/drawing/2014/main" id="{03CEB8BE-1485-6722-DEDD-4559063B7223}"/>
              </a:ext>
            </a:extLst>
          </p:cNvPr>
          <p:cNvSpPr txBox="1"/>
          <p:nvPr/>
        </p:nvSpPr>
        <p:spPr>
          <a:xfrm>
            <a:off x="1941607" y="5653212"/>
            <a:ext cx="847601" cy="153888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基礎編</a:t>
            </a:r>
            <a:r>
              <a:rPr lang="ja-JP" altLang="en-US" sz="850" dirty="0">
                <a:latin typeface="Meiryo UI" panose="020B0604030504040204" pitchFamily="50" charset="-128"/>
                <a:ea typeface="Meiryo UI" panose="020B0604030504040204" pitchFamily="50" charset="-128"/>
              </a:rPr>
              <a:t>（現地）</a:t>
            </a:r>
            <a:endParaRPr lang="en-US" altLang="ja-JP" sz="8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65" name="参加者①チェックボックス会場">
            <a:extLst>
              <a:ext uri="{FF2B5EF4-FFF2-40B4-BE49-F238E27FC236}">
                <a16:creationId xmlns:a16="http://schemas.microsoft.com/office/drawing/2014/main" id="{E2B721DA-C871-8508-CDF0-60AF5440672C}"/>
              </a:ext>
            </a:extLst>
          </p:cNvPr>
          <p:cNvSpPr txBox="1"/>
          <p:nvPr/>
        </p:nvSpPr>
        <p:spPr>
          <a:xfrm>
            <a:off x="1693779" y="5640156"/>
            <a:ext cx="180000" cy="180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050" name="参加者①氏名テキストボックス">
            <a:extLst>
              <a:ext uri="{FF2B5EF4-FFF2-40B4-BE49-F238E27FC236}">
                <a16:creationId xmlns:a16="http://schemas.microsoft.com/office/drawing/2014/main" id="{C8774959-E594-5C08-ACEE-F47101099E9E}"/>
              </a:ext>
            </a:extLst>
          </p:cNvPr>
          <p:cNvSpPr txBox="1"/>
          <p:nvPr/>
        </p:nvSpPr>
        <p:spPr>
          <a:xfrm>
            <a:off x="5023360" y="5108557"/>
            <a:ext cx="2085227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049" name="参加者①役職キストボックス">
            <a:extLst>
              <a:ext uri="{FF2B5EF4-FFF2-40B4-BE49-F238E27FC236}">
                <a16:creationId xmlns:a16="http://schemas.microsoft.com/office/drawing/2014/main" id="{2E9E27DD-397D-F454-5E72-01FB97D67527}"/>
              </a:ext>
            </a:extLst>
          </p:cNvPr>
          <p:cNvSpPr txBox="1"/>
          <p:nvPr/>
        </p:nvSpPr>
        <p:spPr>
          <a:xfrm>
            <a:off x="1836832" y="5108557"/>
            <a:ext cx="2188986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048" name="住所：テキストボックス">
            <a:extLst>
              <a:ext uri="{FF2B5EF4-FFF2-40B4-BE49-F238E27FC236}">
                <a16:creationId xmlns:a16="http://schemas.microsoft.com/office/drawing/2014/main" id="{8440416E-7C8E-DFE7-A682-5415F2D62173}"/>
              </a:ext>
            </a:extLst>
          </p:cNvPr>
          <p:cNvSpPr txBox="1"/>
          <p:nvPr/>
        </p:nvSpPr>
        <p:spPr>
          <a:xfrm>
            <a:off x="1836831" y="4722961"/>
            <a:ext cx="5271737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047" name="会社名：テキストボックス">
            <a:extLst>
              <a:ext uri="{FF2B5EF4-FFF2-40B4-BE49-F238E27FC236}">
                <a16:creationId xmlns:a16="http://schemas.microsoft.com/office/drawing/2014/main" id="{2AF5896E-5464-66B1-43FE-F724327743E6}"/>
              </a:ext>
            </a:extLst>
          </p:cNvPr>
          <p:cNvSpPr txBox="1"/>
          <p:nvPr/>
        </p:nvSpPr>
        <p:spPr>
          <a:xfrm>
            <a:off x="1836831" y="4369159"/>
            <a:ext cx="5271737" cy="25039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cxnSp>
        <p:nvCxnSpPr>
          <p:cNvPr id="9" name="参加者②区切り線">
            <a:extLst>
              <a:ext uri="{FF2B5EF4-FFF2-40B4-BE49-F238E27FC236}">
                <a16:creationId xmlns:a16="http://schemas.microsoft.com/office/drawing/2014/main" id="{8CF81301-E411-E115-DBDD-EC181AAF9D29}"/>
              </a:ext>
            </a:extLst>
          </p:cNvPr>
          <p:cNvCxnSpPr>
            <a:cxnSpLocks/>
          </p:cNvCxnSpPr>
          <p:nvPr/>
        </p:nvCxnSpPr>
        <p:spPr>
          <a:xfrm>
            <a:off x="4329302" y="5669546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AX申込">
            <a:extLst>
              <a:ext uri="{FF2B5EF4-FFF2-40B4-BE49-F238E27FC236}">
                <a16:creationId xmlns:a16="http://schemas.microsoft.com/office/drawing/2014/main" id="{D7A39FEC-D018-FBAF-BA8C-E4FD291477A5}"/>
              </a:ext>
            </a:extLst>
          </p:cNvPr>
          <p:cNvSpPr txBox="1"/>
          <p:nvPr/>
        </p:nvSpPr>
        <p:spPr>
          <a:xfrm>
            <a:off x="210729" y="3837209"/>
            <a:ext cx="7084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セミナー申込書（</a:t>
            </a: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Fax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用）：</a:t>
            </a: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029-293-8029</a:t>
            </a:r>
          </a:p>
        </p:txBody>
      </p:sp>
      <p:cxnSp>
        <p:nvCxnSpPr>
          <p:cNvPr id="36" name="直線コネクタ ３">
            <a:extLst>
              <a:ext uri="{FF2B5EF4-FFF2-40B4-BE49-F238E27FC236}">
                <a16:creationId xmlns:a16="http://schemas.microsoft.com/office/drawing/2014/main" id="{B6767D86-E9BE-3764-67BE-DC2A68A15191}"/>
              </a:ext>
            </a:extLst>
          </p:cNvPr>
          <p:cNvCxnSpPr>
            <a:cxnSpLocks/>
          </p:cNvCxnSpPr>
          <p:nvPr/>
        </p:nvCxnSpPr>
        <p:spPr>
          <a:xfrm>
            <a:off x="210729" y="3766273"/>
            <a:ext cx="7084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QR→">
            <a:extLst>
              <a:ext uri="{FF2B5EF4-FFF2-40B4-BE49-F238E27FC236}">
                <a16:creationId xmlns:a16="http://schemas.microsoft.com/office/drawing/2014/main" id="{9B511118-51F5-1D5D-FFF8-49F1272C5C72}"/>
              </a:ext>
            </a:extLst>
          </p:cNvPr>
          <p:cNvSpPr txBox="1"/>
          <p:nvPr/>
        </p:nvSpPr>
        <p:spPr>
          <a:xfrm>
            <a:off x="4422514" y="3487857"/>
            <a:ext cx="1446903" cy="180690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r"/>
            <a:r>
              <a:rPr lang="ja-JP" altLang="en-US" sz="117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申込先</a:t>
            </a:r>
            <a:r>
              <a:rPr lang="en-US" altLang="ja-JP" sz="117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QR</a:t>
            </a:r>
            <a:r>
              <a:rPr lang="ja-JP" altLang="en-US" sz="1174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コード▶</a:t>
            </a:r>
            <a:endParaRPr lang="ja-JP" altLang="en-US" sz="1566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24" name="申込フォームURL">
            <a:extLst>
              <a:ext uri="{FF2B5EF4-FFF2-40B4-BE49-F238E27FC236}">
                <a16:creationId xmlns:a16="http://schemas.microsoft.com/office/drawing/2014/main" id="{C782C08E-0625-E4BD-F318-143700DD8C8B}"/>
              </a:ext>
            </a:extLst>
          </p:cNvPr>
          <p:cNvSpPr txBox="1"/>
          <p:nvPr/>
        </p:nvSpPr>
        <p:spPr>
          <a:xfrm>
            <a:off x="363550" y="2366054"/>
            <a:ext cx="5474378" cy="791242"/>
          </a:xfrm>
          <a:prstGeom prst="rect">
            <a:avLst/>
          </a:prstGeom>
          <a:solidFill>
            <a:schemeClr val="bg1">
              <a:alpha val="70000"/>
            </a:schemeClr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申込フォーム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下記</a:t>
            </a:r>
            <a:r>
              <a:rPr lang="en-US" altLang="ja-JP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URL</a:t>
            </a:r>
            <a:r>
              <a:rPr lang="ja-JP" altLang="en-US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または</a:t>
            </a:r>
            <a:r>
              <a:rPr lang="en-US" altLang="ja-JP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QR</a:t>
            </a:r>
            <a:r>
              <a:rPr lang="ja-JP" altLang="en-US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コードからお申込みください。</a:t>
            </a:r>
            <a:endParaRPr lang="en-US" altLang="ja-JP" sz="1371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r>
              <a:rPr lang="ja-JP" altLang="en-US" sz="1371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　</a:t>
            </a:r>
            <a:r>
              <a:rPr lang="en-US" altLang="ja-JP" sz="1080" b="1" dirty="0">
                <a:latin typeface="游ゴシック" panose="020B0400000000000000" pitchFamily="50" charset="-128"/>
              </a:rPr>
              <a:t>https://apply.e-tumo.jp/pref-ibaraki-u/offer/offerList_detail?tempSeq=52217</a:t>
            </a:r>
            <a:endParaRPr lang="en-US" altLang="ja-JP" sz="108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9" name="お申込みください">
            <a:extLst>
              <a:ext uri="{FF2B5EF4-FFF2-40B4-BE49-F238E27FC236}">
                <a16:creationId xmlns:a16="http://schemas.microsoft.com/office/drawing/2014/main" id="{771FBD79-5E1E-2CB7-4C17-E97AC115ECA8}"/>
              </a:ext>
            </a:extLst>
          </p:cNvPr>
          <p:cNvSpPr txBox="1"/>
          <p:nvPr/>
        </p:nvSpPr>
        <p:spPr>
          <a:xfrm>
            <a:off x="374127" y="1764689"/>
            <a:ext cx="6811423" cy="369332"/>
          </a:xfrm>
          <a:prstGeom prst="rect">
            <a:avLst/>
          </a:prstGeom>
          <a:noFill/>
          <a:ln w="38100" cap="rnd">
            <a:solidFill>
              <a:schemeClr val="tx1"/>
            </a:solidFill>
            <a:prstDash val="sysDot"/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lang="ja-JP" altLang="en-US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申込フォームまたはＦＡＸからお申込みください。</a:t>
            </a:r>
            <a:endParaRPr lang="en-US" altLang="ja-JP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cxnSp>
        <p:nvCxnSpPr>
          <p:cNvPr id="39" name="直線コネクタ２">
            <a:extLst>
              <a:ext uri="{FF2B5EF4-FFF2-40B4-BE49-F238E27FC236}">
                <a16:creationId xmlns:a16="http://schemas.microsoft.com/office/drawing/2014/main" id="{1CDBA663-4D4A-788A-06D3-DC0B2004D70B}"/>
              </a:ext>
            </a:extLst>
          </p:cNvPr>
          <p:cNvCxnSpPr>
            <a:cxnSpLocks/>
          </p:cNvCxnSpPr>
          <p:nvPr/>
        </p:nvCxnSpPr>
        <p:spPr>
          <a:xfrm>
            <a:off x="210729" y="1546503"/>
            <a:ext cx="7084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参加無料">
            <a:extLst>
              <a:ext uri="{FF2B5EF4-FFF2-40B4-BE49-F238E27FC236}">
                <a16:creationId xmlns:a16="http://schemas.microsoft.com/office/drawing/2014/main" id="{CD0BFEEA-A57E-0DE7-8898-8DF3E097E718}"/>
              </a:ext>
            </a:extLst>
          </p:cNvPr>
          <p:cNvSpPr txBox="1"/>
          <p:nvPr/>
        </p:nvSpPr>
        <p:spPr>
          <a:xfrm>
            <a:off x="6288173" y="418466"/>
            <a:ext cx="1001297" cy="10012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 anchorCtr="1">
            <a:noAutofit/>
          </a:bodyPr>
          <a:lstStyle/>
          <a:p>
            <a:pPr algn="ctr"/>
            <a:r>
              <a:rPr lang="ja-JP" altLang="en-US" sz="176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参加費</a:t>
            </a:r>
            <a:endParaRPr lang="en-US" altLang="ja-JP" sz="1763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lang="ja-JP" altLang="en-US" sz="1763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</a:t>
            </a:r>
          </a:p>
        </p:txBody>
      </p:sp>
      <p:sp>
        <p:nvSpPr>
          <p:cNvPr id="29" name="セミナータイトル">
            <a:extLst>
              <a:ext uri="{FF2B5EF4-FFF2-40B4-BE49-F238E27FC236}">
                <a16:creationId xmlns:a16="http://schemas.microsoft.com/office/drawing/2014/main" id="{B6810DDB-4009-657B-E865-1B6F4C25EA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82852" y="750797"/>
            <a:ext cx="4793257" cy="6689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lnSpc>
                <a:spcPts val="2600"/>
              </a:lnSpc>
              <a:buNone/>
            </a:pP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明日からはじめられる！</a:t>
            </a:r>
            <a:endParaRPr lang="en-US" altLang="ja-JP" sz="2400" b="1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algn="r">
              <a:lnSpc>
                <a:spcPts val="2600"/>
              </a:lnSpc>
              <a:spcBef>
                <a:spcPts val="0"/>
              </a:spcBef>
              <a:buNone/>
            </a:pP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広報</a:t>
            </a:r>
            <a:r>
              <a:rPr lang="en-US" altLang="ja-JP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PR</a:t>
            </a:r>
            <a:r>
              <a:rPr lang="ja-JP" altLang="en-US" sz="24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・マーケティング </a:t>
            </a:r>
            <a:endParaRPr lang="ja-JP" altLang="en-US" sz="2400" b="1" spc="-300" dirty="0">
              <a:solidFill>
                <a:srgbClr val="002060"/>
              </a:solidFill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8" name="新ビジ事業名">
            <a:extLst>
              <a:ext uri="{FF2B5EF4-FFF2-40B4-BE49-F238E27FC236}">
                <a16:creationId xmlns:a16="http://schemas.microsoft.com/office/drawing/2014/main" id="{413D5B4C-B373-9D99-01B4-A6E8CA4EA7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4091" y="449160"/>
            <a:ext cx="3665334" cy="180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74" b="1" dirty="0">
                <a:latin typeface="游ゴシック" panose="020B0400000000000000" pitchFamily="50" charset="-128"/>
                <a:ea typeface="游ゴシック" panose="020B0400000000000000" pitchFamily="50" charset="-128"/>
                <a:cs typeface="メイリオ" panose="020B0604030504040204" pitchFamily="50" charset="-128"/>
              </a:rPr>
              <a:t>令和５年度新ビジネスチャレンジ事業</a:t>
            </a:r>
            <a:endParaRPr lang="ja-JP" altLang="en-US" sz="784" b="1" dirty="0">
              <a:latin typeface="游ゴシック" panose="020B0400000000000000" pitchFamily="50" charset="-128"/>
              <a:ea typeface="游ゴシック" panose="020B0400000000000000" pitchFamily="50" charset="-128"/>
              <a:cs typeface="メイリオ" panose="020B0604030504040204" pitchFamily="50" charset="-128"/>
            </a:endParaRPr>
          </a:p>
        </p:txBody>
      </p:sp>
      <p:sp>
        <p:nvSpPr>
          <p:cNvPr id="40" name="開催日">
            <a:extLst>
              <a:ext uri="{FF2B5EF4-FFF2-40B4-BE49-F238E27FC236}">
                <a16:creationId xmlns:a16="http://schemas.microsoft.com/office/drawing/2014/main" id="{EEAB00AC-1297-CF3B-6B4D-ACA8278FB63F}"/>
              </a:ext>
            </a:extLst>
          </p:cNvPr>
          <p:cNvSpPr txBox="1"/>
          <p:nvPr/>
        </p:nvSpPr>
        <p:spPr>
          <a:xfrm>
            <a:off x="210935" y="418466"/>
            <a:ext cx="1001297" cy="1001297"/>
          </a:xfrm>
          <a:prstGeom prst="rect">
            <a:avLst/>
          </a:prstGeom>
          <a:solidFill>
            <a:schemeClr val="tx1"/>
          </a:solidFill>
        </p:spPr>
        <p:txBody>
          <a:bodyPr wrap="square" rtlCol="0" anchor="ctr" anchorCtr="1">
            <a:noAutofit/>
          </a:bodyPr>
          <a:lstStyle/>
          <a:p>
            <a:pPr algn="ctr"/>
            <a:r>
              <a:rPr lang="en-US" altLang="ja-JP" spc="-1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3/1</a:t>
            </a:r>
            <a:r>
              <a:rPr lang="ja-JP" altLang="en-US" spc="-1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en-US" altLang="ja-JP" spc="-1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13</a:t>
            </a:r>
          </a:p>
          <a:p>
            <a:pPr algn="ctr"/>
            <a:r>
              <a:rPr lang="ja-JP" altLang="en-US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</a:t>
            </a:r>
          </a:p>
        </p:txBody>
      </p:sp>
      <p:cxnSp>
        <p:nvCxnSpPr>
          <p:cNvPr id="41" name="直線コネクタ１">
            <a:extLst>
              <a:ext uri="{FF2B5EF4-FFF2-40B4-BE49-F238E27FC236}">
                <a16:creationId xmlns:a16="http://schemas.microsoft.com/office/drawing/2014/main" id="{C5450931-BB97-FF9C-91EA-A924C26DBC08}"/>
              </a:ext>
            </a:extLst>
          </p:cNvPr>
          <p:cNvCxnSpPr>
            <a:cxnSpLocks/>
          </p:cNvCxnSpPr>
          <p:nvPr/>
        </p:nvCxnSpPr>
        <p:spPr>
          <a:xfrm>
            <a:off x="210729" y="270828"/>
            <a:ext cx="70840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参加者①チェックボックス実践編">
            <a:extLst>
              <a:ext uri="{FF2B5EF4-FFF2-40B4-BE49-F238E27FC236}">
                <a16:creationId xmlns:a16="http://schemas.microsoft.com/office/drawing/2014/main" id="{6400CD73-1C15-C52F-1077-3E3EEC4E6974}"/>
              </a:ext>
            </a:extLst>
          </p:cNvPr>
          <p:cNvSpPr txBox="1"/>
          <p:nvPr/>
        </p:nvSpPr>
        <p:spPr>
          <a:xfrm>
            <a:off x="5874202" y="5640156"/>
            <a:ext cx="180000" cy="180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12" name="参加者①オンライン">
            <a:extLst>
              <a:ext uri="{FF2B5EF4-FFF2-40B4-BE49-F238E27FC236}">
                <a16:creationId xmlns:a16="http://schemas.microsoft.com/office/drawing/2014/main" id="{184364AE-68C4-52C2-C0E6-D74584511C8A}"/>
              </a:ext>
            </a:extLst>
          </p:cNvPr>
          <p:cNvSpPr txBox="1"/>
          <p:nvPr/>
        </p:nvSpPr>
        <p:spPr>
          <a:xfrm>
            <a:off x="6105455" y="5653212"/>
            <a:ext cx="1008000" cy="153888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実践編</a:t>
            </a:r>
            <a:r>
              <a:rPr lang="ja-JP" altLang="en-US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（オンライン）</a:t>
            </a:r>
            <a:endParaRPr lang="en-US" altLang="ja-JP" sz="8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参加者①会場">
            <a:extLst>
              <a:ext uri="{FF2B5EF4-FFF2-40B4-BE49-F238E27FC236}">
                <a16:creationId xmlns:a16="http://schemas.microsoft.com/office/drawing/2014/main" id="{4BEBB208-AE24-9C1B-D81F-D1387AB301E2}"/>
              </a:ext>
            </a:extLst>
          </p:cNvPr>
          <p:cNvSpPr txBox="1"/>
          <p:nvPr/>
        </p:nvSpPr>
        <p:spPr>
          <a:xfrm>
            <a:off x="4897749" y="5653212"/>
            <a:ext cx="847601" cy="153888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実践編</a:t>
            </a:r>
            <a:r>
              <a:rPr lang="ja-JP" altLang="en-US" sz="850" dirty="0">
                <a:latin typeface="Meiryo UI" panose="020B0604030504040204" pitchFamily="50" charset="-128"/>
                <a:ea typeface="Meiryo UI" panose="020B0604030504040204" pitchFamily="50" charset="-128"/>
              </a:rPr>
              <a:t>（現地）</a:t>
            </a:r>
            <a:endParaRPr lang="en-US" altLang="ja-JP" sz="8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参加者①チェックボックス実践編">
            <a:extLst>
              <a:ext uri="{FF2B5EF4-FFF2-40B4-BE49-F238E27FC236}">
                <a16:creationId xmlns:a16="http://schemas.microsoft.com/office/drawing/2014/main" id="{60A393A5-E018-7761-0AE4-D12343EB54F2}"/>
              </a:ext>
            </a:extLst>
          </p:cNvPr>
          <p:cNvSpPr txBox="1"/>
          <p:nvPr/>
        </p:nvSpPr>
        <p:spPr>
          <a:xfrm>
            <a:off x="4666496" y="5640156"/>
            <a:ext cx="180000" cy="180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45" name="参加者①注意書き">
            <a:extLst>
              <a:ext uri="{FF2B5EF4-FFF2-40B4-BE49-F238E27FC236}">
                <a16:creationId xmlns:a16="http://schemas.microsoft.com/office/drawing/2014/main" id="{9F73F28A-F99D-AF58-1744-C25B06FBB23B}"/>
              </a:ext>
            </a:extLst>
          </p:cNvPr>
          <p:cNvSpPr txBox="1"/>
          <p:nvPr/>
        </p:nvSpPr>
        <p:spPr>
          <a:xfrm>
            <a:off x="2848852" y="7513123"/>
            <a:ext cx="4392000" cy="123111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pPr algn="r"/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基礎編（オンライン）は座学のみとなります。実践編は広報・</a:t>
            </a:r>
            <a:r>
              <a:rPr lang="en-US" altLang="ja-JP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PR</a:t>
            </a:r>
            <a:r>
              <a:rPr lang="ja-JP" altLang="en-US" sz="8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に課題をお持ちの企業が対象となります。</a:t>
            </a:r>
          </a:p>
        </p:txBody>
      </p:sp>
      <p:sp>
        <p:nvSpPr>
          <p:cNvPr id="46" name="参加者①チェックボックス実践編">
            <a:extLst>
              <a:ext uri="{FF2B5EF4-FFF2-40B4-BE49-F238E27FC236}">
                <a16:creationId xmlns:a16="http://schemas.microsoft.com/office/drawing/2014/main" id="{42BC16E9-1C20-FA1E-2886-8EAF4F4DE9D7}"/>
              </a:ext>
            </a:extLst>
          </p:cNvPr>
          <p:cNvSpPr txBox="1"/>
          <p:nvPr/>
        </p:nvSpPr>
        <p:spPr>
          <a:xfrm>
            <a:off x="2918060" y="7300397"/>
            <a:ext cx="180000" cy="180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47" name="参加者①オンライン">
            <a:extLst>
              <a:ext uri="{FF2B5EF4-FFF2-40B4-BE49-F238E27FC236}">
                <a16:creationId xmlns:a16="http://schemas.microsoft.com/office/drawing/2014/main" id="{8ACF340B-561B-A5CA-A106-1BEF836F13C0}"/>
              </a:ext>
            </a:extLst>
          </p:cNvPr>
          <p:cNvSpPr txBox="1"/>
          <p:nvPr/>
        </p:nvSpPr>
        <p:spPr>
          <a:xfrm>
            <a:off x="3149313" y="7313453"/>
            <a:ext cx="1008000" cy="153888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基礎編</a:t>
            </a:r>
            <a:r>
              <a:rPr lang="ja-JP" altLang="en-US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（オンライン）</a:t>
            </a:r>
            <a:endParaRPr lang="en-US" altLang="ja-JP" sz="8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8" name="参加者①会場">
            <a:extLst>
              <a:ext uri="{FF2B5EF4-FFF2-40B4-BE49-F238E27FC236}">
                <a16:creationId xmlns:a16="http://schemas.microsoft.com/office/drawing/2014/main" id="{30FF025A-75AF-33FB-70D3-9E8153D6B5C9}"/>
              </a:ext>
            </a:extLst>
          </p:cNvPr>
          <p:cNvSpPr txBox="1"/>
          <p:nvPr/>
        </p:nvSpPr>
        <p:spPr>
          <a:xfrm>
            <a:off x="1941607" y="7313453"/>
            <a:ext cx="847601" cy="153888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基礎編</a:t>
            </a:r>
            <a:r>
              <a:rPr lang="ja-JP" altLang="en-US" sz="850" dirty="0">
                <a:latin typeface="Meiryo UI" panose="020B0604030504040204" pitchFamily="50" charset="-128"/>
                <a:ea typeface="Meiryo UI" panose="020B0604030504040204" pitchFamily="50" charset="-128"/>
              </a:rPr>
              <a:t>（現地）</a:t>
            </a:r>
            <a:endParaRPr lang="en-US" altLang="ja-JP" sz="8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参加者①チェックボックス会場">
            <a:extLst>
              <a:ext uri="{FF2B5EF4-FFF2-40B4-BE49-F238E27FC236}">
                <a16:creationId xmlns:a16="http://schemas.microsoft.com/office/drawing/2014/main" id="{A2193FB9-A0EC-186B-F114-BABB255A7B80}"/>
              </a:ext>
            </a:extLst>
          </p:cNvPr>
          <p:cNvSpPr txBox="1"/>
          <p:nvPr/>
        </p:nvSpPr>
        <p:spPr>
          <a:xfrm>
            <a:off x="1693779" y="7300397"/>
            <a:ext cx="180000" cy="180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cxnSp>
        <p:nvCxnSpPr>
          <p:cNvPr id="51" name="参加者②区切り線">
            <a:extLst>
              <a:ext uri="{FF2B5EF4-FFF2-40B4-BE49-F238E27FC236}">
                <a16:creationId xmlns:a16="http://schemas.microsoft.com/office/drawing/2014/main" id="{92DCA284-77C9-3EBD-116F-34A5386DE667}"/>
              </a:ext>
            </a:extLst>
          </p:cNvPr>
          <p:cNvCxnSpPr>
            <a:cxnSpLocks/>
          </p:cNvCxnSpPr>
          <p:nvPr/>
        </p:nvCxnSpPr>
        <p:spPr>
          <a:xfrm>
            <a:off x="4329302" y="7329787"/>
            <a:ext cx="0" cy="144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参加者①チェックボックス実践編">
            <a:extLst>
              <a:ext uri="{FF2B5EF4-FFF2-40B4-BE49-F238E27FC236}">
                <a16:creationId xmlns:a16="http://schemas.microsoft.com/office/drawing/2014/main" id="{77AF4508-2B0B-5145-B6CC-3C37290EDAE0}"/>
              </a:ext>
            </a:extLst>
          </p:cNvPr>
          <p:cNvSpPr txBox="1"/>
          <p:nvPr/>
        </p:nvSpPr>
        <p:spPr>
          <a:xfrm>
            <a:off x="5874202" y="7300397"/>
            <a:ext cx="180000" cy="180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sp>
        <p:nvSpPr>
          <p:cNvPr id="53" name="参加者①オンライン">
            <a:extLst>
              <a:ext uri="{FF2B5EF4-FFF2-40B4-BE49-F238E27FC236}">
                <a16:creationId xmlns:a16="http://schemas.microsoft.com/office/drawing/2014/main" id="{735C0025-8812-9D62-966B-9F670946B4E0}"/>
              </a:ext>
            </a:extLst>
          </p:cNvPr>
          <p:cNvSpPr txBox="1"/>
          <p:nvPr/>
        </p:nvSpPr>
        <p:spPr>
          <a:xfrm>
            <a:off x="6105455" y="7313453"/>
            <a:ext cx="1008000" cy="153888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実践編</a:t>
            </a:r>
            <a:r>
              <a:rPr lang="ja-JP" altLang="en-US" sz="860" dirty="0">
                <a:latin typeface="Meiryo UI" panose="020B0604030504040204" pitchFamily="50" charset="-128"/>
                <a:ea typeface="Meiryo UI" panose="020B0604030504040204" pitchFamily="50" charset="-128"/>
              </a:rPr>
              <a:t>（オンライン）</a:t>
            </a:r>
            <a:endParaRPr lang="en-US" altLang="ja-JP" sz="86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参加者①会場">
            <a:extLst>
              <a:ext uri="{FF2B5EF4-FFF2-40B4-BE49-F238E27FC236}">
                <a16:creationId xmlns:a16="http://schemas.microsoft.com/office/drawing/2014/main" id="{196D966E-929A-8DB7-9B6E-309041EEB1D6}"/>
              </a:ext>
            </a:extLst>
          </p:cNvPr>
          <p:cNvSpPr txBox="1"/>
          <p:nvPr/>
        </p:nvSpPr>
        <p:spPr>
          <a:xfrm>
            <a:off x="4897749" y="7313453"/>
            <a:ext cx="847601" cy="153888"/>
          </a:xfrm>
          <a:prstGeom prst="rect">
            <a:avLst/>
          </a:prstGeom>
          <a:noFill/>
          <a:ln>
            <a:noFill/>
            <a:prstDash val="sysDash"/>
          </a:ln>
        </p:spPr>
        <p:txBody>
          <a:bodyPr wrap="square" lIns="0" tIns="0" rIns="0" bIns="0" rtlCol="0" anchor="ctr" anchorCtr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実践編</a:t>
            </a:r>
            <a:r>
              <a:rPr lang="ja-JP" altLang="en-US" sz="850" dirty="0">
                <a:latin typeface="Meiryo UI" panose="020B0604030504040204" pitchFamily="50" charset="-128"/>
                <a:ea typeface="Meiryo UI" panose="020B0604030504040204" pitchFamily="50" charset="-128"/>
              </a:rPr>
              <a:t>（現地）</a:t>
            </a:r>
            <a:endParaRPr lang="en-US" altLang="ja-JP" sz="85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参加者①チェックボックス実践編">
            <a:extLst>
              <a:ext uri="{FF2B5EF4-FFF2-40B4-BE49-F238E27FC236}">
                <a16:creationId xmlns:a16="http://schemas.microsoft.com/office/drawing/2014/main" id="{3426F5B2-5ADD-2E3E-30A1-3EC6227CF03B}"/>
              </a:ext>
            </a:extLst>
          </p:cNvPr>
          <p:cNvSpPr txBox="1"/>
          <p:nvPr/>
        </p:nvSpPr>
        <p:spPr>
          <a:xfrm>
            <a:off x="4666496" y="7300397"/>
            <a:ext cx="180000" cy="180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ja-JP" altLang="en-US" sz="1027" dirty="0"/>
          </a:p>
        </p:txBody>
      </p:sp>
      <p:pic>
        <p:nvPicPr>
          <p:cNvPr id="2" name="図 1">
            <a:extLst>
              <a:ext uri="{FF2B5EF4-FFF2-40B4-BE49-F238E27FC236}">
                <a16:creationId xmlns:a16="http://schemas.microsoft.com/office/drawing/2014/main" id="{0B3F906B-7777-5D43-81B4-9A4220B0F06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5973" y="2464581"/>
            <a:ext cx="1175145" cy="11749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37144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64B270AB-C138-415C-897E-3C24487DECF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585E981-8C91-4205-A0C3-C991F42B4C9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4C00F4-06E9-43E3-AD97-88A857CEFA82}">
  <ds:schemaRefs>
    <ds:schemaRef ds:uri="71af3243-3dd4-4a8d-8c0d-dd76da1f02a5"/>
    <ds:schemaRef ds:uri="http://purl.org/dc/dcmitype/"/>
    <ds:schemaRef ds:uri="http://schemas.microsoft.com/office/2006/documentManagement/types"/>
    <ds:schemaRef ds:uri="http://schemas.microsoft.com/office/2006/metadata/properties"/>
    <ds:schemaRef ds:uri="16c05727-aa75-4e4a-9b5f-8a80a1165891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</TotalTime>
  <Words>315</Words>
  <Application>Microsoft Office PowerPoint</Application>
  <PresentationFormat>ユーザー設定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HGP創英角ｺﾞｼｯｸUB</vt:lpstr>
      <vt:lpstr>Meiryo UI</vt:lpstr>
      <vt:lpstr>Söhne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タイトル</dc:title>
  <dc:creator>小林</dc:creator>
  <cp:lastModifiedBy>富田 産技セ</cp:lastModifiedBy>
  <cp:revision>94</cp:revision>
  <cp:lastPrinted>2024-01-30T00:26:49Z</cp:lastPrinted>
  <dcterms:created xsi:type="dcterms:W3CDTF">2023-12-18T02:52:43Z</dcterms:created>
  <dcterms:modified xsi:type="dcterms:W3CDTF">2024-02-09T05:34:14Z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