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1" d="100"/>
          <a:sy n="71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A07E0-CC7B-4241-9B54-CDEE121FD86D}" type="datetime1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2024/1/10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7A32E-33FA-41A6-B26C-FC0061491BE1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0438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07AB95F-E008-4F21-8D4E-E34750D6AE84}" type="datetime1">
              <a:rPr lang="ja-JP" altLang="en-US" smtClean="0"/>
              <a:pPr/>
              <a:t>2024/1/10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E6DE88F-1F85-4A27-9D34-D74A50E7B0DA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A77ED-F118-36E9-7974-DFF20F05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8D0D56-8383-18A9-889B-F69D4BE30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985FA-B53B-4FE4-EE71-8E45D912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D32F2A-1FF8-402F-8BF6-24CDAFCB97CD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9D290-C745-AEEC-B16A-9AFC0F33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C9A6A7-FEFF-09E2-1A3B-7E4225A4A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9241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DAED-5D9E-C848-CEEE-0CFB979E8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5B6514-D55E-FC7A-1680-6ED226BA6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48888-CBD3-0A7B-08C8-8A48957A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BCA25D-6AC3-084D-9362-5A2702DB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DC64DE-61BF-725F-1B2C-4590A4A12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3349742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40E5DB2-1D8C-D03F-529D-2563E60FF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E5B9F-8CF1-3199-C7EB-83072FC12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62126E-1E10-2BA6-A9BD-97EB6A5F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5B70F-F12F-64AC-E8BC-A1160D04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9DD7E5-36F8-5453-1BB5-E53E93F8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3310356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DA56BA-F8AC-3B8A-840E-384D934C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392A94-8DF8-100E-D1F4-26A4366A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29851-BFB3-6BC0-0E96-148CF65F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1004C8D-6C76-4892-A136-9C6099763C9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EB68F9-965A-A143-F545-8DCD37D1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40A1E9-390D-8E70-8E15-8E19283A2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09865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2B22C-B08E-165A-2CBB-41D5E6DD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5DEA15-2081-EBED-1621-59FD1B4A6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CF6DA-69D0-8612-586B-8EF1CAFF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316191-508A-48AA-B152-51DD8A27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C9945-CD21-BB15-879E-DF87B13B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73430399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C5B79-CBB7-E0B2-B681-5DDDCBEC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F0135C-A27C-346D-5614-CA622F1C6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DA1665-5B2B-FF5C-5E4A-D3E2F81CB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363B70-4E2A-D80B-3B06-4FC61037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E9FBF8-ECF9-4690-A1B6-E9F0EFE2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60BD04-67C8-6C93-C190-FC2F7449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14879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7BF31-600E-987B-F666-727D116D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2926A6-9A52-34DA-A20B-7BC41C839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42109D-3887-46D4-53F7-7334E9731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889EC03-DEB3-1ECC-FB21-9C5DA19F4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40B679-8CB2-624F-F050-71EFCB95D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BE8C29-52C3-AFCB-5CB2-2F7971C2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CBA674-B12E-4A9C-870A-505978E4D347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BAA551-DA5B-87D9-70E0-D890F8CD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7570A8-6250-99EB-DD19-1B1B3388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697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A477F-C61D-311D-1244-A40B967E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E1E5AC-9785-DE47-ABCD-8ED4BE1F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10CD04C-9C91-47B9-AD1B-CB5E3C5F2EB7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6492BA9-9DB7-D37D-CFEB-2453CC86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A23255-A313-AEF3-E550-2BAFFDF2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124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9877B4-59A7-D7B5-B0A0-510C89D6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242715-01E1-B8A2-C7C3-ABD4887C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ED0035-512D-DE43-8BFB-32DA377A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56841034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6966C-9E32-AAE6-71D6-B5D50DABD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73F73-97F5-7FA5-98E2-61A4C44B4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8D9512-0E90-F743-5A98-A272D4A31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E2533B-4EFD-80C6-6B2D-1710F923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0700A5-0526-5496-15FB-C2C343C1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5465B1-3CBA-ADB7-1FF9-DC4C8AF5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32670295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8930F1-384B-4521-6E95-BE9C3176A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7EFD67-0899-046B-49CB-DE92950EB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6A6ECC-76A7-DCC6-280A-DF26664D1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F7302C-7CB9-2CAE-486C-260AB709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97B3CF-D192-7D20-60C9-AB7BE7C2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1EFCA6-4356-46E0-2B28-6CAB4AAD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491175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83A123-52E7-4822-DD56-C8F38923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06BF4E-F643-AE2A-CD39-6E08747CF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57824-393C-D7D2-4732-9C8927ECC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7C1B-3789-46FF-9A5F-B29A0DECFF86}" type="datetime1">
              <a:rPr lang="ja-JP" altLang="en-US" noProof="0" smtClean="0"/>
              <a:t>2024/1/10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03AC20-F775-965C-F24B-E215220F4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20C880-CDF1-4BD3-9AE6-67C724E1B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5814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A39FEC-D018-FBAF-BA8C-E4FD291477A5}"/>
              </a:ext>
            </a:extLst>
          </p:cNvPr>
          <p:cNvSpPr txBox="1"/>
          <p:nvPr/>
        </p:nvSpPr>
        <p:spPr>
          <a:xfrm>
            <a:off x="210729" y="4231871"/>
            <a:ext cx="7084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セミナー申込書（</a:t>
            </a:r>
            <a:r>
              <a:rPr lang="en-US" altLang="ja-JP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用）：</a:t>
            </a:r>
            <a:r>
              <a:rPr lang="en-US" altLang="ja-JP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029-293-8029</a:t>
            </a: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3" y="9604163"/>
            <a:ext cx="7401569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申込み・お問合せ先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茨城県産業技術イノベーションセンター　新ビジネス支援グループ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：０２９－２９３－７４９５（直）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ホームページ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https://www.itic.pref.ibaraki.jp/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business2@itic.pref.ibaraki.jp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zh-TW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関谷</a:t>
            </a:r>
            <a:r>
              <a:rPr lang="ja-JP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、富田、</a:t>
            </a:r>
            <a:r>
              <a:rPr lang="zh-TW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大城</a:t>
            </a:r>
            <a:endParaRPr lang="ja-JP" altLang="en-US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81CB07-F634-15FF-20C0-38A5E5795BFC}"/>
              </a:ext>
            </a:extLst>
          </p:cNvPr>
          <p:cNvCxnSpPr>
            <a:cxnSpLocks/>
          </p:cNvCxnSpPr>
          <p:nvPr/>
        </p:nvCxnSpPr>
        <p:spPr>
          <a:xfrm>
            <a:off x="210729" y="9575137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782C08E-0625-E4BD-F318-143700DD8C8B}"/>
              </a:ext>
            </a:extLst>
          </p:cNvPr>
          <p:cNvSpPr txBox="1"/>
          <p:nvPr/>
        </p:nvSpPr>
        <p:spPr>
          <a:xfrm>
            <a:off x="363550" y="2466505"/>
            <a:ext cx="5474378" cy="69320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76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</a:t>
            </a:r>
            <a:endParaRPr lang="en-US" altLang="ja-JP" sz="1763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下記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コードからお申込みください。</a:t>
            </a:r>
            <a:endParaRPr lang="en-US" altLang="ja-JP" sz="137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8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https://apply.e-tumo.jp/pref-ibaraki-u/offer/offerList_detail?tempSeq=50311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B511118-51F5-1D5D-FFF8-49F1272C5C72}"/>
              </a:ext>
            </a:extLst>
          </p:cNvPr>
          <p:cNvSpPr txBox="1"/>
          <p:nvPr/>
        </p:nvSpPr>
        <p:spPr>
          <a:xfrm>
            <a:off x="4505325" y="3495367"/>
            <a:ext cx="1446903" cy="273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申込先</a:t>
            </a:r>
            <a:r>
              <a:rPr lang="en-US" altLang="ja-JP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コード▶</a:t>
            </a:r>
            <a:endParaRPr lang="ja-JP" altLang="en-US" sz="156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B6767D86-E9BE-3764-67BE-DC2A68A15191}"/>
              </a:ext>
            </a:extLst>
          </p:cNvPr>
          <p:cNvCxnSpPr>
            <a:cxnSpLocks/>
          </p:cNvCxnSpPr>
          <p:nvPr/>
        </p:nvCxnSpPr>
        <p:spPr>
          <a:xfrm>
            <a:off x="210729" y="3978041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0">
            <a:extLst>
              <a:ext uri="{FF2B5EF4-FFF2-40B4-BE49-F238E27FC236}">
                <a16:creationId xmlns:a16="http://schemas.microsoft.com/office/drawing/2014/main" id="{B6810DDB-4009-657B-E865-1B6F4C25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852" y="782985"/>
            <a:ext cx="4793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1042847" eaLnBrk="1" hangingPunct="1">
              <a:spcBef>
                <a:spcPct val="0"/>
              </a:spcBef>
              <a:buNone/>
              <a:defRPr/>
            </a:pPr>
            <a:r>
              <a:rPr lang="ja-JP" altLang="ja-JP" sz="2400" spc="-15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基礎からのプレスリリース・</a:t>
            </a:r>
            <a:r>
              <a:rPr lang="ja-JP" altLang="en-US" sz="2400" spc="-15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ＰＲ</a:t>
            </a:r>
            <a:endParaRPr lang="ja-JP" altLang="en-US" sz="2400" i="1" spc="-150" dirty="0">
              <a:latin typeface="HGS明朝E" panose="02020900000000000000" pitchFamily="18" charset="-128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38" name="Text Box 13">
            <a:extLst>
              <a:ext uri="{FF2B5EF4-FFF2-40B4-BE49-F238E27FC236}">
                <a16:creationId xmlns:a16="http://schemas.microsoft.com/office/drawing/2014/main" id="{413D5B4C-B373-9D99-01B4-A6E8CA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091" y="449160"/>
            <a:ext cx="3665334" cy="180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令和５年度新ビジネスチャレンジ事業</a:t>
            </a:r>
            <a:endParaRPr lang="ja-JP" altLang="en-US" sz="784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CDBA663-4D4A-788A-06D3-DC0B2004D70B}"/>
              </a:ext>
            </a:extLst>
          </p:cNvPr>
          <p:cNvCxnSpPr>
            <a:cxnSpLocks/>
          </p:cNvCxnSpPr>
          <p:nvPr/>
        </p:nvCxnSpPr>
        <p:spPr>
          <a:xfrm>
            <a:off x="210729" y="1546503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EAB00AC-1297-CF3B-6B4D-ACA8278FB63F}"/>
              </a:ext>
            </a:extLst>
          </p:cNvPr>
          <p:cNvSpPr txBox="1"/>
          <p:nvPr/>
        </p:nvSpPr>
        <p:spPr>
          <a:xfrm>
            <a:off x="210935" y="418466"/>
            <a:ext cx="1001297" cy="100129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1/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２２</a:t>
            </a: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5450931-BB97-FF9C-91EA-A924C26DBC08}"/>
              </a:ext>
            </a:extLst>
          </p:cNvPr>
          <p:cNvCxnSpPr>
            <a:cxnSpLocks/>
          </p:cNvCxnSpPr>
          <p:nvPr/>
        </p:nvCxnSpPr>
        <p:spPr>
          <a:xfrm>
            <a:off x="210729" y="270828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1FBD79-5E1E-2CB7-4C17-E97AC115ECA8}"/>
              </a:ext>
            </a:extLst>
          </p:cNvPr>
          <p:cNvSpPr txBox="1"/>
          <p:nvPr/>
        </p:nvSpPr>
        <p:spPr>
          <a:xfrm>
            <a:off x="374127" y="1821839"/>
            <a:ext cx="6811423" cy="369332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申込フォームまたはＦＡＸからお申込みください。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3CAC169-DD83-297F-F10D-361A694E3DE7}"/>
              </a:ext>
            </a:extLst>
          </p:cNvPr>
          <p:cNvSpPr txBox="1"/>
          <p:nvPr/>
        </p:nvSpPr>
        <p:spPr>
          <a:xfrm>
            <a:off x="1193804" y="5158203"/>
            <a:ext cx="378095" cy="4325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37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7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2" name="表 51">
            <a:extLst>
              <a:ext uri="{FF2B5EF4-FFF2-40B4-BE49-F238E27FC236}">
                <a16:creationId xmlns:a16="http://schemas.microsoft.com/office/drawing/2014/main" id="{3307C33A-CFCB-D20D-34ED-B8C8965BD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98658"/>
              </p:ext>
            </p:extLst>
          </p:nvPr>
        </p:nvGraphicFramePr>
        <p:xfrm>
          <a:off x="220125" y="5179128"/>
          <a:ext cx="7074679" cy="3687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072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</a:tblGrid>
              <a:tr h="3494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89508" marR="89508" marT="44755" marB="4475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4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508" marR="89508" marT="44755" marB="4475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2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marL="89508" marR="89508" marT="44755" marB="4475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9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3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marL="89508" marR="89508" marT="44755" marB="4475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70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523583"/>
                  </a:ext>
                </a:extLst>
              </a:tr>
              <a:tr h="3239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051516"/>
                  </a:ext>
                </a:extLst>
              </a:tr>
              <a:tr h="3239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154538"/>
                  </a:ext>
                </a:extLst>
              </a:tr>
              <a:tr h="34949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参加者③</a:t>
                      </a:r>
                    </a:p>
                  </a:txBody>
                  <a:tcPr marL="89508" marR="89508" marT="44755" marB="4475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9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9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08" marR="89508" marT="44755" marB="4475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08" marR="89508" marT="44755" marB="44755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41A86D1-F14D-3A81-87B4-B1430B9CE3C2}"/>
              </a:ext>
            </a:extLst>
          </p:cNvPr>
          <p:cNvSpPr txBox="1"/>
          <p:nvPr/>
        </p:nvSpPr>
        <p:spPr>
          <a:xfrm>
            <a:off x="1836952" y="5239363"/>
            <a:ext cx="5082689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28D7D7F-C216-44E3-163B-464D28EC1C30}"/>
              </a:ext>
            </a:extLst>
          </p:cNvPr>
          <p:cNvSpPr txBox="1"/>
          <p:nvPr/>
        </p:nvSpPr>
        <p:spPr>
          <a:xfrm>
            <a:off x="1836952" y="5573790"/>
            <a:ext cx="5082689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359F188-4588-EC78-A257-48FE62C2BE0A}"/>
              </a:ext>
            </a:extLst>
          </p:cNvPr>
          <p:cNvSpPr txBox="1"/>
          <p:nvPr/>
        </p:nvSpPr>
        <p:spPr>
          <a:xfrm>
            <a:off x="1836954" y="5946581"/>
            <a:ext cx="2188851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F4B446E-767D-2A03-73FF-E7F833570719}"/>
              </a:ext>
            </a:extLst>
          </p:cNvPr>
          <p:cNvSpPr txBox="1"/>
          <p:nvPr/>
        </p:nvSpPr>
        <p:spPr>
          <a:xfrm>
            <a:off x="5023283" y="5946581"/>
            <a:ext cx="2085099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28BC3F9-7CCF-5A8E-30D9-57EBF709BB67}"/>
              </a:ext>
            </a:extLst>
          </p:cNvPr>
          <p:cNvSpPr txBox="1"/>
          <p:nvPr/>
        </p:nvSpPr>
        <p:spPr>
          <a:xfrm>
            <a:off x="2225531" y="6285131"/>
            <a:ext cx="4727658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1974669-23A8-C68E-BE6E-C517611713E2}"/>
              </a:ext>
            </a:extLst>
          </p:cNvPr>
          <p:cNvSpPr txBox="1"/>
          <p:nvPr/>
        </p:nvSpPr>
        <p:spPr>
          <a:xfrm>
            <a:off x="2225531" y="6609924"/>
            <a:ext cx="4727658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044" name="テキスト ボックス 1043">
            <a:extLst>
              <a:ext uri="{FF2B5EF4-FFF2-40B4-BE49-F238E27FC236}">
                <a16:creationId xmlns:a16="http://schemas.microsoft.com/office/drawing/2014/main" id="{87C694CC-8748-E94D-BAD0-1A0F2A027667}"/>
              </a:ext>
            </a:extLst>
          </p:cNvPr>
          <p:cNvSpPr txBox="1"/>
          <p:nvPr/>
        </p:nvSpPr>
        <p:spPr>
          <a:xfrm>
            <a:off x="210729" y="4684160"/>
            <a:ext cx="7084075" cy="3247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11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下表にご記入のうえ、ご送信ください</a:t>
            </a:r>
            <a:r>
              <a:rPr lang="ja-JP" altLang="en-US" sz="151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51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F998C3-D380-E298-6B45-214BC7D71AE1}"/>
              </a:ext>
            </a:extLst>
          </p:cNvPr>
          <p:cNvSpPr txBox="1"/>
          <p:nvPr/>
        </p:nvSpPr>
        <p:spPr>
          <a:xfrm>
            <a:off x="1836954" y="7922119"/>
            <a:ext cx="2188851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BF1D65-B212-7228-48C9-C23DA5AE1F79}"/>
              </a:ext>
            </a:extLst>
          </p:cNvPr>
          <p:cNvSpPr txBox="1"/>
          <p:nvPr/>
        </p:nvSpPr>
        <p:spPr>
          <a:xfrm>
            <a:off x="5023283" y="7924265"/>
            <a:ext cx="2085099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086939-4DD2-E7E6-F7F5-1BC07D169BC6}"/>
              </a:ext>
            </a:extLst>
          </p:cNvPr>
          <p:cNvSpPr txBox="1"/>
          <p:nvPr/>
        </p:nvSpPr>
        <p:spPr>
          <a:xfrm>
            <a:off x="2225531" y="8253518"/>
            <a:ext cx="4727658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BA1055-D25E-4B5F-8296-47296A9A3C1C}"/>
              </a:ext>
            </a:extLst>
          </p:cNvPr>
          <p:cNvSpPr txBox="1"/>
          <p:nvPr/>
        </p:nvSpPr>
        <p:spPr>
          <a:xfrm>
            <a:off x="2225531" y="8563584"/>
            <a:ext cx="4727658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0BFEEA-A57E-0DE7-8898-8DF3E097E718}"/>
              </a:ext>
            </a:extLst>
          </p:cNvPr>
          <p:cNvSpPr txBox="1"/>
          <p:nvPr/>
        </p:nvSpPr>
        <p:spPr>
          <a:xfrm>
            <a:off x="6288173" y="418466"/>
            <a:ext cx="1001297" cy="10012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17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lang="en-US" altLang="ja-JP" sz="1763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8F55B21-3CA6-F6E1-6A1C-C697E74EF217}"/>
              </a:ext>
            </a:extLst>
          </p:cNvPr>
          <p:cNvSpPr txBox="1"/>
          <p:nvPr/>
        </p:nvSpPr>
        <p:spPr>
          <a:xfrm>
            <a:off x="1836954" y="6937031"/>
            <a:ext cx="2188851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2BDA348-3C82-F66C-4BA6-12FC656C9345}"/>
              </a:ext>
            </a:extLst>
          </p:cNvPr>
          <p:cNvSpPr txBox="1"/>
          <p:nvPr/>
        </p:nvSpPr>
        <p:spPr>
          <a:xfrm>
            <a:off x="5023283" y="6939177"/>
            <a:ext cx="2085099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7ECF5BC-FFFF-3AD0-BF6B-CCAAF0E38BE9}"/>
              </a:ext>
            </a:extLst>
          </p:cNvPr>
          <p:cNvSpPr txBox="1"/>
          <p:nvPr/>
        </p:nvSpPr>
        <p:spPr>
          <a:xfrm>
            <a:off x="2225531" y="7268430"/>
            <a:ext cx="4727658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72526A6-4759-13BB-6362-E046589944D5}"/>
              </a:ext>
            </a:extLst>
          </p:cNvPr>
          <p:cNvSpPr txBox="1"/>
          <p:nvPr/>
        </p:nvSpPr>
        <p:spPr>
          <a:xfrm>
            <a:off x="2225531" y="7578496"/>
            <a:ext cx="4727658" cy="25046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1E385F7-AC16-4255-88E9-3EA003A410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1" t="3121"/>
          <a:stretch/>
        </p:blipFill>
        <p:spPr>
          <a:xfrm>
            <a:off x="5873723" y="2423204"/>
            <a:ext cx="1335088" cy="133508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D03C7D-7085-494C-BDDF-2C3B6C083116}"/>
              </a:ext>
            </a:extLst>
          </p:cNvPr>
          <p:cNvSpPr txBox="1"/>
          <p:nvPr/>
        </p:nvSpPr>
        <p:spPr>
          <a:xfrm>
            <a:off x="1153391" y="8925970"/>
            <a:ext cx="632723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1000" b="0" i="0" dirty="0">
                <a:effectLst/>
                <a:latin typeface="Söhne"/>
              </a:rPr>
              <a:t>ご提供いただいた個人情報は、セミナー関連の連絡やサービス提供のために利用いたします。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70909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4C00F4-06E9-43E3-AD97-88A857CEFA8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16c05727-aa75-4e4a-9b5f-8a80a1165891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178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HGS創英角ｺﾞｼｯｸUB</vt:lpstr>
      <vt:lpstr>HGS明朝E</vt:lpstr>
      <vt:lpstr>Meiryo UI</vt:lpstr>
      <vt:lpstr>Söhne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小林</dc:creator>
  <cp:lastModifiedBy>富田 産技セ</cp:lastModifiedBy>
  <cp:revision>34</cp:revision>
  <cp:lastPrinted>2023-12-27T06:31:42Z</cp:lastPrinted>
  <dcterms:created xsi:type="dcterms:W3CDTF">2023-12-18T02:52:43Z</dcterms:created>
  <dcterms:modified xsi:type="dcterms:W3CDTF">2024-01-10T04:27:23Z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