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7559675" cy="1069181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99FF"/>
    <a:srgbClr val="CC00FF"/>
    <a:srgbClr val="2013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0" autoAdjust="0"/>
    <p:restoredTop sz="96238" autoAdjust="0"/>
  </p:normalViewPr>
  <p:slideViewPr>
    <p:cSldViewPr snapToGrid="0">
      <p:cViewPr varScale="1">
        <p:scale>
          <a:sx n="69" d="100"/>
          <a:sy n="69" d="100"/>
        </p:scale>
        <p:origin x="30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0B5D-9968-4350-98B5-B39C969226AB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AB5D-0012-4961-B620-BEB714496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505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0B5D-9968-4350-98B5-B39C969226AB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AB5D-0012-4961-B620-BEB714496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6650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0B5D-9968-4350-98B5-B39C969226AB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AB5D-0012-4961-B620-BEB714496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5490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0B5D-9968-4350-98B5-B39C969226AB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AB5D-0012-4961-B620-BEB714496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167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0B5D-9968-4350-98B5-B39C969226AB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AB5D-0012-4961-B620-BEB714496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0803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0B5D-9968-4350-98B5-B39C969226AB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AB5D-0012-4961-B620-BEB714496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452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0B5D-9968-4350-98B5-B39C969226AB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AB5D-0012-4961-B620-BEB714496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4337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0B5D-9968-4350-98B5-B39C969226AB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AB5D-0012-4961-B620-BEB714496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5665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0B5D-9968-4350-98B5-B39C969226AB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AB5D-0012-4961-B620-BEB714496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587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0B5D-9968-4350-98B5-B39C969226AB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AB5D-0012-4961-B620-BEB714496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340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0B5D-9968-4350-98B5-B39C969226AB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AB5D-0012-4961-B620-BEB714496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885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50B5D-9968-4350-98B5-B39C969226AB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2AB5D-0012-4961-B620-BEB7144960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1296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7A39FEC-D018-FBAF-BA8C-E4FD291477A5}"/>
              </a:ext>
            </a:extLst>
          </p:cNvPr>
          <p:cNvSpPr txBox="1"/>
          <p:nvPr/>
        </p:nvSpPr>
        <p:spPr>
          <a:xfrm>
            <a:off x="210509" y="3866622"/>
            <a:ext cx="7084511" cy="391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943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セミナー申込書（</a:t>
            </a:r>
            <a:r>
              <a:rPr lang="en-US" altLang="ja-JP" sz="1943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Fax</a:t>
            </a:r>
            <a:r>
              <a:rPr lang="ja-JP" altLang="en-US" sz="1943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用）：</a:t>
            </a:r>
            <a:r>
              <a:rPr lang="en-US" altLang="ja-JP" sz="1943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029-293-8029</a:t>
            </a:r>
          </a:p>
        </p:txBody>
      </p:sp>
      <p:sp>
        <p:nvSpPr>
          <p:cNvPr id="26" name="Text Box 14">
            <a:extLst>
              <a:ext uri="{FF2B5EF4-FFF2-40B4-BE49-F238E27FC236}">
                <a16:creationId xmlns:a16="http://schemas.microsoft.com/office/drawing/2014/main" id="{5E43E6C6-BB0D-52FA-C6D2-59BB3C1879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25" y="9743184"/>
            <a:ext cx="7402024" cy="852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just" eaLnBrk="1" hangingPunct="1">
              <a:lnSpc>
                <a:spcPts val="1469"/>
              </a:lnSpc>
              <a:spcBef>
                <a:spcPct val="0"/>
              </a:spcBef>
              <a:buNone/>
            </a:pPr>
            <a:r>
              <a:rPr lang="en-US" altLang="ja-JP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申込み・お問合せ先</a:t>
            </a:r>
            <a:r>
              <a:rPr lang="en-US" altLang="ja-JP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】</a:t>
            </a:r>
          </a:p>
          <a:p>
            <a:pPr algn="just" eaLnBrk="1" hangingPunct="1">
              <a:lnSpc>
                <a:spcPts val="1469"/>
              </a:lnSpc>
              <a:spcBef>
                <a:spcPct val="0"/>
              </a:spcBef>
              <a:buNone/>
            </a:pPr>
            <a:r>
              <a:rPr lang="ja-JP" altLang="en-US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　茨城県産業技術イノベーションセンター　新ビジネス支援グループ</a:t>
            </a:r>
            <a:endParaRPr lang="en-US" altLang="ja-JP" sz="1077" dirty="0"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  <a:p>
            <a:pPr algn="just" eaLnBrk="1" hangingPunct="1">
              <a:lnSpc>
                <a:spcPts val="1469"/>
              </a:lnSpc>
              <a:spcBef>
                <a:spcPct val="0"/>
              </a:spcBef>
              <a:buNone/>
            </a:pPr>
            <a:r>
              <a:rPr lang="ja-JP" altLang="en-US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TEL</a:t>
            </a:r>
            <a:r>
              <a:rPr lang="ja-JP" altLang="en-US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：０２９－２９３－７４９５（直）　</a:t>
            </a:r>
            <a:r>
              <a:rPr lang="en-US" altLang="ja-JP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FAX</a:t>
            </a:r>
            <a:r>
              <a:rPr lang="ja-JP" altLang="en-US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：０２９－２９３－８０２９</a:t>
            </a:r>
            <a:endParaRPr lang="en-US" altLang="ja-JP" sz="1077" dirty="0"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  <a:p>
            <a:pPr algn="just" eaLnBrk="1" hangingPunct="1">
              <a:lnSpc>
                <a:spcPts val="1469"/>
              </a:lnSpc>
              <a:spcBef>
                <a:spcPct val="0"/>
              </a:spcBef>
              <a:buNone/>
            </a:pPr>
            <a:r>
              <a:rPr lang="ja-JP" altLang="en-US" sz="1077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ホームページ　</a:t>
            </a:r>
            <a:r>
              <a:rPr lang="en-US" altLang="ja-JP" sz="1077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https://www.itic.pref.ibaraki.jp/</a:t>
            </a:r>
            <a:r>
              <a:rPr lang="ja-JP" altLang="en-US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Mail</a:t>
            </a:r>
            <a:r>
              <a:rPr lang="ja-JP" altLang="en-US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business2@itic.pref.ibaraki.jp</a:t>
            </a:r>
            <a:r>
              <a:rPr lang="ja-JP" altLang="en-US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　担当：</a:t>
            </a:r>
            <a:r>
              <a:rPr lang="zh-TW" altLang="en-US" sz="1077" dirty="0">
                <a:solidFill>
                  <a:srgbClr val="1D1C1D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関谷</a:t>
            </a:r>
            <a:r>
              <a:rPr lang="ja-JP" altLang="en-US" sz="1077" dirty="0">
                <a:solidFill>
                  <a:srgbClr val="1D1C1D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、関山、</a:t>
            </a:r>
            <a:r>
              <a:rPr lang="zh-TW" altLang="en-US" sz="1077" dirty="0">
                <a:solidFill>
                  <a:srgbClr val="1D1C1D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大城</a:t>
            </a:r>
            <a:endParaRPr lang="ja-JP" altLang="en-US" sz="1077" dirty="0"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C381CB07-F634-15FF-20C0-38A5E5795BFC}"/>
              </a:ext>
            </a:extLst>
          </p:cNvPr>
          <p:cNvCxnSpPr>
            <a:cxnSpLocks/>
          </p:cNvCxnSpPr>
          <p:nvPr/>
        </p:nvCxnSpPr>
        <p:spPr>
          <a:xfrm>
            <a:off x="210509" y="9714156"/>
            <a:ext cx="708451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782C08E-0625-E4BD-F318-143700DD8C8B}"/>
              </a:ext>
            </a:extLst>
          </p:cNvPr>
          <p:cNvSpPr txBox="1"/>
          <p:nvPr/>
        </p:nvSpPr>
        <p:spPr>
          <a:xfrm>
            <a:off x="363339" y="2164185"/>
            <a:ext cx="5474715" cy="643702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762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申込フォーム</a:t>
            </a:r>
            <a:endParaRPr lang="en-US" altLang="ja-JP" sz="1762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371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下記</a:t>
            </a:r>
            <a:r>
              <a:rPr lang="en-US" altLang="ja-JP" sz="1371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URL</a:t>
            </a:r>
            <a:r>
              <a:rPr lang="ja-JP" altLang="en-US" sz="1371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または</a:t>
            </a:r>
            <a:r>
              <a:rPr lang="en-US" altLang="ja-JP" sz="1371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QR</a:t>
            </a:r>
            <a:r>
              <a:rPr lang="ja-JP" altLang="en-US" sz="1371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コードからお申込みください。</a:t>
            </a:r>
            <a:endParaRPr lang="en-US" altLang="ja-JP" sz="1371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https://apply.e-tumo.jp/pref-ibaraki-u/offer/offerList_detail?tempSeq=48382</a:t>
            </a:r>
            <a:endParaRPr lang="en-US" altLang="ja-JP" sz="1050" b="1" strike="sngStrike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9B511118-51F5-1D5D-FFF8-49F1272C5C72}"/>
              </a:ext>
            </a:extLst>
          </p:cNvPr>
          <p:cNvSpPr txBox="1"/>
          <p:nvPr/>
        </p:nvSpPr>
        <p:spPr>
          <a:xfrm>
            <a:off x="4395223" y="3315064"/>
            <a:ext cx="1442831" cy="2730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ja-JP" altLang="en-US" sz="1174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申込先</a:t>
            </a:r>
            <a:r>
              <a:rPr lang="en-US" altLang="ja-JP" sz="1174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QR</a:t>
            </a:r>
            <a:r>
              <a:rPr lang="ja-JP" altLang="en-US" sz="1174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コード</a:t>
            </a:r>
            <a:endParaRPr lang="ja-JP" altLang="en-US" sz="1566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B6767D86-E9BE-3764-67BE-DC2A68A15191}"/>
              </a:ext>
            </a:extLst>
          </p:cNvPr>
          <p:cNvCxnSpPr>
            <a:cxnSpLocks/>
          </p:cNvCxnSpPr>
          <p:nvPr/>
        </p:nvCxnSpPr>
        <p:spPr>
          <a:xfrm>
            <a:off x="210509" y="3722522"/>
            <a:ext cx="708451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Box 10">
            <a:extLst>
              <a:ext uri="{FF2B5EF4-FFF2-40B4-BE49-F238E27FC236}">
                <a16:creationId xmlns:a16="http://schemas.microsoft.com/office/drawing/2014/main" id="{B6810DDB-4009-657B-E865-1B6F4C25E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4193" y="715789"/>
            <a:ext cx="4776107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ja-JP" altLang="en-US" sz="1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エンジニア出身の経営者が語る。</a:t>
            </a:r>
            <a:endParaRPr lang="en-US" altLang="ja-JP" sz="1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spcBef>
                <a:spcPts val="0"/>
              </a:spcBef>
              <a:buNone/>
            </a:pPr>
            <a:r>
              <a:rPr lang="ja-JP" altLang="en-US" sz="1800" b="1" dirty="0">
                <a:ln w="19050">
                  <a:noFill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今さら聞けない </a:t>
            </a:r>
            <a:r>
              <a:rPr lang="en-US" altLang="ja-JP" sz="1800" b="1" dirty="0">
                <a:ln w="19050">
                  <a:noFill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ChatGPT</a:t>
            </a:r>
            <a:r>
              <a:rPr lang="ja-JP" altLang="en-US" sz="1800" b="1" dirty="0">
                <a:ln w="19050">
                  <a:noFill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 の活用方法 </a:t>
            </a:r>
            <a:r>
              <a:rPr lang="ja-JP" altLang="en-US" sz="1800" b="1" spc="-229" dirty="0">
                <a:ln w="19050">
                  <a:noFill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！</a:t>
            </a:r>
            <a:endParaRPr lang="en-US" altLang="ja-JP" sz="1800" b="1" spc="-229" dirty="0">
              <a:ln w="19050">
                <a:noFill/>
              </a:ln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spcBef>
                <a:spcPts val="0"/>
              </a:spcBef>
              <a:buNone/>
            </a:pPr>
            <a:r>
              <a:rPr lang="ja-JP" altLang="en-US" sz="1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基礎から応用までを学ぶ</a:t>
            </a:r>
            <a:r>
              <a:rPr lang="en-US" altLang="ja-JP" sz="1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lang="ja-JP" altLang="en-US" sz="1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日間 ！</a:t>
            </a:r>
          </a:p>
        </p:txBody>
      </p:sp>
      <p:sp>
        <p:nvSpPr>
          <p:cNvPr id="38" name="Text Box 13">
            <a:extLst>
              <a:ext uri="{FF2B5EF4-FFF2-40B4-BE49-F238E27FC236}">
                <a16:creationId xmlns:a16="http://schemas.microsoft.com/office/drawing/2014/main" id="{413D5B4C-B373-9D99-01B4-A6E8CA4EA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3947" y="448859"/>
            <a:ext cx="3665559" cy="180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74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令和５年度 新ビジネスチャレンジ事業</a:t>
            </a:r>
            <a:endParaRPr lang="ja-JP" altLang="en-US" sz="784" b="1" dirty="0"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1CDBA663-4D4A-788A-06D3-DC0B2004D70B}"/>
              </a:ext>
            </a:extLst>
          </p:cNvPr>
          <p:cNvCxnSpPr>
            <a:cxnSpLocks/>
          </p:cNvCxnSpPr>
          <p:nvPr/>
        </p:nvCxnSpPr>
        <p:spPr>
          <a:xfrm>
            <a:off x="210509" y="1546269"/>
            <a:ext cx="708451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EEAB00AC-1297-CF3B-6B4D-ACA8278FB63F}"/>
              </a:ext>
            </a:extLst>
          </p:cNvPr>
          <p:cNvSpPr txBox="1"/>
          <p:nvPr/>
        </p:nvSpPr>
        <p:spPr>
          <a:xfrm>
            <a:off x="210714" y="418162"/>
            <a:ext cx="1001359" cy="1001359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 anchorCtr="1">
            <a:noAutofit/>
          </a:bodyPr>
          <a:lstStyle/>
          <a:p>
            <a:pPr algn="ctr"/>
            <a:r>
              <a:rPr lang="en-US" altLang="ja-JP" sz="1762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12/7</a:t>
            </a:r>
            <a:r>
              <a:rPr lang="ja-JP" altLang="en-US" sz="1762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</a:t>
            </a:r>
            <a:r>
              <a:rPr lang="en-US" altLang="ja-JP" sz="1762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8</a:t>
            </a:r>
          </a:p>
          <a:p>
            <a:pPr algn="ctr"/>
            <a:r>
              <a:rPr lang="ja-JP" altLang="en-US" sz="1762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開催</a:t>
            </a:r>
          </a:p>
        </p:txBody>
      </p: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C5450931-BB97-FF9C-91EA-A924C26DBC08}"/>
              </a:ext>
            </a:extLst>
          </p:cNvPr>
          <p:cNvCxnSpPr>
            <a:cxnSpLocks/>
          </p:cNvCxnSpPr>
          <p:nvPr/>
        </p:nvCxnSpPr>
        <p:spPr>
          <a:xfrm>
            <a:off x="210509" y="270516"/>
            <a:ext cx="708451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771FBD79-5E1E-2CB7-4C17-E97AC115ECA8}"/>
              </a:ext>
            </a:extLst>
          </p:cNvPr>
          <p:cNvSpPr txBox="1"/>
          <p:nvPr/>
        </p:nvSpPr>
        <p:spPr>
          <a:xfrm>
            <a:off x="373917" y="1679375"/>
            <a:ext cx="6811842" cy="363497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ja-JP" altLang="en-US" sz="1762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申込フォームまたはＦＡＸからお申込みください。</a:t>
            </a:r>
            <a:endParaRPr lang="en-US" altLang="ja-JP" sz="1762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aphicFrame>
        <p:nvGraphicFramePr>
          <p:cNvPr id="52" name="表 51">
            <a:extLst>
              <a:ext uri="{FF2B5EF4-FFF2-40B4-BE49-F238E27FC236}">
                <a16:creationId xmlns:a16="http://schemas.microsoft.com/office/drawing/2014/main" id="{3307C33A-CFCB-D20D-34ED-B8C8965BD5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464103"/>
              </p:ext>
            </p:extLst>
          </p:nvPr>
        </p:nvGraphicFramePr>
        <p:xfrm>
          <a:off x="219906" y="4651575"/>
          <a:ext cx="7075114" cy="38727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06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22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2254">
                  <a:extLst>
                    <a:ext uri="{9D8B030D-6E8A-4147-A177-3AD203B41FA5}">
                      <a16:colId xmlns:a16="http://schemas.microsoft.com/office/drawing/2014/main" val="1037407083"/>
                    </a:ext>
                  </a:extLst>
                </a:gridCol>
              </a:tblGrid>
              <a:tr h="3645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会社名　団体名</a:t>
                      </a:r>
                    </a:p>
                  </a:txBody>
                  <a:tcPr marL="89514" marR="89514" marT="44758" marB="44758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514" marR="89514" marT="44758" marB="4475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5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住所</a:t>
                      </a:r>
                    </a:p>
                  </a:txBody>
                  <a:tcPr marL="89514" marR="89514" marT="44758" marB="44758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514" marR="89514" marT="44758" marB="4475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260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参加者①</a:t>
                      </a:r>
                    </a:p>
                  </a:txBody>
                  <a:tcPr marL="89514" marR="89514" marT="44758" marB="44758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</a:t>
                      </a: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514" marR="89514" marT="44758" marB="4475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89514" marR="89514" marT="44758" marB="4475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399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参加コース</a:t>
                      </a: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（いずれかに〇をつけてください）</a:t>
                      </a: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514" marR="89514" marT="44758" marB="4475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591603"/>
                  </a:ext>
                </a:extLst>
              </a:tr>
              <a:tr h="36459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</a:t>
                      </a:r>
                    </a:p>
                  </a:txBody>
                  <a:tcPr marL="89514" marR="89514" marT="44758" marB="4475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459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電子メール</a:t>
                      </a:r>
                    </a:p>
                  </a:txBody>
                  <a:tcPr marL="89514" marR="89514" marT="44758" marB="4475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4598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参加者②</a:t>
                      </a:r>
                    </a:p>
                  </a:txBody>
                  <a:tcPr marL="89514" marR="89514" marT="44758" marB="44758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</a:t>
                      </a: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514" marR="89514" marT="44758" marB="4475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89514" marR="89514" marT="44758" marB="4475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925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参加コース</a:t>
                      </a: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（いずれかに〇をつけてください）</a:t>
                      </a: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514" marR="89514" marT="44758" marB="4475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9359698"/>
                  </a:ext>
                </a:extLst>
              </a:tr>
              <a:tr h="36459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</a:t>
                      </a:r>
                    </a:p>
                  </a:txBody>
                  <a:tcPr marL="89514" marR="89514" marT="44758" marB="4475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459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電子メール</a:t>
                      </a:r>
                    </a:p>
                  </a:txBody>
                  <a:tcPr marL="89514" marR="89514" marT="44758" marB="4475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C41A86D1-F14D-3A81-87B4-B1430B9CE3C2}"/>
              </a:ext>
            </a:extLst>
          </p:cNvPr>
          <p:cNvSpPr txBox="1"/>
          <p:nvPr/>
        </p:nvSpPr>
        <p:spPr>
          <a:xfrm>
            <a:off x="1836832" y="4711814"/>
            <a:ext cx="5083002" cy="2503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628D7D7F-C216-44E3-163B-464D28EC1C30}"/>
              </a:ext>
            </a:extLst>
          </p:cNvPr>
          <p:cNvSpPr txBox="1"/>
          <p:nvPr/>
        </p:nvSpPr>
        <p:spPr>
          <a:xfrm>
            <a:off x="1836832" y="5065616"/>
            <a:ext cx="5083002" cy="2503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7359F188-4588-EC78-A257-48FE62C2BE0A}"/>
              </a:ext>
            </a:extLst>
          </p:cNvPr>
          <p:cNvSpPr txBox="1"/>
          <p:nvPr/>
        </p:nvSpPr>
        <p:spPr>
          <a:xfrm>
            <a:off x="1836833" y="5451212"/>
            <a:ext cx="2188986" cy="2503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BF4B446E-767D-2A03-73FF-E7F833570719}"/>
              </a:ext>
            </a:extLst>
          </p:cNvPr>
          <p:cNvSpPr txBox="1"/>
          <p:nvPr/>
        </p:nvSpPr>
        <p:spPr>
          <a:xfrm>
            <a:off x="5023360" y="5451212"/>
            <a:ext cx="2085227" cy="2503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028BC3F9-7CCF-5A8E-30D9-57EBF709BB67}"/>
              </a:ext>
            </a:extLst>
          </p:cNvPr>
          <p:cNvSpPr txBox="1"/>
          <p:nvPr/>
        </p:nvSpPr>
        <p:spPr>
          <a:xfrm>
            <a:off x="2225434" y="6292058"/>
            <a:ext cx="4727949" cy="2503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A1974669-23A8-C68E-BE6E-C517611713E2}"/>
              </a:ext>
            </a:extLst>
          </p:cNvPr>
          <p:cNvSpPr txBox="1"/>
          <p:nvPr/>
        </p:nvSpPr>
        <p:spPr>
          <a:xfrm>
            <a:off x="2225434" y="6653460"/>
            <a:ext cx="4727949" cy="2503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1044" name="テキスト ボックス 1043">
            <a:extLst>
              <a:ext uri="{FF2B5EF4-FFF2-40B4-BE49-F238E27FC236}">
                <a16:creationId xmlns:a16="http://schemas.microsoft.com/office/drawing/2014/main" id="{87C694CC-8748-E94D-BAD0-1A0F2A027667}"/>
              </a:ext>
            </a:extLst>
          </p:cNvPr>
          <p:cNvSpPr txBox="1"/>
          <p:nvPr/>
        </p:nvSpPr>
        <p:spPr>
          <a:xfrm>
            <a:off x="210509" y="4190986"/>
            <a:ext cx="7084511" cy="324833"/>
          </a:xfrm>
          <a:prstGeom prst="rect">
            <a:avLst/>
          </a:prstGeom>
          <a:solidFill>
            <a:schemeClr val="bg1">
              <a:alpha val="70000"/>
            </a:schemeClr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511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下表にご記入のうえ、ご送信ください</a:t>
            </a:r>
            <a:r>
              <a:rPr lang="ja-JP" altLang="en-US" sz="1511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lang="en-US" altLang="ja-JP" sz="1511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EF998C3-D380-E298-6B45-214BC7D71AE1}"/>
              </a:ext>
            </a:extLst>
          </p:cNvPr>
          <p:cNvSpPr txBox="1"/>
          <p:nvPr/>
        </p:nvSpPr>
        <p:spPr>
          <a:xfrm>
            <a:off x="1836833" y="7045987"/>
            <a:ext cx="2188986" cy="2503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1BF1D65-B212-7228-48C9-C23DA5AE1F79}"/>
              </a:ext>
            </a:extLst>
          </p:cNvPr>
          <p:cNvSpPr txBox="1"/>
          <p:nvPr/>
        </p:nvSpPr>
        <p:spPr>
          <a:xfrm>
            <a:off x="5023360" y="7050839"/>
            <a:ext cx="2085227" cy="2503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B086939-4DD2-E7E6-F7F5-1BC07D169BC6}"/>
              </a:ext>
            </a:extLst>
          </p:cNvPr>
          <p:cNvSpPr txBox="1"/>
          <p:nvPr/>
        </p:nvSpPr>
        <p:spPr>
          <a:xfrm>
            <a:off x="2225434" y="7834336"/>
            <a:ext cx="4727949" cy="2503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FBA1055-D25E-4B5F-8296-47296A9A3C1C}"/>
              </a:ext>
            </a:extLst>
          </p:cNvPr>
          <p:cNvSpPr txBox="1"/>
          <p:nvPr/>
        </p:nvSpPr>
        <p:spPr>
          <a:xfrm>
            <a:off x="2225434" y="8196931"/>
            <a:ext cx="4727949" cy="2503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0BFEEA-A57E-0DE7-8898-8DF3E097E718}"/>
              </a:ext>
            </a:extLst>
          </p:cNvPr>
          <p:cNvSpPr txBox="1"/>
          <p:nvPr/>
        </p:nvSpPr>
        <p:spPr>
          <a:xfrm>
            <a:off x="6288326" y="418162"/>
            <a:ext cx="1001359" cy="10013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1">
            <a:noAutofit/>
          </a:bodyPr>
          <a:lstStyle/>
          <a:p>
            <a:pPr algn="ctr"/>
            <a:r>
              <a:rPr lang="ja-JP" altLang="en-US" sz="1762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参加費</a:t>
            </a:r>
            <a:endParaRPr lang="en-US" altLang="ja-JP" sz="1762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1762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無料</a:t>
            </a: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48575DC4-DEEE-9F0F-74C4-E177B7BD92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194948"/>
              </p:ext>
            </p:extLst>
          </p:nvPr>
        </p:nvGraphicFramePr>
        <p:xfrm>
          <a:off x="220171" y="8653791"/>
          <a:ext cx="7076165" cy="922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0777">
                  <a:extLst>
                    <a:ext uri="{9D8B030D-6E8A-4147-A177-3AD203B41FA5}">
                      <a16:colId xmlns:a16="http://schemas.microsoft.com/office/drawing/2014/main" val="1720935351"/>
                    </a:ext>
                  </a:extLst>
                </a:gridCol>
                <a:gridCol w="5925388">
                  <a:extLst>
                    <a:ext uri="{9D8B030D-6E8A-4147-A177-3AD203B41FA5}">
                      <a16:colId xmlns:a16="http://schemas.microsoft.com/office/drawing/2014/main" val="3641840997"/>
                    </a:ext>
                  </a:extLst>
                </a:gridCol>
              </a:tblGrid>
              <a:tr h="922638"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講師による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個別相談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（オンライン）</a:t>
                      </a:r>
                    </a:p>
                  </a:txBody>
                  <a:tcPr marL="89527" marR="89527" marT="44764" marB="44764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527" marR="89527" marT="44764" marB="44764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611669"/>
                  </a:ext>
                </a:extLst>
              </a:tr>
            </a:tbl>
          </a:graphicData>
        </a:graphic>
      </p:graphicFrame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83F8A19-3285-6A00-BB1E-7A4EB1599C6C}"/>
              </a:ext>
            </a:extLst>
          </p:cNvPr>
          <p:cNvSpPr txBox="1"/>
          <p:nvPr/>
        </p:nvSpPr>
        <p:spPr>
          <a:xfrm>
            <a:off x="1692399" y="8724537"/>
            <a:ext cx="550461" cy="158185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希望する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67B3026-3D09-9A3C-1C8C-1AEB85719D16}"/>
              </a:ext>
            </a:extLst>
          </p:cNvPr>
          <p:cNvSpPr txBox="1"/>
          <p:nvPr/>
        </p:nvSpPr>
        <p:spPr>
          <a:xfrm>
            <a:off x="1447052" y="8713629"/>
            <a:ext cx="180000" cy="180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endParaRPr lang="ja-JP" altLang="en-US" sz="1028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B730F1F-6817-82C4-3B6F-C7BBB2997B1E}"/>
              </a:ext>
            </a:extLst>
          </p:cNvPr>
          <p:cNvSpPr txBox="1"/>
          <p:nvPr/>
        </p:nvSpPr>
        <p:spPr>
          <a:xfrm>
            <a:off x="1447052" y="9131890"/>
            <a:ext cx="5763197" cy="397722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noAutofit/>
          </a:bodyPr>
          <a:lstStyle/>
          <a:p>
            <a:endParaRPr lang="ja-JP" altLang="en-US" sz="10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3E4F5E2-A723-790C-0F21-672237BE7074}"/>
              </a:ext>
            </a:extLst>
          </p:cNvPr>
          <p:cNvSpPr txBox="1"/>
          <p:nvPr/>
        </p:nvSpPr>
        <p:spPr>
          <a:xfrm>
            <a:off x="1447051" y="8963674"/>
            <a:ext cx="5357916" cy="158185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相談内容（具体的にご記載ください）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199C8C6-2B2C-9FA8-A130-FAC748C8DC9A}"/>
              </a:ext>
            </a:extLst>
          </p:cNvPr>
          <p:cNvSpPr txBox="1"/>
          <p:nvPr/>
        </p:nvSpPr>
        <p:spPr>
          <a:xfrm>
            <a:off x="2308207" y="8687148"/>
            <a:ext cx="4834922" cy="246221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pPr marL="90488" indent="-90488"/>
            <a:r>
              <a:rPr lang="en-US" altLang="ja-JP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希望者多数の場合は、</a:t>
            </a:r>
            <a:r>
              <a:rPr lang="ja-JP" altLang="en-US" sz="8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相談</a:t>
            </a:r>
            <a:r>
              <a:rPr lang="ja-JP" altLang="en-US" sz="800" b="0" i="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内容を選考させていただくため、ご希望に沿えないこともあることをご了承願います。</a:t>
            </a:r>
            <a:endParaRPr lang="en-US" altLang="ja-JP" sz="8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60B5719C-2B76-D1C9-4274-2FFC255D884A}"/>
              </a:ext>
            </a:extLst>
          </p:cNvPr>
          <p:cNvSpPr txBox="1"/>
          <p:nvPr/>
        </p:nvSpPr>
        <p:spPr>
          <a:xfrm>
            <a:off x="3366997" y="5868945"/>
            <a:ext cx="938298" cy="293927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基礎編</a:t>
            </a:r>
            <a:r>
              <a:rPr lang="ja-JP" altLang="en-US" sz="86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860" dirty="0">
                <a:latin typeface="Meiryo UI" panose="020B0604030504040204" pitchFamily="50" charset="-128"/>
                <a:ea typeface="Meiryo UI" panose="020B0604030504040204" pitchFamily="50" charset="-128"/>
              </a:rPr>
              <a:t>12/7</a:t>
            </a:r>
            <a:r>
              <a:rPr lang="ja-JP" altLang="en-US" sz="86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86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60" dirty="0">
                <a:latin typeface="Meiryo UI" panose="020B0604030504040204" pitchFamily="50" charset="-128"/>
                <a:ea typeface="Meiryo UI" panose="020B0604030504040204" pitchFamily="50" charset="-128"/>
              </a:rPr>
              <a:t>（オンライン）</a:t>
            </a:r>
            <a:endParaRPr lang="en-US" altLang="ja-JP" sz="86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D542EB72-497A-FC8F-748B-450A73B6F840}"/>
              </a:ext>
            </a:extLst>
          </p:cNvPr>
          <p:cNvSpPr txBox="1"/>
          <p:nvPr/>
        </p:nvSpPr>
        <p:spPr>
          <a:xfrm>
            <a:off x="6095549" y="5868720"/>
            <a:ext cx="1165673" cy="294376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ja-JP" altLang="en-US" sz="1027" dirty="0">
                <a:latin typeface="Meiryo UI" panose="020B0604030504040204" pitchFamily="50" charset="-128"/>
                <a:ea typeface="Meiryo UI" panose="020B0604030504040204" pitchFamily="50" charset="-128"/>
              </a:rPr>
              <a:t>応用編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12/8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63" dirty="0">
                <a:latin typeface="Meiryo UI" panose="020B0604030504040204" pitchFamily="50" charset="-128"/>
                <a:ea typeface="Meiryo UI" panose="020B0604030504040204" pitchFamily="50" charset="-128"/>
              </a:rPr>
              <a:t>（会場参加のみ）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F8B2FDF7-7E62-B341-FD42-F3D4CDCD4079}"/>
              </a:ext>
            </a:extLst>
          </p:cNvPr>
          <p:cNvSpPr txBox="1"/>
          <p:nvPr/>
        </p:nvSpPr>
        <p:spPr>
          <a:xfrm>
            <a:off x="3076118" y="5887010"/>
            <a:ext cx="250315" cy="2503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262C827-1008-1F71-46A2-181461EE3021}"/>
              </a:ext>
            </a:extLst>
          </p:cNvPr>
          <p:cNvSpPr txBox="1"/>
          <p:nvPr/>
        </p:nvSpPr>
        <p:spPr>
          <a:xfrm>
            <a:off x="5777406" y="5887010"/>
            <a:ext cx="250315" cy="2503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1B0A403B-CC3A-8915-576B-C79C4BC95AC2}"/>
              </a:ext>
            </a:extLst>
          </p:cNvPr>
          <p:cNvSpPr txBox="1"/>
          <p:nvPr/>
        </p:nvSpPr>
        <p:spPr>
          <a:xfrm>
            <a:off x="4395223" y="5878381"/>
            <a:ext cx="250315" cy="2503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58C9020A-C8C1-5ED4-B6AE-CE29723E013E}"/>
              </a:ext>
            </a:extLst>
          </p:cNvPr>
          <p:cNvSpPr txBox="1"/>
          <p:nvPr/>
        </p:nvSpPr>
        <p:spPr>
          <a:xfrm>
            <a:off x="4689217" y="5868945"/>
            <a:ext cx="1083187" cy="293927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基礎編</a:t>
            </a:r>
            <a:r>
              <a:rPr lang="ja-JP" altLang="en-US" sz="86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860" dirty="0">
                <a:latin typeface="Meiryo UI" panose="020B0604030504040204" pitchFamily="50" charset="-128"/>
                <a:ea typeface="Meiryo UI" panose="020B0604030504040204" pitchFamily="50" charset="-128"/>
              </a:rPr>
              <a:t>12/7</a:t>
            </a:r>
            <a:r>
              <a:rPr lang="ja-JP" altLang="en-US" sz="86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86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60" dirty="0">
                <a:latin typeface="Meiryo UI" panose="020B0604030504040204" pitchFamily="50" charset="-128"/>
                <a:ea typeface="Meiryo UI" panose="020B0604030504040204" pitchFamily="50" charset="-128"/>
              </a:rPr>
              <a:t>（会場参加）</a:t>
            </a:r>
            <a:endParaRPr lang="en-US" altLang="ja-JP" sz="86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8DEF10D-91DD-E5B1-FC56-51C07ACEB36E}"/>
              </a:ext>
            </a:extLst>
          </p:cNvPr>
          <p:cNvSpPr txBox="1"/>
          <p:nvPr/>
        </p:nvSpPr>
        <p:spPr>
          <a:xfrm>
            <a:off x="3366997" y="7434329"/>
            <a:ext cx="938298" cy="293927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基礎編</a:t>
            </a:r>
            <a:r>
              <a:rPr lang="ja-JP" altLang="en-US" sz="86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860" dirty="0">
                <a:latin typeface="Meiryo UI" panose="020B0604030504040204" pitchFamily="50" charset="-128"/>
                <a:ea typeface="Meiryo UI" panose="020B0604030504040204" pitchFamily="50" charset="-128"/>
              </a:rPr>
              <a:t>12/7</a:t>
            </a:r>
            <a:r>
              <a:rPr lang="ja-JP" altLang="en-US" sz="86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86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60" dirty="0">
                <a:latin typeface="Meiryo UI" panose="020B0604030504040204" pitchFamily="50" charset="-128"/>
                <a:ea typeface="Meiryo UI" panose="020B0604030504040204" pitchFamily="50" charset="-128"/>
              </a:rPr>
              <a:t>（オンライン）</a:t>
            </a:r>
            <a:endParaRPr lang="en-US" altLang="ja-JP" sz="86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59ABC7-FE34-44DE-6E26-F6FE324D1005}"/>
              </a:ext>
            </a:extLst>
          </p:cNvPr>
          <p:cNvSpPr txBox="1"/>
          <p:nvPr/>
        </p:nvSpPr>
        <p:spPr>
          <a:xfrm>
            <a:off x="6095549" y="7434104"/>
            <a:ext cx="1165673" cy="294376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ja-JP" altLang="en-US" sz="1027" dirty="0">
                <a:latin typeface="Meiryo UI" panose="020B0604030504040204" pitchFamily="50" charset="-128"/>
                <a:ea typeface="Meiryo UI" panose="020B0604030504040204" pitchFamily="50" charset="-128"/>
              </a:rPr>
              <a:t>応用編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12/8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63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会場参加</a:t>
            </a:r>
            <a:r>
              <a:rPr lang="ja-JP" altLang="en-US" sz="863" dirty="0">
                <a:latin typeface="Meiryo UI" panose="020B0604030504040204" pitchFamily="50" charset="-128"/>
                <a:ea typeface="Meiryo UI" panose="020B0604030504040204" pitchFamily="50" charset="-128"/>
              </a:rPr>
              <a:t>のみ）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DFC2754-523D-61AB-9932-110D6F1828A0}"/>
              </a:ext>
            </a:extLst>
          </p:cNvPr>
          <p:cNvSpPr txBox="1"/>
          <p:nvPr/>
        </p:nvSpPr>
        <p:spPr>
          <a:xfrm>
            <a:off x="3076118" y="7452394"/>
            <a:ext cx="250315" cy="2503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3595E3A-AC9E-BC87-0C75-E3EB732152C9}"/>
              </a:ext>
            </a:extLst>
          </p:cNvPr>
          <p:cNvSpPr txBox="1"/>
          <p:nvPr/>
        </p:nvSpPr>
        <p:spPr>
          <a:xfrm>
            <a:off x="5777406" y="7452394"/>
            <a:ext cx="250315" cy="2503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2F4C063-3C1B-4181-D47E-F415349E7176}"/>
              </a:ext>
            </a:extLst>
          </p:cNvPr>
          <p:cNvSpPr txBox="1"/>
          <p:nvPr/>
        </p:nvSpPr>
        <p:spPr>
          <a:xfrm>
            <a:off x="4395223" y="7443765"/>
            <a:ext cx="250315" cy="2503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386AA31-F09D-F17F-0C25-AA733A6ABF4D}"/>
              </a:ext>
            </a:extLst>
          </p:cNvPr>
          <p:cNvSpPr txBox="1"/>
          <p:nvPr/>
        </p:nvSpPr>
        <p:spPr>
          <a:xfrm>
            <a:off x="4689217" y="7434329"/>
            <a:ext cx="1083187" cy="293927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基礎編</a:t>
            </a:r>
            <a:r>
              <a:rPr lang="ja-JP" altLang="en-US" sz="86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860" dirty="0">
                <a:latin typeface="Meiryo UI" panose="020B0604030504040204" pitchFamily="50" charset="-128"/>
                <a:ea typeface="Meiryo UI" panose="020B0604030504040204" pitchFamily="50" charset="-128"/>
              </a:rPr>
              <a:t>12/7</a:t>
            </a:r>
            <a:r>
              <a:rPr lang="ja-JP" altLang="en-US" sz="86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86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60" dirty="0">
                <a:latin typeface="Meiryo UI" panose="020B0604030504040204" pitchFamily="50" charset="-128"/>
                <a:ea typeface="Meiryo UI" panose="020B0604030504040204" pitchFamily="50" charset="-128"/>
              </a:rPr>
              <a:t>（会場参加）</a:t>
            </a:r>
            <a:endParaRPr lang="en-US" altLang="ja-JP" sz="86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00000000-0008-0000-0F00-0000030000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32" t="5594"/>
          <a:stretch/>
        </p:blipFill>
        <p:spPr>
          <a:xfrm>
            <a:off x="5782034" y="2167575"/>
            <a:ext cx="1448975" cy="144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909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280</Words>
  <Application>Microsoft Office PowerPoint</Application>
  <PresentationFormat>ユーザー設定</PresentationFormat>
  <Paragraphs>53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小林</dc:creator>
  <cp:lastModifiedBy>renkei</cp:lastModifiedBy>
  <cp:revision>30</cp:revision>
  <cp:lastPrinted>2023-11-15T07:17:49Z</cp:lastPrinted>
  <dcterms:created xsi:type="dcterms:W3CDTF">2023-10-31T04:14:24Z</dcterms:created>
  <dcterms:modified xsi:type="dcterms:W3CDTF">2023-11-17T04:29:00Z</dcterms:modified>
</cp:coreProperties>
</file>