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DECD6415-9578-41A5-8EE6-3E88CD5518D5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A52B2B"/>
    <a:srgbClr val="9F3131"/>
    <a:srgbClr val="FF0000"/>
    <a:srgbClr val="FFDDDD"/>
    <a:srgbClr val="F0DDFF"/>
    <a:srgbClr val="B17ED8"/>
    <a:srgbClr val="D3DEF1"/>
    <a:srgbClr val="9CB4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FC3D3-CC51-4E6A-B69E-6908AF4DF01C}" v="2" dt="2021-03-07T13:09:38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CB52B3DE-E74C-4871-A171-35C9E6F204C1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F176FD6F-4DB1-44F5-A296-FD9971051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22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="" xmlns:a16="http://schemas.microsoft.com/office/drawing/2014/main" id="{48806E49-0CC5-4DE7-8782-C63F5D2ABF0E}"/>
              </a:ext>
            </a:extLst>
          </p:cNvPr>
          <p:cNvSpPr/>
          <p:nvPr userDrawn="1"/>
        </p:nvSpPr>
        <p:spPr>
          <a:xfrm>
            <a:off x="-169911" y="3352801"/>
            <a:ext cx="7920539" cy="6471138"/>
          </a:xfrm>
          <a:prstGeom prst="rect">
            <a:avLst/>
          </a:prstGeom>
          <a:solidFill>
            <a:srgbClr val="FEC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手操作入力 4">
            <a:extLst>
              <a:ext uri="{FF2B5EF4-FFF2-40B4-BE49-F238E27FC236}">
                <a16:creationId xmlns="" xmlns:a16="http://schemas.microsoft.com/office/drawing/2014/main" id="{19FE7073-A2A2-4CC5-A92A-F761009E6E00}"/>
              </a:ext>
            </a:extLst>
          </p:cNvPr>
          <p:cNvSpPr/>
          <p:nvPr userDrawn="1"/>
        </p:nvSpPr>
        <p:spPr>
          <a:xfrm flipV="1">
            <a:off x="-169911" y="1947146"/>
            <a:ext cx="7920539" cy="433642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9947 w 19947"/>
              <a:gd name="connsiteY0" fmla="*/ 2000 h 10000"/>
              <a:gd name="connsiteX1" fmla="*/ 19947 w 19947"/>
              <a:gd name="connsiteY1" fmla="*/ 0 h 10000"/>
              <a:gd name="connsiteX2" fmla="*/ 19947 w 19947"/>
              <a:gd name="connsiteY2" fmla="*/ 10000 h 10000"/>
              <a:gd name="connsiteX3" fmla="*/ 0 w 19947"/>
              <a:gd name="connsiteY3" fmla="*/ 9908 h 10000"/>
              <a:gd name="connsiteX4" fmla="*/ 9947 w 19947"/>
              <a:gd name="connsiteY4" fmla="*/ 2000 h 10000"/>
              <a:gd name="connsiteX0" fmla="*/ 0 w 19947"/>
              <a:gd name="connsiteY0" fmla="*/ 0 h 11851"/>
              <a:gd name="connsiteX1" fmla="*/ 19947 w 19947"/>
              <a:gd name="connsiteY1" fmla="*/ 1851 h 11851"/>
              <a:gd name="connsiteX2" fmla="*/ 19947 w 19947"/>
              <a:gd name="connsiteY2" fmla="*/ 11851 h 11851"/>
              <a:gd name="connsiteX3" fmla="*/ 0 w 19947"/>
              <a:gd name="connsiteY3" fmla="*/ 11759 h 11851"/>
              <a:gd name="connsiteX4" fmla="*/ 0 w 19947"/>
              <a:gd name="connsiteY4" fmla="*/ 0 h 11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47" h="11851">
                <a:moveTo>
                  <a:pt x="0" y="0"/>
                </a:moveTo>
                <a:lnTo>
                  <a:pt x="19947" y="1851"/>
                </a:lnTo>
                <a:lnTo>
                  <a:pt x="19947" y="11851"/>
                </a:lnTo>
                <a:lnTo>
                  <a:pt x="0" y="11759"/>
                </a:lnTo>
                <a:lnTo>
                  <a:pt x="0" y="0"/>
                </a:lnTo>
                <a:close/>
              </a:path>
            </a:pathLst>
          </a:custGeom>
          <a:solidFill>
            <a:srgbClr val="D0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="" xmlns:a16="http://schemas.microsoft.com/office/drawing/2014/main" id="{53883BB3-4F85-4BA1-82D6-FFC990D0A077}"/>
              </a:ext>
            </a:extLst>
          </p:cNvPr>
          <p:cNvSpPr/>
          <p:nvPr userDrawn="1"/>
        </p:nvSpPr>
        <p:spPr>
          <a:xfrm>
            <a:off x="190358" y="179906"/>
            <a:ext cx="7200000" cy="1033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0CB6FE15-44EE-402F-85A6-54B4F75D16CB}"/>
              </a:ext>
            </a:extLst>
          </p:cNvPr>
          <p:cNvSpPr txBox="1"/>
          <p:nvPr userDrawn="1"/>
        </p:nvSpPr>
        <p:spPr>
          <a:xfrm>
            <a:off x="190358" y="10037117"/>
            <a:ext cx="67759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茨城県産業技術イノベーションセンター</a:t>
            </a:r>
          </a:p>
        </p:txBody>
      </p:sp>
    </p:spTree>
    <p:extLst>
      <p:ext uri="{BB962C8B-B14F-4D97-AF65-F5344CB8AC3E}">
        <p14:creationId xmlns:p14="http://schemas.microsoft.com/office/powerpoint/2010/main" val="185001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05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4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="" xmlns:a16="http://schemas.microsoft.com/office/drawing/2014/main" id="{53883BB3-4F85-4BA1-82D6-FFC990D0A077}"/>
              </a:ext>
            </a:extLst>
          </p:cNvPr>
          <p:cNvSpPr/>
          <p:nvPr userDrawn="1"/>
        </p:nvSpPr>
        <p:spPr>
          <a:xfrm>
            <a:off x="190358" y="179906"/>
            <a:ext cx="7200000" cy="1033200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131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5093622"/>
              </p:ext>
            </p:extLst>
          </p:nvPr>
        </p:nvGraphicFramePr>
        <p:xfrm>
          <a:off x="390144" y="5494333"/>
          <a:ext cx="6876288" cy="4674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3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116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332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88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会社名，団体名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6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住所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5791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参加者①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541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577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3787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7793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3787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参加者③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47793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 userDrawn="1"/>
        </p:nvSpPr>
        <p:spPr>
          <a:xfrm>
            <a:off x="242805" y="5241740"/>
            <a:ext cx="5333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下欄にご記入のうえ　１．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FAX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  ２．電子メールでご返送ください。</a:t>
            </a:r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FD7E84FA-432D-4566-8F80-ED5C3E00B41F}"/>
              </a:ext>
            </a:extLst>
          </p:cNvPr>
          <p:cNvSpPr txBox="1"/>
          <p:nvPr userDrawn="1"/>
        </p:nvSpPr>
        <p:spPr>
          <a:xfrm>
            <a:off x="2047164" y="10203895"/>
            <a:ext cx="52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茨城県産業技術イノベーションセンター　新ビジネス支援グループ　石川（章），石川（卓）行き</a:t>
            </a:r>
            <a:endParaRPr kumimoji="1" lang="en-US" altLang="ja-JP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電話 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029(293)7495</a:t>
            </a:r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電子メール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business2@itic.pref.ibaraki.jp</a:t>
            </a:r>
            <a:endParaRPr kumimoji="1"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611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63892578"/>
              </p:ext>
            </p:extLst>
          </p:nvPr>
        </p:nvGraphicFramePr>
        <p:xfrm>
          <a:off x="463296" y="3152274"/>
          <a:ext cx="6681216" cy="7218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53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22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165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1820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95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会社名　団体名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0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30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3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11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規模等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設立年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dist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西暦　　　　　　　　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資本金額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60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事業内容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0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6345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連絡・申込者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部署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氏名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08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1425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当ワークショップ参加の動機、意気込みについて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98916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 dirty="0" err="1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IoT</a:t>
                      </a:r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AI</a:t>
                      </a:r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等の次世代技術の理解について</a:t>
                      </a:r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（該当を塗りつぶし。複数可。）</a:t>
                      </a:r>
                      <a:endParaRPr kumimoji="1" lang="en-US" altLang="ja-JP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等を自社ですでに活用している。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等を自社で活用しようと考えている。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等を活用したビジネスの事例を知っている。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等の活用のし方についてほとんど、または全く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知らない。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1425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今年度後半のビジネスプラン構築研修への参加意欲について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ビジネスプラン構築研修への参加の可能性</a:t>
                      </a:r>
                      <a:r>
                        <a:rPr kumimoji="1" lang="ja-JP" altLang="en-US" sz="1200" u="sng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％（</a:t>
                      </a: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から</a:t>
                      </a: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で表現）</a:t>
                      </a:r>
                      <a:endParaRPr kumimoji="1" lang="en-US" altLang="ja-JP" sz="12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（参加意欲・理由を自由記述）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EE10AEDB-959A-4416-8374-8C1787E505E4}"/>
              </a:ext>
            </a:extLst>
          </p:cNvPr>
          <p:cNvSpPr txBox="1"/>
          <p:nvPr userDrawn="1"/>
        </p:nvSpPr>
        <p:spPr>
          <a:xfrm>
            <a:off x="149299" y="500261"/>
            <a:ext cx="1954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ゼロから知って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ゼロからつくる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ビジネスモデル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スタートセミナー</a:t>
            </a:r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410213" y="1201456"/>
            <a:ext cx="1069498" cy="227982"/>
            <a:chOff x="-880182" y="2079123"/>
            <a:chExt cx="1069498" cy="227982"/>
          </a:xfrm>
        </p:grpSpPr>
        <p:sp>
          <p:nvSpPr>
            <p:cNvPr id="11" name="角丸四角形 10"/>
            <p:cNvSpPr/>
            <p:nvPr/>
          </p:nvSpPr>
          <p:spPr>
            <a:xfrm rot="19953017">
              <a:off x="-674417" y="2079123"/>
              <a:ext cx="657968" cy="225204"/>
            </a:xfrm>
            <a:prstGeom prst="roundRect">
              <a:avLst>
                <a:gd name="adj" fmla="val 50000"/>
              </a:avLst>
            </a:prstGeom>
            <a:solidFill>
              <a:srgbClr val="F847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="" xmlns:a16="http://schemas.microsoft.com/office/drawing/2014/main" id="{EC49C987-830C-4A46-9EA4-EC3691F6FF25}"/>
                </a:ext>
              </a:extLst>
            </p:cNvPr>
            <p:cNvSpPr txBox="1"/>
            <p:nvPr/>
          </p:nvSpPr>
          <p:spPr>
            <a:xfrm rot="19953017">
              <a:off x="-880182" y="2107050"/>
              <a:ext cx="106949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オンライン</a:t>
              </a:r>
            </a:p>
          </p:txBody>
        </p:sp>
      </p:grpSp>
      <p:sp>
        <p:nvSpPr>
          <p:cNvPr id="13" name="テキスト ボックス 12"/>
          <p:cNvSpPr txBox="1"/>
          <p:nvPr userDrawn="1"/>
        </p:nvSpPr>
        <p:spPr>
          <a:xfrm>
            <a:off x="398121" y="1877657"/>
            <a:ext cx="6787562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下表にご記入のうえ　①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 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  ②電子メールでご返送ください。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右矢印 13"/>
          <p:cNvSpPr/>
          <p:nvPr userDrawn="1"/>
        </p:nvSpPr>
        <p:spPr>
          <a:xfrm>
            <a:off x="428990" y="2360339"/>
            <a:ext cx="1760758" cy="628888"/>
          </a:xfrm>
          <a:prstGeom prst="rightArrow">
            <a:avLst>
              <a:gd name="adj1" fmla="val 100000"/>
              <a:gd name="adj2" fmla="val 24869"/>
            </a:avLst>
          </a:prstGeom>
          <a:solidFill>
            <a:srgbClr val="F0D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="" xmlns:a16="http://schemas.microsoft.com/office/drawing/2014/main" id="{03AE9C2E-B391-408D-BEA8-0575B2250284}"/>
              </a:ext>
            </a:extLst>
          </p:cNvPr>
          <p:cNvSpPr txBox="1"/>
          <p:nvPr userDrawn="1"/>
        </p:nvSpPr>
        <p:spPr>
          <a:xfrm>
            <a:off x="5854790" y="703450"/>
            <a:ext cx="1456766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ワークショップ実践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 userDrawn="1"/>
        </p:nvSpPr>
        <p:spPr>
          <a:xfrm>
            <a:off x="4599432" y="618868"/>
            <a:ext cx="1252078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4547597" y="689345"/>
            <a:ext cx="1374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＃</a:t>
            </a:r>
            <a:r>
              <a:rPr kumimoji="1" lang="en-US" altLang="ja-JP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参加者対象</a:t>
            </a:r>
          </a:p>
        </p:txBody>
      </p:sp>
      <p:sp>
        <p:nvSpPr>
          <p:cNvPr id="18" name="正方形/長方形 17"/>
          <p:cNvSpPr/>
          <p:nvPr userDrawn="1"/>
        </p:nvSpPr>
        <p:spPr>
          <a:xfrm>
            <a:off x="2210786" y="2346661"/>
            <a:ext cx="35429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＃３（６月４日）の参加企業から、今年度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ビジネスモデル構築研修に取組みたい企業を募集し５社を選定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個社ごとに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アイデア発想を実践します。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 userDrawn="1"/>
        </p:nvGrpSpPr>
        <p:grpSpPr>
          <a:xfrm>
            <a:off x="1881690" y="627348"/>
            <a:ext cx="3756994" cy="1255563"/>
            <a:chOff x="3577577" y="627348"/>
            <a:chExt cx="3756994" cy="1255563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="" xmlns:a16="http://schemas.microsoft.com/office/drawing/2014/main" id="{EE10AEDB-959A-4416-8374-8C1787E505E4}"/>
                </a:ext>
              </a:extLst>
            </p:cNvPr>
            <p:cNvSpPr txBox="1"/>
            <p:nvPr/>
          </p:nvSpPr>
          <p:spPr>
            <a:xfrm>
              <a:off x="4551612" y="627348"/>
              <a:ext cx="18089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endPara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="" xmlns:a16="http://schemas.microsoft.com/office/drawing/2014/main" id="{EE10AEDB-959A-4416-8374-8C1787E505E4}"/>
                </a:ext>
              </a:extLst>
            </p:cNvPr>
            <p:cNvSpPr txBox="1"/>
            <p:nvPr/>
          </p:nvSpPr>
          <p:spPr>
            <a:xfrm>
              <a:off x="3577577" y="1105601"/>
              <a:ext cx="37569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029-293-8029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="" xmlns:a16="http://schemas.microsoft.com/office/drawing/2014/main" id="{EE10AEDB-959A-4416-8374-8C1787E505E4}"/>
                </a:ext>
              </a:extLst>
            </p:cNvPr>
            <p:cNvSpPr txBox="1"/>
            <p:nvPr/>
          </p:nvSpPr>
          <p:spPr>
            <a:xfrm>
              <a:off x="3577577" y="1482801"/>
              <a:ext cx="37569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Mail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business2@itic.pref.ibaraki.jp</a:t>
              </a:r>
              <a:endPara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3" name="二等辺三角形 22"/>
          <p:cNvSpPr/>
          <p:nvPr userDrawn="1"/>
        </p:nvSpPr>
        <p:spPr>
          <a:xfrm>
            <a:off x="182315" y="182880"/>
            <a:ext cx="7155745" cy="28840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 userDrawn="1"/>
        </p:nvGrpSpPr>
        <p:grpSpPr>
          <a:xfrm>
            <a:off x="478686" y="2368963"/>
            <a:ext cx="1613310" cy="646331"/>
            <a:chOff x="623068" y="2744385"/>
            <a:chExt cx="1613310" cy="646331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623068" y="2744385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７月１日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２日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590047" y="3052688"/>
              <a:ext cx="646331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（金）</a:t>
              </a:r>
              <a:endPara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590047" y="2801164"/>
              <a:ext cx="646331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（木）</a:t>
              </a:r>
              <a:endPara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 userDrawn="1"/>
        </p:nvSpPr>
        <p:spPr>
          <a:xfrm>
            <a:off x="5851510" y="2308872"/>
            <a:ext cx="138230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参加申込が多い場合は、申込書を当センター内で採点して参加社５社を決定いたします。</a:t>
            </a:r>
            <a:endParaRPr kumimoji="1" lang="en-US" altLang="ja-JP" sz="900" dirty="0"/>
          </a:p>
          <a:p>
            <a:r>
              <a:rPr kumimoji="1" lang="ja-JP" altLang="en-US" sz="900" dirty="0"/>
              <a:t>ご了承ください。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="" xmlns:a16="http://schemas.microsoft.com/office/drawing/2014/main" id="{03AE9C2E-B391-408D-BEA8-0575B2250284}"/>
              </a:ext>
            </a:extLst>
          </p:cNvPr>
          <p:cNvSpPr txBox="1"/>
          <p:nvPr userDrawn="1"/>
        </p:nvSpPr>
        <p:spPr>
          <a:xfrm>
            <a:off x="5724560" y="1384206"/>
            <a:ext cx="1857975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申込期間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6/4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（金）～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6/11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（金）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98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 userDrawn="1"/>
        </p:nvGrpSpPr>
        <p:grpSpPr>
          <a:xfrm>
            <a:off x="8088" y="499403"/>
            <a:ext cx="2779042" cy="2332715"/>
            <a:chOff x="11028" y="499403"/>
            <a:chExt cx="2779042" cy="2332715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28" y="638983"/>
              <a:ext cx="2779042" cy="2085165"/>
            </a:xfrm>
            <a:prstGeom prst="rect">
              <a:avLst/>
            </a:prstGeom>
          </p:spPr>
        </p:pic>
        <p:sp>
          <p:nvSpPr>
            <p:cNvPr id="12" name="正方形/長方形 11"/>
            <p:cNvSpPr/>
            <p:nvPr/>
          </p:nvSpPr>
          <p:spPr>
            <a:xfrm>
              <a:off x="487428" y="499403"/>
              <a:ext cx="1638906" cy="2332715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837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1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08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52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48863-4F25-4A1B-995C-84E5741A6FF9}" type="datetimeFigureOut">
              <a:rPr kumimoji="1" lang="ja-JP" altLang="en-US" smtClean="0"/>
              <a:t>2023/7/11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31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39915"/>
              </p:ext>
            </p:extLst>
          </p:nvPr>
        </p:nvGraphicFramePr>
        <p:xfrm>
          <a:off x="271108" y="4514676"/>
          <a:ext cx="6976661" cy="434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6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389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62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申込日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ja-JP" altLang="en-US" sz="1400" b="0" baseline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54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企業名・団体名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3897912"/>
                  </a:ext>
                </a:extLst>
              </a:tr>
              <a:tr h="802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　所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896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会員希望者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28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448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電子メール（必須</a:t>
                      </a: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02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strike="no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技術相談や自社のニーズ紹介などの要望がございましたら記入願います</a:t>
                      </a:r>
                      <a:endParaRPr kumimoji="1" lang="ja-JP" altLang="en-US" sz="1200" b="0" strike="noStrike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71108" y="2064855"/>
            <a:ext cx="6787562" cy="224676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入会を希望される方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は下記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コード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より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応募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フォーム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にアクセス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しお申し込み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apply.e-tumo.jp/pref-ibaraki-u/offer/offerList_detail?tempSeq=43994</a:t>
            </a: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もしくは下表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にご記入の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うえ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にて担当あてにお申し込みください。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MAIL: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it_material2@itic.pref.ibaraki.jp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029-293-8029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（担当：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マテリアルグループ　前島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、青木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10AEDB-959A-4416-8374-8C1787E505E4}"/>
              </a:ext>
            </a:extLst>
          </p:cNvPr>
          <p:cNvSpPr txBox="1"/>
          <p:nvPr/>
        </p:nvSpPr>
        <p:spPr>
          <a:xfrm>
            <a:off x="311907" y="1194004"/>
            <a:ext cx="6736575" cy="86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自動化・省力化研究会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会員申込書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二等辺三角形 66"/>
          <p:cNvSpPr/>
          <p:nvPr/>
        </p:nvSpPr>
        <p:spPr>
          <a:xfrm>
            <a:off x="132823" y="829805"/>
            <a:ext cx="7155745" cy="28840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EE474D6E-A1D8-4571-9772-3DEA58CC2D41}"/>
              </a:ext>
            </a:extLst>
          </p:cNvPr>
          <p:cNvSpPr txBox="1"/>
          <p:nvPr/>
        </p:nvSpPr>
        <p:spPr>
          <a:xfrm>
            <a:off x="5465010" y="1598946"/>
            <a:ext cx="148977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会費：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="" xmlns:a16="http://schemas.microsoft.com/office/drawing/2014/main" id="{16495842-1FE9-492A-AFCA-96785A30BE6D}"/>
              </a:ext>
            </a:extLst>
          </p:cNvPr>
          <p:cNvSpPr/>
          <p:nvPr/>
        </p:nvSpPr>
        <p:spPr>
          <a:xfrm>
            <a:off x="4837" y="10177589"/>
            <a:ext cx="7559675" cy="519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="" xmlns:a16="http://schemas.microsoft.com/office/drawing/2014/main" id="{FC31792E-C88C-4793-B47B-2DAD6D9FBBDB}"/>
              </a:ext>
            </a:extLst>
          </p:cNvPr>
          <p:cNvSpPr txBox="1"/>
          <p:nvPr/>
        </p:nvSpPr>
        <p:spPr>
          <a:xfrm>
            <a:off x="251474" y="10207965"/>
            <a:ext cx="6976661" cy="430887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 algn="dist"/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茨城県産業技術イノベーションセンター　技術支援部　茨城県東茨城郡茨城町長岡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3781-1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Tel:029-293-7482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直）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Fax:029-293-8029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Mail:it_material2@itic.pref.ibaraki.jp 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担当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前島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青木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3" name="直線コネクタ 112">
            <a:extLst>
              <a:ext uri="{FF2B5EF4-FFF2-40B4-BE49-F238E27FC236}">
                <a16:creationId xmlns="" xmlns:a16="http://schemas.microsoft.com/office/drawing/2014/main" id="{3ADD24EA-F001-4C3B-9CA6-A054468F8B7B}"/>
              </a:ext>
            </a:extLst>
          </p:cNvPr>
          <p:cNvCxnSpPr/>
          <p:nvPr/>
        </p:nvCxnSpPr>
        <p:spPr>
          <a:xfrm>
            <a:off x="-19335" y="10170737"/>
            <a:ext cx="757901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>
            <a:extLst>
              <a:ext uri="{FF2B5EF4-FFF2-40B4-BE49-F238E27FC236}">
                <a16:creationId xmlns="" xmlns:a16="http://schemas.microsoft.com/office/drawing/2014/main" id="{D2CF31F4-4377-45F0-92F1-BD2B07E4EFCC}"/>
              </a:ext>
            </a:extLst>
          </p:cNvPr>
          <p:cNvSpPr txBox="1"/>
          <p:nvPr/>
        </p:nvSpPr>
        <p:spPr>
          <a:xfrm>
            <a:off x="65797" y="99176"/>
            <a:ext cx="44396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茨城県産業技術イノベーションセンター　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技術支援部 </a:t>
            </a:r>
            <a:r>
              <a:rPr kumimoji="1"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kumimoji="1"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・マテリアルグループ</a:t>
            </a:r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宛　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01897" y="9202347"/>
            <a:ext cx="6956593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記入していただいた内容は本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研究会の目的以外に使用いたしません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会員リスト（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氏名）については研究会内で共有します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5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当センター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本事業とは別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技術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相談（無料）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共同研究（有料）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にて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随時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自動化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支援を行っております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ので電話やメール等でのご相談をお待ちしております。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6389" y="8893266"/>
            <a:ext cx="6787562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今後研究会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の会員向けにセミナー等の開催案内を行います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742992" y="74478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✓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949" y="2846533"/>
            <a:ext cx="1628571" cy="16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5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>
          <a:defRPr kumimoji="1" sz="1400" b="1" dirty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4930</TotalTime>
  <Words>135</Words>
  <Application>Microsoft Office PowerPoint</Application>
  <PresentationFormat>ユーザー設定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HGS創英角ｺﾞｼｯｸUB</vt:lpstr>
      <vt:lpstr>HG創英角ｺﾞｼｯｸUB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ishikawa akihiro</dc:creator>
  <cp:lastModifiedBy>H2504-Vostro270</cp:lastModifiedBy>
  <cp:revision>335</cp:revision>
  <cp:lastPrinted>2023-07-05T02:24:03Z</cp:lastPrinted>
  <dcterms:created xsi:type="dcterms:W3CDTF">2021-03-07T11:25:16Z</dcterms:created>
  <dcterms:modified xsi:type="dcterms:W3CDTF">2023-07-11T06:00:14Z</dcterms:modified>
</cp:coreProperties>
</file>