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7559675" cy="1069181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タイトルなしのセクション" id="{DECD6415-9578-41A5-8EE6-3E88CD5518D5}">
          <p14:sldIdLst>
            <p14:sldId id="25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2B2B"/>
    <a:srgbClr val="9F3131"/>
    <a:srgbClr val="FF0000"/>
    <a:srgbClr val="FFDDDD"/>
    <a:srgbClr val="F0DDFF"/>
    <a:srgbClr val="B17ED8"/>
    <a:srgbClr val="D3DEF1"/>
    <a:srgbClr val="9CB4E0"/>
    <a:srgbClr val="FFFFFF"/>
    <a:srgbClr val="E7C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CDFC3D3-CC51-4E6A-B69E-6908AF4DF01C}" v="2" dt="2021-03-07T13:09:38.9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74" d="100"/>
          <a:sy n="74" d="100"/>
        </p:scale>
        <p:origin x="144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xmlns="" id="{48806E49-0CC5-4DE7-8782-C63F5D2ABF0E}"/>
              </a:ext>
            </a:extLst>
          </p:cNvPr>
          <p:cNvSpPr/>
          <p:nvPr userDrawn="1"/>
        </p:nvSpPr>
        <p:spPr>
          <a:xfrm>
            <a:off x="-169911" y="3352801"/>
            <a:ext cx="7920539" cy="6471138"/>
          </a:xfrm>
          <a:prstGeom prst="rect">
            <a:avLst/>
          </a:prstGeom>
          <a:solidFill>
            <a:srgbClr val="FECE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フローチャート: 手操作入力 4">
            <a:extLst>
              <a:ext uri="{FF2B5EF4-FFF2-40B4-BE49-F238E27FC236}">
                <a16:creationId xmlns:a16="http://schemas.microsoft.com/office/drawing/2014/main" xmlns="" id="{19FE7073-A2A2-4CC5-A92A-F761009E6E00}"/>
              </a:ext>
            </a:extLst>
          </p:cNvPr>
          <p:cNvSpPr/>
          <p:nvPr userDrawn="1"/>
        </p:nvSpPr>
        <p:spPr>
          <a:xfrm flipV="1">
            <a:off x="-169911" y="1947146"/>
            <a:ext cx="7920539" cy="4336423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9947 w 19947"/>
              <a:gd name="connsiteY0" fmla="*/ 2000 h 10000"/>
              <a:gd name="connsiteX1" fmla="*/ 19947 w 19947"/>
              <a:gd name="connsiteY1" fmla="*/ 0 h 10000"/>
              <a:gd name="connsiteX2" fmla="*/ 19947 w 19947"/>
              <a:gd name="connsiteY2" fmla="*/ 10000 h 10000"/>
              <a:gd name="connsiteX3" fmla="*/ 0 w 19947"/>
              <a:gd name="connsiteY3" fmla="*/ 9908 h 10000"/>
              <a:gd name="connsiteX4" fmla="*/ 9947 w 19947"/>
              <a:gd name="connsiteY4" fmla="*/ 2000 h 10000"/>
              <a:gd name="connsiteX0" fmla="*/ 0 w 19947"/>
              <a:gd name="connsiteY0" fmla="*/ 0 h 11851"/>
              <a:gd name="connsiteX1" fmla="*/ 19947 w 19947"/>
              <a:gd name="connsiteY1" fmla="*/ 1851 h 11851"/>
              <a:gd name="connsiteX2" fmla="*/ 19947 w 19947"/>
              <a:gd name="connsiteY2" fmla="*/ 11851 h 11851"/>
              <a:gd name="connsiteX3" fmla="*/ 0 w 19947"/>
              <a:gd name="connsiteY3" fmla="*/ 11759 h 11851"/>
              <a:gd name="connsiteX4" fmla="*/ 0 w 19947"/>
              <a:gd name="connsiteY4" fmla="*/ 0 h 11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947" h="11851">
                <a:moveTo>
                  <a:pt x="0" y="0"/>
                </a:moveTo>
                <a:lnTo>
                  <a:pt x="19947" y="1851"/>
                </a:lnTo>
                <a:lnTo>
                  <a:pt x="19947" y="11851"/>
                </a:lnTo>
                <a:lnTo>
                  <a:pt x="0" y="11759"/>
                </a:lnTo>
                <a:lnTo>
                  <a:pt x="0" y="0"/>
                </a:lnTo>
                <a:close/>
              </a:path>
            </a:pathLst>
          </a:custGeom>
          <a:solidFill>
            <a:srgbClr val="D0FA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xmlns="" id="{53883BB3-4F85-4BA1-82D6-FFC990D0A077}"/>
              </a:ext>
            </a:extLst>
          </p:cNvPr>
          <p:cNvSpPr/>
          <p:nvPr userDrawn="1"/>
        </p:nvSpPr>
        <p:spPr>
          <a:xfrm>
            <a:off x="190358" y="179906"/>
            <a:ext cx="7200000" cy="10332000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xmlns="" id="{0CB6FE15-44EE-402F-85A6-54B4F75D16CB}"/>
              </a:ext>
            </a:extLst>
          </p:cNvPr>
          <p:cNvSpPr txBox="1"/>
          <p:nvPr userDrawn="1"/>
        </p:nvSpPr>
        <p:spPr>
          <a:xfrm>
            <a:off x="190358" y="10037117"/>
            <a:ext cx="67759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茨城県産業技術イノベーションセンター</a:t>
            </a:r>
          </a:p>
        </p:txBody>
      </p:sp>
    </p:spTree>
    <p:extLst>
      <p:ext uri="{BB962C8B-B14F-4D97-AF65-F5344CB8AC3E}">
        <p14:creationId xmlns:p14="http://schemas.microsoft.com/office/powerpoint/2010/main" val="1850015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48863-4F25-4A1B-995C-84E5741A6FF9}" type="datetimeFigureOut">
              <a:rPr kumimoji="1" lang="ja-JP" altLang="en-US" smtClean="0"/>
              <a:t>2022/8/8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AA81B-DB2F-4515-B25C-A033161729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9056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48863-4F25-4A1B-995C-84E5741A6FF9}" type="datetimeFigureOut">
              <a:rPr kumimoji="1" lang="ja-JP" altLang="en-US" smtClean="0"/>
              <a:t>2022/8/8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AA81B-DB2F-4515-B25C-A033161729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7945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xmlns="" id="{53883BB3-4F85-4BA1-82D6-FFC990D0A077}"/>
              </a:ext>
            </a:extLst>
          </p:cNvPr>
          <p:cNvSpPr/>
          <p:nvPr userDrawn="1"/>
        </p:nvSpPr>
        <p:spPr>
          <a:xfrm>
            <a:off x="190358" y="179906"/>
            <a:ext cx="7200000" cy="10332000"/>
          </a:xfrm>
          <a:prstGeom prst="rect">
            <a:avLst/>
          </a:prstGeom>
          <a:noFill/>
          <a:ln>
            <a:solidFill>
              <a:schemeClr val="bg1">
                <a:lumMod val="9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01312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 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455093622"/>
              </p:ext>
            </p:extLst>
          </p:nvPr>
        </p:nvGraphicFramePr>
        <p:xfrm>
          <a:off x="390144" y="5494333"/>
          <a:ext cx="6876288" cy="46740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139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116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63321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9881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>
                          <a:solidFill>
                            <a:sysClr val="windowText" lastClr="000000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会社名，団体名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617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>
                          <a:solidFill>
                            <a:sysClr val="windowText" lastClr="000000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住所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5791">
                <a:tc rowSpan="4">
                  <a:txBody>
                    <a:bodyPr/>
                    <a:lstStyle/>
                    <a:p>
                      <a:pPr algn="r"/>
                      <a:r>
                        <a:rPr kumimoji="1" lang="ja-JP" altLang="en-US" sz="1050" b="0" dirty="0">
                          <a:solidFill>
                            <a:sysClr val="windowText" lastClr="000000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参加者①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役職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氏名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95417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電話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378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電子メール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9577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（以下，お申込の場合は✔チェック印を願います）</a:t>
                      </a:r>
                      <a:endParaRPr kumimoji="1" lang="en-US" altLang="ja-JP" sz="8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　私はビジネス関連コンサルタント業や教育研修会社ではないため，本セミナーの受講を申し込みます。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3787">
                <a:tc rowSpan="4">
                  <a:txBody>
                    <a:bodyPr/>
                    <a:lstStyle/>
                    <a:p>
                      <a:pPr algn="r"/>
                      <a:r>
                        <a:rPr kumimoji="1" lang="ja-JP" altLang="en-US" sz="1050" b="0" dirty="0">
                          <a:solidFill>
                            <a:sysClr val="windowText" lastClr="000000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参加者②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役職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氏名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3787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電話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3787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電子メール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47793">
                <a:tc vMerge="1">
                  <a:txBody>
                    <a:bodyPr/>
                    <a:lstStyle/>
                    <a:p>
                      <a:pPr algn="r"/>
                      <a:endParaRPr kumimoji="1" lang="ja-JP" altLang="en-US" sz="1050" b="0" dirty="0">
                        <a:solidFill>
                          <a:sysClr val="windowText" lastClr="00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（以下，お申込の場合は✔チェック印を願います）</a:t>
                      </a:r>
                      <a:endParaRPr kumimoji="1" lang="en-US" altLang="ja-JP" sz="8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　私はビジネス関連コンサルタント業や教育研修会社ではないため，本セミナーの受講を申し込みます。</a:t>
                      </a:r>
                      <a:endParaRPr kumimoji="1" lang="en-US" altLang="ja-JP" sz="8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3787">
                <a:tc rowSpan="4">
                  <a:txBody>
                    <a:bodyPr/>
                    <a:lstStyle/>
                    <a:p>
                      <a:pPr algn="r"/>
                      <a:r>
                        <a:rPr kumimoji="1" lang="ja-JP" altLang="en-US" sz="1050" b="0" dirty="0">
                          <a:solidFill>
                            <a:sysClr val="windowText" lastClr="000000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参加者③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役職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氏名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23787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電話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23787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電子メール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47793">
                <a:tc vMerge="1">
                  <a:txBody>
                    <a:bodyPr/>
                    <a:lstStyle/>
                    <a:p>
                      <a:pPr algn="r"/>
                      <a:endParaRPr kumimoji="1" lang="ja-JP" altLang="en-US" sz="1050" b="0" dirty="0">
                        <a:solidFill>
                          <a:sysClr val="windowText" lastClr="00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（以下，お申込の場合は✔チェック印を願います）</a:t>
                      </a:r>
                      <a:endParaRPr kumimoji="1" lang="en-US" altLang="ja-JP" sz="8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　私はビジネス関連コンサルタント業や教育研修会社ではないため，本セミナーの受講を申し込みます。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  <p:sp>
        <p:nvSpPr>
          <p:cNvPr id="8" name="テキスト ボックス 7"/>
          <p:cNvSpPr txBox="1"/>
          <p:nvPr userDrawn="1"/>
        </p:nvSpPr>
        <p:spPr>
          <a:xfrm>
            <a:off x="242805" y="5241740"/>
            <a:ext cx="53335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下欄にご記入のうえ　１．</a:t>
            </a:r>
            <a:r>
              <a:rPr lang="en-US" altLang="ja-JP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FAX</a:t>
            </a:r>
            <a:r>
              <a:rPr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または  ２．電子メールでご返送ください。</a:t>
            </a:r>
            <a:endParaRPr kumimoji="1" lang="en-US" altLang="ja-JP" sz="12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xmlns="" id="{FD7E84FA-432D-4566-8F80-ED5C3E00B41F}"/>
              </a:ext>
            </a:extLst>
          </p:cNvPr>
          <p:cNvSpPr txBox="1"/>
          <p:nvPr userDrawn="1"/>
        </p:nvSpPr>
        <p:spPr>
          <a:xfrm>
            <a:off x="2047164" y="10203895"/>
            <a:ext cx="52192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茨城県産業技術イノベーションセンター　新ビジネス支援グループ　石川（章），石川（卓）行き</a:t>
            </a:r>
            <a:endParaRPr kumimoji="1" lang="en-US" altLang="ja-JP" sz="9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9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電話 </a:t>
            </a:r>
            <a:r>
              <a:rPr lang="en-US" altLang="ja-JP" sz="9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029(293)7495</a:t>
            </a:r>
            <a:r>
              <a:rPr lang="ja-JP" altLang="en-US" sz="9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電子メール</a:t>
            </a:r>
            <a:r>
              <a:rPr lang="en-US" altLang="ja-JP" sz="9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business2@itic.pref.ibaraki.jp</a:t>
            </a:r>
            <a:endParaRPr kumimoji="1" lang="ja-JP" altLang="en-US" sz="9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06112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563892578"/>
              </p:ext>
            </p:extLst>
          </p:nvPr>
        </p:nvGraphicFramePr>
        <p:xfrm>
          <a:off x="463296" y="3152274"/>
          <a:ext cx="6681216" cy="72189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892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3532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8221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1653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91820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954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会社名　団体名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08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住所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1302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電話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1302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FAX</a:t>
                      </a:r>
                      <a:endParaRPr kumimoji="1" lang="ja-JP" altLang="en-US" sz="11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9116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規模等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設立年</a:t>
                      </a:r>
                      <a:endParaRPr kumimoji="1" lang="en-US" altLang="ja-JP" sz="10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l"/>
                      <a:endParaRPr kumimoji="1" lang="en-US" altLang="ja-JP" sz="10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dist"/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西暦　　　　　　　　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従業員数</a:t>
                      </a:r>
                      <a:endParaRPr kumimoji="1" lang="en-US" altLang="ja-JP" sz="10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l"/>
                      <a:endParaRPr kumimoji="1" lang="en-US" altLang="ja-JP" sz="10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r"/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　　　　　　　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10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資本金額</a:t>
                      </a:r>
                      <a:endParaRPr kumimoji="1" lang="en-US" altLang="ja-JP" sz="10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l"/>
                      <a:endParaRPr kumimoji="1" lang="en-US" altLang="ja-JP" sz="10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r"/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　　　　　　万円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2605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事業内容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/>
                      <a:endParaRPr kumimoji="1" lang="ja-JP" altLang="en-US" sz="10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10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808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代表者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役職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氏名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6345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連絡・申込者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部署</a:t>
                      </a:r>
                      <a:endParaRPr kumimoji="1" lang="en-US" altLang="ja-JP" sz="10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+mn-ea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+mn-ea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役職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氏名</a:t>
                      </a:r>
                    </a:p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8085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電子メール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142551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b="1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当ワークショップ参加の動機、意気込みについて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/>
                      <a:endParaRPr kumimoji="1" lang="ja-JP" altLang="en-US" sz="10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10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989168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b="1" dirty="0" err="1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IoT</a:t>
                      </a:r>
                      <a:r>
                        <a:rPr kumimoji="1" lang="ja-JP" altLang="en-US" sz="1100" b="1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</a:t>
                      </a:r>
                      <a:r>
                        <a:rPr kumimoji="1" lang="en-US" altLang="ja-JP" sz="1100" b="1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AI</a:t>
                      </a:r>
                      <a:r>
                        <a:rPr kumimoji="1" lang="ja-JP" altLang="en-US" sz="1100" b="1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等の次世代技術の理解について</a:t>
                      </a:r>
                      <a:r>
                        <a:rPr kumimoji="1" lang="ja-JP" altLang="en-US" sz="9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（該当を塗りつぶし。複数可。）</a:t>
                      </a:r>
                      <a:endParaRPr kumimoji="1" lang="en-US" altLang="ja-JP" sz="11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</a:pPr>
                      <a:r>
                        <a:rPr kumimoji="1" lang="ja-JP" altLang="en-US" sz="11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</a:t>
                      </a:r>
                      <a:r>
                        <a:rPr kumimoji="1" lang="en-US" altLang="ja-JP" sz="1100" dirty="0" err="1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IoT</a:t>
                      </a:r>
                      <a:r>
                        <a:rPr kumimoji="1" lang="ja-JP" altLang="en-US" sz="11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・</a:t>
                      </a:r>
                      <a:r>
                        <a:rPr kumimoji="1" lang="en-US" altLang="ja-JP" sz="11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AI</a:t>
                      </a:r>
                      <a:r>
                        <a:rPr kumimoji="1" lang="ja-JP" altLang="en-US" sz="11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等を自社ですでに活用している。</a:t>
                      </a:r>
                      <a:endParaRPr kumimoji="1" lang="en-US" altLang="ja-JP" sz="11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　　</a:t>
                      </a:r>
                      <a:r>
                        <a:rPr kumimoji="1" lang="en-US" altLang="ja-JP" sz="1100" dirty="0" err="1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IoT</a:t>
                      </a:r>
                      <a:r>
                        <a:rPr kumimoji="1" lang="ja-JP" altLang="en-US" sz="11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・</a:t>
                      </a:r>
                      <a:r>
                        <a:rPr kumimoji="1" lang="en-US" altLang="ja-JP" sz="11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AI</a:t>
                      </a:r>
                      <a:r>
                        <a:rPr kumimoji="1" lang="ja-JP" altLang="en-US" sz="11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等を自社で活用しようと考えている。</a:t>
                      </a:r>
                      <a:endParaRPr kumimoji="1" lang="en-US" altLang="ja-JP" sz="11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+mn-ea"/>
                      </a:endParaRPr>
                    </a:p>
                    <a:p>
                      <a:pPr algn="l">
                        <a:lnSpc>
                          <a:spcPct val="130000"/>
                        </a:lnSpc>
                      </a:pPr>
                      <a:r>
                        <a:rPr kumimoji="1" lang="ja-JP" altLang="en-US" sz="11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</a:t>
                      </a:r>
                      <a:r>
                        <a:rPr kumimoji="1" lang="en-US" altLang="ja-JP" sz="1100" dirty="0" err="1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IoT</a:t>
                      </a:r>
                      <a:r>
                        <a:rPr kumimoji="1" lang="ja-JP" altLang="en-US" sz="11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・</a:t>
                      </a:r>
                      <a:r>
                        <a:rPr kumimoji="1" lang="en-US" altLang="ja-JP" sz="11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AI</a:t>
                      </a:r>
                      <a:r>
                        <a:rPr kumimoji="1" lang="ja-JP" altLang="en-US" sz="11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等を活用したビジネスの事例を知っている。</a:t>
                      </a:r>
                      <a:endParaRPr kumimoji="1" lang="en-US" altLang="ja-JP" sz="11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　　</a:t>
                      </a:r>
                      <a:r>
                        <a:rPr kumimoji="1" lang="en-US" altLang="ja-JP" sz="1100" dirty="0" err="1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IoT</a:t>
                      </a:r>
                      <a:r>
                        <a:rPr kumimoji="1" lang="ja-JP" altLang="en-US" sz="11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・</a:t>
                      </a:r>
                      <a:r>
                        <a:rPr kumimoji="1" lang="en-US" altLang="ja-JP" sz="11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AI</a:t>
                      </a:r>
                      <a:r>
                        <a:rPr kumimoji="1" lang="ja-JP" altLang="en-US" sz="11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等の活用のし方についてほとんど、または全く</a:t>
                      </a:r>
                      <a:r>
                        <a:rPr kumimoji="1" lang="ja-JP" altLang="en-US" sz="11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知らない。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142551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b="1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今年度後半のビジネスプラン構築研修への参加意欲について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ビジネスプラン構築研修への参加の可能性</a:t>
                      </a:r>
                      <a:r>
                        <a:rPr kumimoji="1" lang="ja-JP" altLang="en-US" sz="1200" u="sng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　</a:t>
                      </a:r>
                      <a:r>
                        <a:rPr kumimoji="1" lang="ja-JP" altLang="en-US" sz="12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％（</a:t>
                      </a:r>
                      <a:r>
                        <a:rPr kumimoji="1" lang="en-US" altLang="ja-JP" sz="12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</a:t>
                      </a:r>
                      <a:r>
                        <a:rPr kumimoji="1" lang="ja-JP" altLang="en-US" sz="12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から</a:t>
                      </a:r>
                      <a:r>
                        <a:rPr kumimoji="1" lang="en-US" altLang="ja-JP" sz="12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100</a:t>
                      </a:r>
                      <a:r>
                        <a:rPr kumimoji="1" lang="ja-JP" altLang="en-US" sz="12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で表現）</a:t>
                      </a:r>
                      <a:endParaRPr kumimoji="1" lang="en-US" altLang="ja-JP" sz="12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8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（参加意欲・理由を自由記述）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10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xmlns="" id="{EE10AEDB-959A-4416-8374-8C1787E505E4}"/>
              </a:ext>
            </a:extLst>
          </p:cNvPr>
          <p:cNvSpPr txBox="1"/>
          <p:nvPr userDrawn="1"/>
        </p:nvSpPr>
        <p:spPr>
          <a:xfrm>
            <a:off x="149299" y="500261"/>
            <a:ext cx="195406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ゼロから知って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ゼロからつくる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ビジネスモデル</a:t>
            </a:r>
            <a:endParaRPr kumimoji="1"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スタートセミナー</a:t>
            </a:r>
          </a:p>
        </p:txBody>
      </p:sp>
      <p:grpSp>
        <p:nvGrpSpPr>
          <p:cNvPr id="10" name="グループ化 9"/>
          <p:cNvGrpSpPr/>
          <p:nvPr userDrawn="1"/>
        </p:nvGrpSpPr>
        <p:grpSpPr>
          <a:xfrm>
            <a:off x="1410213" y="1201456"/>
            <a:ext cx="1069498" cy="227982"/>
            <a:chOff x="-880182" y="2079123"/>
            <a:chExt cx="1069498" cy="227982"/>
          </a:xfrm>
        </p:grpSpPr>
        <p:sp>
          <p:nvSpPr>
            <p:cNvPr id="11" name="角丸四角形 10"/>
            <p:cNvSpPr/>
            <p:nvPr/>
          </p:nvSpPr>
          <p:spPr>
            <a:xfrm rot="19953017">
              <a:off x="-674417" y="2079123"/>
              <a:ext cx="657968" cy="225204"/>
            </a:xfrm>
            <a:prstGeom prst="roundRect">
              <a:avLst>
                <a:gd name="adj" fmla="val 50000"/>
              </a:avLst>
            </a:prstGeom>
            <a:solidFill>
              <a:srgbClr val="F8471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900"/>
            </a:p>
          </p:txBody>
        </p: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xmlns="" id="{EC49C987-830C-4A46-9EA4-EC3691F6FF25}"/>
                </a:ext>
              </a:extLst>
            </p:cNvPr>
            <p:cNvSpPr txBox="1"/>
            <p:nvPr/>
          </p:nvSpPr>
          <p:spPr>
            <a:xfrm rot="19953017">
              <a:off x="-880182" y="2107050"/>
              <a:ext cx="1069498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7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オンライン</a:t>
              </a:r>
            </a:p>
          </p:txBody>
        </p:sp>
      </p:grpSp>
      <p:sp>
        <p:nvSpPr>
          <p:cNvPr id="13" name="テキスト ボックス 12"/>
          <p:cNvSpPr txBox="1"/>
          <p:nvPr userDrawn="1"/>
        </p:nvSpPr>
        <p:spPr>
          <a:xfrm>
            <a:off x="398121" y="1877657"/>
            <a:ext cx="6787562" cy="33855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下表にご記入のうえ　①</a:t>
            </a:r>
            <a:r>
              <a:rPr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FAX 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または  ②電子メールでご返送ください。</a:t>
            </a:r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右矢印 13"/>
          <p:cNvSpPr/>
          <p:nvPr userDrawn="1"/>
        </p:nvSpPr>
        <p:spPr>
          <a:xfrm>
            <a:off x="428990" y="2360339"/>
            <a:ext cx="1760758" cy="628888"/>
          </a:xfrm>
          <a:prstGeom prst="rightArrow">
            <a:avLst>
              <a:gd name="adj1" fmla="val 100000"/>
              <a:gd name="adj2" fmla="val 24869"/>
            </a:avLst>
          </a:prstGeom>
          <a:solidFill>
            <a:srgbClr val="F0D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xmlns="" id="{03AE9C2E-B391-408D-BEA8-0575B2250284}"/>
              </a:ext>
            </a:extLst>
          </p:cNvPr>
          <p:cNvSpPr txBox="1"/>
          <p:nvPr userDrawn="1"/>
        </p:nvSpPr>
        <p:spPr>
          <a:xfrm>
            <a:off x="5854790" y="703450"/>
            <a:ext cx="1456766" cy="2616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ワークショップ実践</a:t>
            </a:r>
            <a:endParaRPr kumimoji="1"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角丸四角形 15"/>
          <p:cNvSpPr/>
          <p:nvPr userDrawn="1"/>
        </p:nvSpPr>
        <p:spPr>
          <a:xfrm>
            <a:off x="4599432" y="618868"/>
            <a:ext cx="1252078" cy="360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/>
          <p:cNvSpPr txBox="1"/>
          <p:nvPr userDrawn="1"/>
        </p:nvSpPr>
        <p:spPr>
          <a:xfrm>
            <a:off x="4547597" y="689345"/>
            <a:ext cx="13740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solidFill>
                  <a:srgbClr val="7030A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＃</a:t>
            </a:r>
            <a:r>
              <a:rPr kumimoji="1" lang="en-US" altLang="ja-JP" sz="1400" dirty="0">
                <a:solidFill>
                  <a:srgbClr val="7030A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ja-JP" altLang="en-US" sz="1400" dirty="0">
                <a:solidFill>
                  <a:srgbClr val="7030A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参加者対象</a:t>
            </a:r>
          </a:p>
        </p:txBody>
      </p:sp>
      <p:sp>
        <p:nvSpPr>
          <p:cNvPr id="18" name="正方形/長方形 17"/>
          <p:cNvSpPr/>
          <p:nvPr userDrawn="1"/>
        </p:nvSpPr>
        <p:spPr>
          <a:xfrm>
            <a:off x="2210786" y="2346661"/>
            <a:ext cx="354297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＃３（６月４日）の参加企業から、今年度</a:t>
            </a:r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ビジネスモデル構築研修に取組みたい企業を募集し５社を選定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個社ごとに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アイデア発想を実践します。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9" name="グループ化 18"/>
          <p:cNvGrpSpPr/>
          <p:nvPr userDrawn="1"/>
        </p:nvGrpSpPr>
        <p:grpSpPr>
          <a:xfrm>
            <a:off x="1881690" y="627348"/>
            <a:ext cx="3756994" cy="1255563"/>
            <a:chOff x="3577577" y="627348"/>
            <a:chExt cx="3756994" cy="1255563"/>
          </a:xfrm>
        </p:grpSpPr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xmlns="" id="{EE10AEDB-959A-4416-8374-8C1787E505E4}"/>
                </a:ext>
              </a:extLst>
            </p:cNvPr>
            <p:cNvSpPr txBox="1"/>
            <p:nvPr/>
          </p:nvSpPr>
          <p:spPr>
            <a:xfrm>
              <a:off x="4551612" y="627348"/>
              <a:ext cx="180892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8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申込書</a:t>
              </a:r>
              <a:endParaRPr kumimoji="1"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1" name="テキスト ボックス 20">
              <a:extLst>
                <a:ext uri="{FF2B5EF4-FFF2-40B4-BE49-F238E27FC236}">
                  <a16:creationId xmlns:a16="http://schemas.microsoft.com/office/drawing/2014/main" xmlns="" id="{EE10AEDB-959A-4416-8374-8C1787E505E4}"/>
                </a:ext>
              </a:extLst>
            </p:cNvPr>
            <p:cNvSpPr txBox="1"/>
            <p:nvPr/>
          </p:nvSpPr>
          <p:spPr>
            <a:xfrm>
              <a:off x="3577577" y="1105601"/>
              <a:ext cx="375699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20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FAX</a:t>
              </a:r>
              <a:r>
                <a:rPr kumimoji="1" lang="ja-JP" altLang="en-US" sz="20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20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029-293-8029</a:t>
              </a:r>
              <a:endPara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xmlns="" id="{EE10AEDB-959A-4416-8374-8C1787E505E4}"/>
                </a:ext>
              </a:extLst>
            </p:cNvPr>
            <p:cNvSpPr txBox="1"/>
            <p:nvPr/>
          </p:nvSpPr>
          <p:spPr>
            <a:xfrm>
              <a:off x="3577577" y="1482801"/>
              <a:ext cx="375699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20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Mail</a:t>
              </a:r>
              <a:r>
                <a:rPr kumimoji="1" lang="ja-JP" altLang="en-US" sz="20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business2@itic.pref.ibaraki.jp</a:t>
              </a:r>
              <a:endParaRPr kumimoji="1"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23" name="二等辺三角形 22"/>
          <p:cNvSpPr/>
          <p:nvPr userDrawn="1"/>
        </p:nvSpPr>
        <p:spPr>
          <a:xfrm>
            <a:off x="182315" y="182880"/>
            <a:ext cx="7155745" cy="288401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4" name="グループ化 23"/>
          <p:cNvGrpSpPr/>
          <p:nvPr userDrawn="1"/>
        </p:nvGrpSpPr>
        <p:grpSpPr>
          <a:xfrm>
            <a:off x="478686" y="2368963"/>
            <a:ext cx="1613310" cy="646331"/>
            <a:chOff x="623068" y="2744385"/>
            <a:chExt cx="1613310" cy="646331"/>
          </a:xfrm>
        </p:grpSpPr>
        <p:sp>
          <p:nvSpPr>
            <p:cNvPr id="25" name="テキスト ボックス 24"/>
            <p:cNvSpPr txBox="1"/>
            <p:nvPr/>
          </p:nvSpPr>
          <p:spPr>
            <a:xfrm>
              <a:off x="623068" y="2744385"/>
              <a:ext cx="110799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７月１日</a:t>
              </a:r>
              <a:endParaRPr kumimoji="1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２日</a:t>
              </a:r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1590047" y="3052688"/>
              <a:ext cx="646331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kumimoji="1" lang="ja-JP" altLang="en-US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（金）</a:t>
              </a:r>
              <a:endPara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7" name="テキスト ボックス 26"/>
            <p:cNvSpPr txBox="1"/>
            <p:nvPr/>
          </p:nvSpPr>
          <p:spPr>
            <a:xfrm>
              <a:off x="1590047" y="2801164"/>
              <a:ext cx="646331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kumimoji="1" lang="ja-JP" altLang="en-US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（木）</a:t>
              </a:r>
              <a:endPara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2" name="テキスト ボックス 1"/>
          <p:cNvSpPr txBox="1"/>
          <p:nvPr userDrawn="1"/>
        </p:nvSpPr>
        <p:spPr>
          <a:xfrm>
            <a:off x="5851510" y="2308872"/>
            <a:ext cx="138230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/>
              <a:t>参加申込が多い場合は、申込書を当センター内で採点して参加社５社を決定いたします。</a:t>
            </a:r>
            <a:endParaRPr kumimoji="1" lang="en-US" altLang="ja-JP" sz="900" dirty="0"/>
          </a:p>
          <a:p>
            <a:r>
              <a:rPr kumimoji="1" lang="ja-JP" altLang="en-US" sz="900" dirty="0"/>
              <a:t>ご了承ください。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xmlns="" id="{03AE9C2E-B391-408D-BEA8-0575B2250284}"/>
              </a:ext>
            </a:extLst>
          </p:cNvPr>
          <p:cNvSpPr txBox="1"/>
          <p:nvPr userDrawn="1"/>
        </p:nvSpPr>
        <p:spPr>
          <a:xfrm>
            <a:off x="5724560" y="1384206"/>
            <a:ext cx="1857975" cy="43088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申込期間</a:t>
            </a:r>
            <a:endParaRPr kumimoji="1"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6/4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（金）～</a:t>
            </a:r>
            <a:r>
              <a:rPr kumimoji="1"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6/11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（金）</a:t>
            </a:r>
            <a:endParaRPr kumimoji="1"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89989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グループ化 9"/>
          <p:cNvGrpSpPr/>
          <p:nvPr userDrawn="1"/>
        </p:nvGrpSpPr>
        <p:grpSpPr>
          <a:xfrm>
            <a:off x="8088" y="499403"/>
            <a:ext cx="2779042" cy="2332715"/>
            <a:chOff x="11028" y="499403"/>
            <a:chExt cx="2779042" cy="2332715"/>
          </a:xfrm>
        </p:grpSpPr>
        <p:pic>
          <p:nvPicPr>
            <p:cNvPr id="11" name="図 1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028" y="638983"/>
              <a:ext cx="2779042" cy="2085165"/>
            </a:xfrm>
            <a:prstGeom prst="rect">
              <a:avLst/>
            </a:prstGeom>
          </p:spPr>
        </p:pic>
        <p:sp>
          <p:nvSpPr>
            <p:cNvPr id="12" name="正方形/長方形 11"/>
            <p:cNvSpPr/>
            <p:nvPr/>
          </p:nvSpPr>
          <p:spPr>
            <a:xfrm>
              <a:off x="487428" y="499403"/>
              <a:ext cx="1638906" cy="2332715"/>
            </a:xfrm>
            <a:prstGeom prst="rect">
              <a:avLst/>
            </a:prstGeom>
            <a:solidFill>
              <a:srgbClr val="FFFFFF">
                <a:alpha val="8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218377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48863-4F25-4A1B-995C-84E5741A6FF9}" type="datetimeFigureOut">
              <a:rPr kumimoji="1" lang="ja-JP" altLang="en-US" smtClean="0"/>
              <a:t>2022/8/8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AA81B-DB2F-4515-B25C-A033161729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310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48863-4F25-4A1B-995C-84E5741A6FF9}" type="datetimeFigureOut">
              <a:rPr kumimoji="1" lang="ja-JP" altLang="en-US" smtClean="0"/>
              <a:t>2022/8/8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AA81B-DB2F-4515-B25C-A033161729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8088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48863-4F25-4A1B-995C-84E5741A6FF9}" type="datetimeFigureOut">
              <a:rPr kumimoji="1" lang="ja-JP" altLang="en-US" smtClean="0"/>
              <a:t>2022/8/8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AA81B-DB2F-4515-B25C-A033161729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78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48863-4F25-4A1B-995C-84E5741A6FF9}" type="datetimeFigureOut">
              <a:rPr kumimoji="1" lang="ja-JP" altLang="en-US" smtClean="0"/>
              <a:t>2022/8/8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AA81B-DB2F-4515-B25C-A033161729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8528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48863-4F25-4A1B-995C-84E5741A6FF9}" type="datetimeFigureOut">
              <a:rPr kumimoji="1" lang="ja-JP" altLang="en-US" smtClean="0"/>
              <a:t>2022/8/8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AA81B-DB2F-4515-B25C-A033161729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312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/>
          <p:cNvGraphicFramePr>
            <a:graphicFrameLocks noGrp="1"/>
          </p:cNvGraphicFramePr>
          <p:nvPr>
            <p:extLst/>
          </p:nvPr>
        </p:nvGraphicFramePr>
        <p:xfrm>
          <a:off x="271108" y="3051636"/>
          <a:ext cx="6976661" cy="56491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768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2575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91322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2627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申込日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令和</a:t>
                      </a:r>
                      <a:r>
                        <a:rPr kumimoji="1" lang="ja-JP" altLang="en-US" sz="1400" b="0" baseline="0" dirty="0" smtClean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</a:t>
                      </a:r>
                      <a:r>
                        <a:rPr kumimoji="1" lang="ja-JP" altLang="en-US" sz="1400" b="0" dirty="0" smtClean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</a:t>
                      </a:r>
                      <a:r>
                        <a:rPr kumimoji="1" lang="ja-JP" altLang="en-US" sz="1400" b="0" dirty="0" smtClean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</a:t>
                      </a:r>
                      <a:r>
                        <a:rPr kumimoji="1" lang="ja-JP" altLang="en-US" sz="1400" b="0" dirty="0" smtClean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</a:t>
                      </a:r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2548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貴社名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93897912"/>
                  </a:ext>
                </a:extLst>
              </a:tr>
              <a:tr h="80227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勤務先住所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〒</a:t>
                      </a:r>
                      <a:endParaRPr kumimoji="1" lang="en-US" altLang="ja-JP" sz="140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40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181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茨城県内事業所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□あり</a:t>
                      </a:r>
                      <a:r>
                        <a:rPr kumimoji="1" lang="ja-JP" altLang="en-US" sz="140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kumimoji="1" lang="ja-JP" altLang="en-US" sz="1400" dirty="0" smtClean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□なし　　　　　</a:t>
                      </a:r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798743089"/>
                  </a:ext>
                </a:extLst>
              </a:tr>
              <a:tr h="748967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会員希望者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 smtClean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役職</a:t>
                      </a:r>
                      <a:endParaRPr kumimoji="1" lang="en-US" altLang="ja-JP" sz="1400" dirty="0" smtClean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 smtClean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氏名</a:t>
                      </a:r>
                      <a:endParaRPr kumimoji="1" lang="en-US" altLang="ja-JP" sz="1400" dirty="0" smtClean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4484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電話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48967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電子メール（必須）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80227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センター職員に　よる企業訪問・　聞き取り調査申込</a:t>
                      </a:r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□希望する　　　□希望しない　　　□検討中</a:t>
                      </a:r>
                      <a:endParaRPr kumimoji="1" lang="en-US" altLang="ja-JP" sz="1400" dirty="0" smtClean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令和４年度の聞き取り調査は終了しました</a:t>
                      </a:r>
                      <a:endParaRPr kumimoji="1" lang="en-US" altLang="ja-JP" sz="1400" dirty="0" smtClean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来年度以降の聞き取り調査を希望される場合は☑を記入願います</a:t>
                      </a:r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80227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strike="sngStrike" dirty="0" smtClean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趣旨説明会　　</a:t>
                      </a:r>
                      <a:r>
                        <a:rPr kumimoji="1" lang="en-US" altLang="ja-JP" sz="1400" b="0" strike="sngStrike" dirty="0" smtClean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sz="1400" b="0" strike="sngStrike" dirty="0" smtClean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オンライン</a:t>
                      </a:r>
                      <a:r>
                        <a:rPr kumimoji="1" lang="en-US" altLang="ja-JP" sz="1400" b="0" strike="sngStrike" dirty="0" smtClean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  <a:r>
                        <a:rPr kumimoji="1" lang="ja-JP" altLang="en-US" sz="1400" b="0" strike="sngStrike" dirty="0" smtClean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に参加する</a:t>
                      </a:r>
                      <a:r>
                        <a:rPr kumimoji="1" lang="en-US" altLang="ja-JP" sz="1400" b="0" strike="sngStrike" dirty="0" smtClean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endParaRPr kumimoji="1" lang="ja-JP" altLang="en-US" sz="1400" b="0" strike="sngStrike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strike="sngStrike" dirty="0" smtClean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Zoom</a:t>
                      </a:r>
                      <a:r>
                        <a:rPr kumimoji="1" lang="ja-JP" altLang="en-US" sz="1400" strike="sngStrike" dirty="0" smtClean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によるオンライン開催</a:t>
                      </a:r>
                      <a:r>
                        <a:rPr kumimoji="1" lang="ja-JP" altLang="en-US" sz="1400" strike="sngStrike" baseline="0" dirty="0" smtClean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 </a:t>
                      </a:r>
                      <a:r>
                        <a:rPr kumimoji="1" lang="en-US" altLang="ja-JP" sz="1400" b="0" strike="sngStrik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</a:t>
                      </a:r>
                      <a:r>
                        <a:rPr kumimoji="1" lang="ja-JP" altLang="en-US" sz="1400" b="0" strike="sngStrik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r>
                        <a:rPr kumimoji="1" lang="en-US" altLang="ja-JP" sz="1400" b="0" strike="sngStrik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400" b="0" strike="sngStrik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</a:t>
                      </a:r>
                      <a:r>
                        <a:rPr kumimoji="1" lang="en-US" altLang="ja-JP" sz="1400" b="0" strike="sngStrik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sz="1400" b="0" strike="sngStrik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水</a:t>
                      </a:r>
                      <a:r>
                        <a:rPr kumimoji="1" lang="en-US" altLang="ja-JP" sz="1400" b="0" strike="sngStrik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)11:00</a:t>
                      </a:r>
                      <a:r>
                        <a:rPr kumimoji="1" lang="ja-JP" altLang="en-US" sz="1400" b="0" strike="sngStrik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～</a:t>
                      </a:r>
                      <a:r>
                        <a:rPr kumimoji="1" lang="en-US" altLang="ja-JP" sz="1400" b="0" strike="sngStrik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12:00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400" dirty="0" smtClean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趣旨説明会は終了いたしました</a:t>
                      </a:r>
                      <a:endParaRPr kumimoji="1" lang="en-US" altLang="ja-JP" sz="1600" dirty="0" smtClean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395425" y="2134282"/>
            <a:ext cx="6787562" cy="646331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入会を希望される方は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下表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にご記入の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うえ</a:t>
            </a:r>
            <a:endParaRPr lang="en-US" altLang="ja-JP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①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電子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メール</a:t>
            </a:r>
            <a:r>
              <a:rPr lang="en-US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または  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②</a:t>
            </a:r>
            <a: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FAX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で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ご返送ください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1"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="" xmlns:a16="http://schemas.microsoft.com/office/drawing/2014/main" id="{EE10AEDB-959A-4416-8374-8C1787E505E4}"/>
              </a:ext>
            </a:extLst>
          </p:cNvPr>
          <p:cNvSpPr txBox="1"/>
          <p:nvPr/>
        </p:nvSpPr>
        <p:spPr>
          <a:xfrm>
            <a:off x="311907" y="1194004"/>
            <a:ext cx="6736575" cy="86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自動化・省力化研究会</a:t>
            </a:r>
            <a:endParaRPr kumimoji="1" lang="en-US" altLang="ja-JP" sz="2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会員申込書</a:t>
            </a:r>
            <a:endParaRPr kumimoji="1" lang="ja-JP" altLang="en-US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6" name="テキスト ボックス 65">
            <a:extLst>
              <a:ext uri="{FF2B5EF4-FFF2-40B4-BE49-F238E27FC236}">
                <a16:creationId xmlns="" xmlns:a16="http://schemas.microsoft.com/office/drawing/2014/main" id="{EE10AEDB-959A-4416-8374-8C1787E505E4}"/>
              </a:ext>
            </a:extLst>
          </p:cNvPr>
          <p:cNvSpPr txBox="1"/>
          <p:nvPr/>
        </p:nvSpPr>
        <p:spPr>
          <a:xfrm>
            <a:off x="-59424" y="2715513"/>
            <a:ext cx="76591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MAIL: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it_material2@itic.pref.ibaraki.jp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FAX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 </a:t>
            </a:r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029-293-8029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7" name="二等辺三角形 66"/>
          <p:cNvSpPr/>
          <p:nvPr/>
        </p:nvSpPr>
        <p:spPr>
          <a:xfrm>
            <a:off x="132823" y="829805"/>
            <a:ext cx="7155745" cy="288401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="" xmlns:a16="http://schemas.microsoft.com/office/drawing/2014/main" id="{EE474D6E-A1D8-4571-9772-3DEA58CC2D41}"/>
              </a:ext>
            </a:extLst>
          </p:cNvPr>
          <p:cNvSpPr txBox="1"/>
          <p:nvPr/>
        </p:nvSpPr>
        <p:spPr>
          <a:xfrm>
            <a:off x="5465010" y="1598946"/>
            <a:ext cx="1489774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会費：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無料</a:t>
            </a:r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1" name="正方形/長方形 110">
            <a:extLst>
              <a:ext uri="{FF2B5EF4-FFF2-40B4-BE49-F238E27FC236}">
                <a16:creationId xmlns="" xmlns:a16="http://schemas.microsoft.com/office/drawing/2014/main" id="{16495842-1FE9-492A-AFCA-96785A30BE6D}"/>
              </a:ext>
            </a:extLst>
          </p:cNvPr>
          <p:cNvSpPr/>
          <p:nvPr/>
        </p:nvSpPr>
        <p:spPr>
          <a:xfrm>
            <a:off x="4837" y="10177589"/>
            <a:ext cx="7559675" cy="5196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2" name="テキスト ボックス 111">
            <a:extLst>
              <a:ext uri="{FF2B5EF4-FFF2-40B4-BE49-F238E27FC236}">
                <a16:creationId xmlns="" xmlns:a16="http://schemas.microsoft.com/office/drawing/2014/main" id="{FC31792E-C88C-4793-B47B-2DAD6D9FBBDB}"/>
              </a:ext>
            </a:extLst>
          </p:cNvPr>
          <p:cNvSpPr txBox="1"/>
          <p:nvPr/>
        </p:nvSpPr>
        <p:spPr>
          <a:xfrm>
            <a:off x="251474" y="10207965"/>
            <a:ext cx="6976661" cy="430887"/>
          </a:xfrm>
          <a:prstGeom prst="rect">
            <a:avLst/>
          </a:prstGeom>
          <a:noFill/>
        </p:spPr>
        <p:txBody>
          <a:bodyPr wrap="square" numCol="1" spcCol="180000" rtlCol="0">
            <a:spAutoFit/>
          </a:bodyPr>
          <a:lstStyle/>
          <a:p>
            <a:pPr algn="dist"/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茨城県産業技術イノベーションセンター　技術支援部　茨城県東茨城郡茨城町長岡</a:t>
            </a:r>
            <a:r>
              <a:rPr kumimoji="1"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3781-1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kumimoji="1"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dist"/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Tel:029-293-7482</a:t>
            </a:r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直）</a:t>
            </a: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Fax:029-293-8029</a:t>
            </a: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Mail:it_material2@itic.pref.ibaraki.jp </a:t>
            </a: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担当</a:t>
            </a:r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:</a:t>
            </a: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前島</a:t>
            </a:r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若生</a:t>
            </a:r>
            <a:endParaRPr kumimoji="1"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113" name="直線コネクタ 112">
            <a:extLst>
              <a:ext uri="{FF2B5EF4-FFF2-40B4-BE49-F238E27FC236}">
                <a16:creationId xmlns="" xmlns:a16="http://schemas.microsoft.com/office/drawing/2014/main" id="{3ADD24EA-F001-4C3B-9CA6-A054468F8B7B}"/>
              </a:ext>
            </a:extLst>
          </p:cNvPr>
          <p:cNvCxnSpPr/>
          <p:nvPr/>
        </p:nvCxnSpPr>
        <p:spPr>
          <a:xfrm>
            <a:off x="-19335" y="10170737"/>
            <a:ext cx="7579010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テキスト ボックス 116">
            <a:extLst>
              <a:ext uri="{FF2B5EF4-FFF2-40B4-BE49-F238E27FC236}">
                <a16:creationId xmlns="" xmlns:a16="http://schemas.microsoft.com/office/drawing/2014/main" id="{D2CF31F4-4377-45F0-92F1-BD2B07E4EFCC}"/>
              </a:ext>
            </a:extLst>
          </p:cNvPr>
          <p:cNvSpPr txBox="1"/>
          <p:nvPr/>
        </p:nvSpPr>
        <p:spPr>
          <a:xfrm>
            <a:off x="65797" y="99176"/>
            <a:ext cx="443965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茨城県産業技術イノベーションセンター　</a:t>
            </a:r>
            <a:endParaRPr kumimoji="1"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技術支援部 </a:t>
            </a:r>
            <a:r>
              <a:rPr kumimoji="1" lang="en-US" altLang="ja-JP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IT</a:t>
            </a:r>
            <a:r>
              <a:rPr kumimoji="1"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・マテリアルグループ</a:t>
            </a:r>
            <a:r>
              <a:rPr kumimoji="1"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宛　</a:t>
            </a:r>
            <a:endParaRPr lang="ja-JP" altLang="en-US" dirty="0"/>
          </a:p>
        </p:txBody>
      </p:sp>
      <p:sp>
        <p:nvSpPr>
          <p:cNvPr id="18" name="正方形/長方形 17"/>
          <p:cNvSpPr/>
          <p:nvPr/>
        </p:nvSpPr>
        <p:spPr>
          <a:xfrm>
            <a:off x="201897" y="9080427"/>
            <a:ext cx="6956593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記入していただいた内容は本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研究会の目的以外に使用いたしません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1"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会員リスト（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企業・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氏名）については研究会内で共有します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1"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strike="sngStrike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200" strike="sngStrike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趣旨</a:t>
            </a:r>
            <a:r>
              <a:rPr kumimoji="1" lang="ja-JP" altLang="en-US" sz="1200" strike="sngStrike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説明会のミーティング</a:t>
            </a:r>
            <a:r>
              <a:rPr kumimoji="1" lang="en-US" altLang="ja-JP" sz="1200" strike="sngStrike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ID</a:t>
            </a:r>
            <a:r>
              <a:rPr kumimoji="1" lang="ja-JP" altLang="en-US" sz="1200" strike="sngStrike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とパスワードは別途参加希望者にご連絡いたします。</a:t>
            </a:r>
            <a:endParaRPr kumimoji="1" lang="en-US" altLang="ja-JP" sz="1200" strike="sngStrike" dirty="0" smtClean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500" dirty="0" smtClean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当センター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では</a:t>
            </a:r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本事業とは別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技術</a:t>
            </a:r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相談（無料）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共同研究（有料）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にて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随時　</a:t>
            </a:r>
            <a:endParaRPr kumimoji="1"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自動化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支援を行っております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ので電話やメール等でのご相談をお待ちしております。</a:t>
            </a:r>
            <a:endParaRPr kumimoji="1"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76389" y="8734770"/>
            <a:ext cx="6787562" cy="369332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今後研究会</a:t>
            </a:r>
            <a:r>
              <a:rPr kumimoji="1"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の会員向けにセミナー等の開催案内を行います</a:t>
            </a:r>
            <a:endParaRPr kumimoji="1" lang="en-US" altLang="ja-JP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3673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>
          <a:defRPr kumimoji="1" sz="1400" b="1" dirty="0">
            <a:solidFill>
              <a:schemeClr val="tx1"/>
            </a:solidFill>
            <a:latin typeface="メイリオ" panose="020B0604030504040204" pitchFamily="50" charset="-128"/>
            <a:ea typeface="メイリオ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4634</TotalTime>
  <Words>153</Words>
  <Application>Microsoft Office PowerPoint</Application>
  <PresentationFormat>ユーザー設定</PresentationFormat>
  <Paragraphs>37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HGS創英角ｺﾞｼｯｸUB</vt:lpstr>
      <vt:lpstr>HG創英角ｺﾞｼｯｸUB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ishikawa akihiro</dc:creator>
  <cp:lastModifiedBy>H2504-Vostro270</cp:lastModifiedBy>
  <cp:revision>296</cp:revision>
  <cp:lastPrinted>2022-05-16T07:00:39Z</cp:lastPrinted>
  <dcterms:created xsi:type="dcterms:W3CDTF">2021-03-07T11:25:16Z</dcterms:created>
  <dcterms:modified xsi:type="dcterms:W3CDTF">2022-08-08T01:35:56Z</dcterms:modified>
</cp:coreProperties>
</file>