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1" r:id="rId2"/>
  </p:sldIdLst>
  <p:sldSz cx="7775575" cy="109077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03C"/>
    <a:srgbClr val="FF3399"/>
    <a:srgbClr val="0000FF"/>
    <a:srgbClr val="CCECFF"/>
    <a:srgbClr val="E0E7F5"/>
    <a:srgbClr val="3366FF"/>
    <a:srgbClr val="81BF7B"/>
    <a:srgbClr val="A9D3A5"/>
    <a:srgbClr val="E5AC2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04" autoAdjust="0"/>
    <p:restoredTop sz="94444" autoAdjust="0"/>
  </p:normalViewPr>
  <p:slideViewPr>
    <p:cSldViewPr snapToGrid="0">
      <p:cViewPr varScale="1">
        <p:scale>
          <a:sx n="70" d="100"/>
          <a:sy n="70" d="100"/>
        </p:scale>
        <p:origin x="29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8056"/>
          </a:xfrm>
          <a:prstGeom prst="rect">
            <a:avLst/>
          </a:prstGeom>
        </p:spPr>
        <p:txBody>
          <a:bodyPr vert="horz" lIns="91411" tIns="45706" rIns="91411" bIns="4570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7" y="0"/>
            <a:ext cx="2945659" cy="498056"/>
          </a:xfrm>
          <a:prstGeom prst="rect">
            <a:avLst/>
          </a:prstGeom>
        </p:spPr>
        <p:txBody>
          <a:bodyPr vert="horz" lIns="91411" tIns="45706" rIns="91411" bIns="45706" rtlCol="0"/>
          <a:lstStyle>
            <a:lvl1pPr algn="r">
              <a:defRPr sz="1200"/>
            </a:lvl1pPr>
          </a:lstStyle>
          <a:p>
            <a:fld id="{77CBBBFA-D47E-4011-8A7E-2BD62B920825}" type="datetimeFigureOut">
              <a:rPr kumimoji="1" lang="ja-JP" altLang="en-US" smtClean="0"/>
              <a:t>2022/7/25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1241425"/>
            <a:ext cx="23876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1" tIns="45706" rIns="91411" bIns="4570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1411" tIns="45706" rIns="91411" bIns="4570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9428588"/>
            <a:ext cx="2945659" cy="498055"/>
          </a:xfrm>
          <a:prstGeom prst="rect">
            <a:avLst/>
          </a:prstGeom>
        </p:spPr>
        <p:txBody>
          <a:bodyPr vert="horz" lIns="91411" tIns="45706" rIns="91411" bIns="4570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7" y="9428588"/>
            <a:ext cx="2945659" cy="498055"/>
          </a:xfrm>
          <a:prstGeom prst="rect">
            <a:avLst/>
          </a:prstGeom>
        </p:spPr>
        <p:txBody>
          <a:bodyPr vert="horz" lIns="91411" tIns="45706" rIns="91411" bIns="45706" rtlCol="0" anchor="b"/>
          <a:lstStyle>
            <a:lvl1pPr algn="r">
              <a:defRPr sz="1200"/>
            </a:lvl1pPr>
          </a:lstStyle>
          <a:p>
            <a:fld id="{D48F7369-E100-4C75-A995-4FB19A97EA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6257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4（出来上がりサイズ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032C694-3B8C-43A6-8599-B7540A54D1E4}"/>
              </a:ext>
            </a:extLst>
          </p:cNvPr>
          <p:cNvSpPr/>
          <p:nvPr userDrawn="1"/>
        </p:nvSpPr>
        <p:spPr>
          <a:xfrm>
            <a:off x="107787" y="107856"/>
            <a:ext cx="7560000" cy="106920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424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4（出来上がりサイズ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マップ&#10;&#10;中程度の精度で自動的に生成された説明">
            <a:extLst>
              <a:ext uri="{FF2B5EF4-FFF2-40B4-BE49-F238E27FC236}">
                <a16:creationId xmlns:a16="http://schemas.microsoft.com/office/drawing/2014/main" id="{A3E73471-48ED-4146-8A30-04026D582A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810500" cy="468630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D5DE193-8F59-450B-BA67-9F36E64E794F}"/>
              </a:ext>
            </a:extLst>
          </p:cNvPr>
          <p:cNvSpPr/>
          <p:nvPr userDrawn="1"/>
        </p:nvSpPr>
        <p:spPr>
          <a:xfrm>
            <a:off x="-12358" y="4669971"/>
            <a:ext cx="7812000" cy="180000"/>
          </a:xfrm>
          <a:prstGeom prst="rect">
            <a:avLst/>
          </a:prstGeom>
          <a:solidFill>
            <a:srgbClr val="FED03C"/>
          </a:solidFill>
          <a:ln w="0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4014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ダイアグラム&#10;&#10;自動的に生成された説明">
            <a:extLst>
              <a:ext uri="{FF2B5EF4-FFF2-40B4-BE49-F238E27FC236}">
                <a16:creationId xmlns:a16="http://schemas.microsoft.com/office/drawing/2014/main" id="{81ECD479-6DCA-43DB-89BD-B56BB912AD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5"/>
          <a:stretch/>
        </p:blipFill>
        <p:spPr>
          <a:xfrm>
            <a:off x="-1724" y="285752"/>
            <a:ext cx="7777299" cy="391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118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人, 座る, テーブル, 持つ が含まれている画像&#10;&#10;自動的に生成された説明">
            <a:extLst>
              <a:ext uri="{FF2B5EF4-FFF2-40B4-BE49-F238E27FC236}">
                <a16:creationId xmlns:a16="http://schemas.microsoft.com/office/drawing/2014/main" id="{39CBF31C-3B39-49C0-9718-488DA29617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69740" cy="517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1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371A7187-11C5-4FC6-8273-D58F71223C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57"/>
          <a:stretch/>
        </p:blipFill>
        <p:spPr>
          <a:xfrm>
            <a:off x="-1" y="-1"/>
            <a:ext cx="7775573" cy="474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32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申込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B02803-FB71-49A2-A98F-342FC02122C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53779" y="4819491"/>
            <a:ext cx="7277323" cy="689387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89465DD3-071B-44B7-A39D-AC64205AB2F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95281024"/>
              </p:ext>
            </p:extLst>
          </p:nvPr>
        </p:nvGraphicFramePr>
        <p:xfrm>
          <a:off x="253779" y="731647"/>
          <a:ext cx="7277323" cy="934599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376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2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82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09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2948">
                <a:tc gridSpan="4"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「ビジネスプラン構築研修」申込書</a:t>
                      </a:r>
                    </a:p>
                  </a:txBody>
                  <a:tcPr marL="100687" marR="100687" marT="50343" marB="50343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437">
                <a:tc gridSpan="4"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会社・団体名</a:t>
                      </a:r>
                    </a:p>
                  </a:txBody>
                  <a:tcPr marL="100687" marR="100687" marT="50343" marB="50343">
                    <a:solidFill>
                      <a:schemeClr val="bg1">
                        <a:alpha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437">
                <a:tc gridSpan="4"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住所</a:t>
                      </a:r>
                    </a:p>
                  </a:txBody>
                  <a:tcPr marL="100687" marR="100687" marT="50343" marB="50343">
                    <a:solidFill>
                      <a:schemeClr val="bg1">
                        <a:alpha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437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企業の設立年数</a:t>
                      </a:r>
                    </a:p>
                  </a:txBody>
                  <a:tcPr marL="100687" marR="100687" marT="50343" marB="50343">
                    <a:solidFill>
                      <a:schemeClr val="bg1">
                        <a:alpha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207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従業員数</a:t>
                      </a:r>
                    </a:p>
                  </a:txBody>
                  <a:tcPr marL="100687" marR="100687" marT="50343" marB="50343">
                    <a:solidFill>
                      <a:schemeClr val="bg1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資本金額</a:t>
                      </a:r>
                    </a:p>
                  </a:txBody>
                  <a:tcPr marL="100687" marR="100687" marT="50343" marB="50343">
                    <a:solidFill>
                      <a:schemeClr val="bg1">
                        <a:alpha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6103">
                <a:tc gridSpan="4"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事業分野・マーケット（</a:t>
                      </a:r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50</a:t>
                      </a: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文字以内）</a:t>
                      </a: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00687" marR="100687" marT="50343" marB="50343">
                    <a:solidFill>
                      <a:schemeClr val="bg1">
                        <a:alpha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48389">
                <a:tc gridSpan="4"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自社について（</a:t>
                      </a:r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200</a:t>
                      </a: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文字以内）</a:t>
                      </a: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00687" marR="100687" marT="50343" marB="50343">
                    <a:solidFill>
                      <a:schemeClr val="bg1">
                        <a:alpha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9067">
                <a:tc gridSpan="4"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将来的に目指すビジネス規模（目標に近い規模をお選びください。）</a:t>
                      </a: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00687" marR="100687" marT="50343" marB="50343">
                    <a:solidFill>
                      <a:schemeClr val="bg1">
                        <a:alpha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4432">
                <a:tc gridSpan="4"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当講座への参加目的（チェックボックスに✔をつけ，参加目的を記入のこと。</a:t>
                      </a:r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400</a:t>
                      </a: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字以内。必須）</a:t>
                      </a: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00687" marR="100687" marT="50343" marB="50343">
                    <a:solidFill>
                      <a:schemeClr val="bg1">
                        <a:alpha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950">
                <a:tc gridSpan="4"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お名前</a:t>
                      </a: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00687" marR="100687" marT="50343" marB="50343">
                    <a:solidFill>
                      <a:schemeClr val="bg1">
                        <a:alpha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8947">
                <a:tc gridSpan="4"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所属部署・役職</a:t>
                      </a: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00687" marR="100687" marT="50343" marB="50343">
                    <a:solidFill>
                      <a:schemeClr val="bg1">
                        <a:alpha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7476"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ご連絡先</a:t>
                      </a: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00687" marR="100687" marT="50343" marB="50343">
                    <a:solidFill>
                      <a:schemeClr val="bg1">
                        <a:alpha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電話</a:t>
                      </a:r>
                    </a:p>
                  </a:txBody>
                  <a:tcPr marL="100687" marR="100687" marT="50343" marB="50343">
                    <a:solidFill>
                      <a:schemeClr val="bg1">
                        <a:alpha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7369">
                <a:tc vMerge="1">
                  <a:txBody>
                    <a:bodyPr/>
                    <a:lstStyle/>
                    <a:p>
                      <a:pPr algn="l"/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電子メール</a:t>
                      </a:r>
                    </a:p>
                  </a:txBody>
                  <a:tcPr marL="100687" marR="100687" marT="50343" marB="50343">
                    <a:solidFill>
                      <a:schemeClr val="bg1">
                        <a:alpha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8598DCB1-5610-4F96-8EA7-143512AA5939}"/>
              </a:ext>
            </a:extLst>
          </p:cNvPr>
          <p:cNvCxnSpPr>
            <a:cxnSpLocks/>
          </p:cNvCxnSpPr>
          <p:nvPr userDrawn="1"/>
        </p:nvCxnSpPr>
        <p:spPr>
          <a:xfrm>
            <a:off x="1618712" y="9310483"/>
            <a:ext cx="1" cy="75316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8847D12-A0D6-4589-AA30-F0D8451C18EB}"/>
              </a:ext>
            </a:extLst>
          </p:cNvPr>
          <p:cNvSpPr txBox="1"/>
          <p:nvPr userDrawn="1"/>
        </p:nvSpPr>
        <p:spPr>
          <a:xfrm>
            <a:off x="1914737" y="2615001"/>
            <a:ext cx="377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A2F47B6-238D-47D9-BFBF-2F3071E6AF18}"/>
              </a:ext>
            </a:extLst>
          </p:cNvPr>
          <p:cNvSpPr txBox="1"/>
          <p:nvPr userDrawn="1"/>
        </p:nvSpPr>
        <p:spPr>
          <a:xfrm>
            <a:off x="4606872" y="2615001"/>
            <a:ext cx="377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FBF4D2D-F860-4866-AFF2-7BCAC81ED48D}"/>
              </a:ext>
            </a:extLst>
          </p:cNvPr>
          <p:cNvSpPr txBox="1"/>
          <p:nvPr userDrawn="1"/>
        </p:nvSpPr>
        <p:spPr>
          <a:xfrm>
            <a:off x="6898427" y="2615001"/>
            <a:ext cx="377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E796025-B443-4171-8521-0E67DAA0967C}"/>
              </a:ext>
            </a:extLst>
          </p:cNvPr>
          <p:cNvSpPr txBox="1"/>
          <p:nvPr userDrawn="1"/>
        </p:nvSpPr>
        <p:spPr>
          <a:xfrm>
            <a:off x="260287" y="3827541"/>
            <a:ext cx="88196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（強み）</a:t>
            </a:r>
            <a:endParaRPr kumimoji="1" lang="en-US" altLang="ja-JP" sz="11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1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1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49419A2-7B45-42CF-8F67-9A14F3AB2F29}"/>
              </a:ext>
            </a:extLst>
          </p:cNvPr>
          <p:cNvSpPr txBox="1"/>
          <p:nvPr userDrawn="1"/>
        </p:nvSpPr>
        <p:spPr>
          <a:xfrm>
            <a:off x="252322" y="4309426"/>
            <a:ext cx="84855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（弱み）</a:t>
            </a:r>
            <a:endParaRPr kumimoji="1" lang="en-US" altLang="ja-JP" sz="11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1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E90E1E54-CEE8-49AF-80B2-640196E4AE97}"/>
              </a:ext>
            </a:extLst>
          </p:cNvPr>
          <p:cNvCxnSpPr>
            <a:cxnSpLocks/>
          </p:cNvCxnSpPr>
          <p:nvPr userDrawn="1"/>
        </p:nvCxnSpPr>
        <p:spPr>
          <a:xfrm>
            <a:off x="2571213" y="2307142"/>
            <a:ext cx="0" cy="63177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89ABC41D-D321-47BC-AF5E-6132A65168C4}"/>
              </a:ext>
            </a:extLst>
          </p:cNvPr>
          <p:cNvCxnSpPr>
            <a:cxnSpLocks/>
          </p:cNvCxnSpPr>
          <p:nvPr userDrawn="1"/>
        </p:nvCxnSpPr>
        <p:spPr>
          <a:xfrm>
            <a:off x="5173301" y="2299112"/>
            <a:ext cx="0" cy="63177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453B054-63D4-40F9-867F-940454C2C696}"/>
              </a:ext>
            </a:extLst>
          </p:cNvPr>
          <p:cNvSpPr txBox="1"/>
          <p:nvPr userDrawn="1"/>
        </p:nvSpPr>
        <p:spPr>
          <a:xfrm>
            <a:off x="392425" y="6201523"/>
            <a:ext cx="6116082" cy="65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□事業化のアイデアがある</a:t>
            </a:r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（　□新規立ち上げ　　</a:t>
            </a: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□既存事業の拡大・改善　）</a:t>
            </a:r>
            <a:endParaRPr kumimoji="1" lang="en-US" altLang="ja-JP" sz="11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□事業化の手法を学びたい</a:t>
            </a:r>
            <a:endParaRPr kumimoji="1" lang="en-US" altLang="ja-JP" sz="11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□他社とのコラボレーションでアイデアを出したい</a:t>
            </a:r>
            <a:r>
              <a:rPr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endParaRPr kumimoji="1" lang="ja-JP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00AB2E3-FBAA-46DB-B027-1A23065241DC}"/>
              </a:ext>
            </a:extLst>
          </p:cNvPr>
          <p:cNvSpPr txBox="1"/>
          <p:nvPr userDrawn="1"/>
        </p:nvSpPr>
        <p:spPr>
          <a:xfrm>
            <a:off x="392425" y="5258426"/>
            <a:ext cx="1824539" cy="65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□上場、</a:t>
            </a:r>
            <a:r>
              <a:rPr kumimoji="1"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M&amp;A</a:t>
            </a:r>
          </a:p>
          <a:p>
            <a:pPr>
              <a:lnSpc>
                <a:spcPct val="110000"/>
              </a:lnSpc>
            </a:pPr>
            <a:r>
              <a:rPr kumimoji="1"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□</a:t>
            </a: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事業売却</a:t>
            </a:r>
          </a:p>
          <a:p>
            <a:pPr>
              <a:lnSpc>
                <a:spcPct val="110000"/>
              </a:lnSpc>
            </a:pP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□業界シェア＿＿＿＿</a:t>
            </a:r>
            <a:r>
              <a:rPr kumimoji="1"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_</a:t>
            </a: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5BAA589-5CA8-4EA1-94B5-A7001A52ABC8}"/>
              </a:ext>
            </a:extLst>
          </p:cNvPr>
          <p:cNvSpPr txBox="1"/>
          <p:nvPr userDrawn="1"/>
        </p:nvSpPr>
        <p:spPr>
          <a:xfrm>
            <a:off x="2921724" y="5258426"/>
            <a:ext cx="1824539" cy="65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□県内シェア＿＿＿＿</a:t>
            </a:r>
            <a:r>
              <a:rPr kumimoji="1"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_ </a:t>
            </a: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</a:p>
          <a:p>
            <a:pPr>
              <a:lnSpc>
                <a:spcPct val="110000"/>
              </a:lnSpc>
            </a:pP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□現状売上の＿＿＿＿</a:t>
            </a:r>
            <a:r>
              <a:rPr kumimoji="1"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_</a:t>
            </a: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倍</a:t>
            </a:r>
          </a:p>
          <a:p>
            <a:pPr>
              <a:lnSpc>
                <a:spcPct val="110000"/>
              </a:lnSpc>
            </a:pP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□現状と同じ規模での存続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9CA5657-0C28-491A-856B-7EF5189EF506}"/>
              </a:ext>
            </a:extLst>
          </p:cNvPr>
          <p:cNvSpPr txBox="1"/>
          <p:nvPr userDrawn="1"/>
        </p:nvSpPr>
        <p:spPr>
          <a:xfrm>
            <a:off x="5451022" y="5258426"/>
            <a:ext cx="1824539" cy="446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□新しい事業の柱を作る</a:t>
            </a:r>
          </a:p>
          <a:p>
            <a:pPr>
              <a:lnSpc>
                <a:spcPct val="110000"/>
              </a:lnSpc>
            </a:pP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□その他（　　　　       ）</a:t>
            </a:r>
          </a:p>
        </p:txBody>
      </p:sp>
    </p:spTree>
    <p:extLst>
      <p:ext uri="{BB962C8B-B14F-4D97-AF65-F5344CB8AC3E}">
        <p14:creationId xmlns:p14="http://schemas.microsoft.com/office/powerpoint/2010/main" val="410769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32B0-37D1-49AF-AA82-3F8389830FFC}" type="datetimeFigureOut">
              <a:rPr kumimoji="1" lang="ja-JP" altLang="en-US" smtClean="0"/>
              <a:t>2022/7/25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9EFC-C7FF-47B8-9480-F787BEF624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8705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80737"/>
            <a:ext cx="6706433" cy="2108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903673"/>
            <a:ext cx="6706433" cy="6920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132B0-37D1-49AF-AA82-3F8389830FFC}" type="datetimeFigureOut">
              <a:rPr kumimoji="1" lang="ja-JP" altLang="en-US" smtClean="0"/>
              <a:t>2022/7/25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10109836"/>
            <a:ext cx="2624257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19EFC-C7FF-47B8-9480-F787BEF624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61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78" r:id="rId3"/>
    <p:sldLayoutId id="2147483674" r:id="rId4"/>
    <p:sldLayoutId id="2147483680" r:id="rId5"/>
    <p:sldLayoutId id="2147483677" r:id="rId6"/>
    <p:sldLayoutId id="2147483667" r:id="rId7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kumimoji="1"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kumimoji="1"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F490CD0-6383-4BDD-B443-053F22812BC6}"/>
              </a:ext>
            </a:extLst>
          </p:cNvPr>
          <p:cNvSpPr txBox="1"/>
          <p:nvPr/>
        </p:nvSpPr>
        <p:spPr>
          <a:xfrm>
            <a:off x="399742" y="10167028"/>
            <a:ext cx="75309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茨城県産業技術イノベーションセンター　新ビジネス支援グループ　久野、大城行き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電話 </a:t>
            </a:r>
            <a:r>
              <a:rPr lang="en-US" altLang="ja-JP" sz="11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029(293)7495</a:t>
            </a:r>
            <a:r>
              <a:rPr lang="ja-JP" altLang="en-US" sz="11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電子メール </a:t>
            </a:r>
            <a:r>
              <a:rPr lang="en-US" altLang="ja-JP" sz="11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business2@itic.pref.ibaraki.jp</a:t>
            </a:r>
            <a:r>
              <a:rPr lang="ja-JP" altLang="en-US" sz="11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</a:t>
            </a:r>
            <a:endParaRPr kumimoji="1" lang="ja-JP" altLang="en-US" sz="11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50FCA59-9D3C-44EE-AA53-3288C31B9EB0}"/>
              </a:ext>
            </a:extLst>
          </p:cNvPr>
          <p:cNvSpPr txBox="1"/>
          <p:nvPr/>
        </p:nvSpPr>
        <p:spPr>
          <a:xfrm>
            <a:off x="5351176" y="10110881"/>
            <a:ext cx="2024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prstClr val="black">
                    <a:lumMod val="85000"/>
                    <a:lumOff val="15000"/>
                  </a:prstClr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FAX : 029-293-8029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A281D3A-83CF-49F6-9129-13FF2BB6DAF1}"/>
              </a:ext>
            </a:extLst>
          </p:cNvPr>
          <p:cNvSpPr txBox="1"/>
          <p:nvPr/>
        </p:nvSpPr>
        <p:spPr>
          <a:xfrm>
            <a:off x="253779" y="202076"/>
            <a:ext cx="17796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令和四年度　新ビジネスチャレンジ事業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AEC71BC-03EC-4FB3-B802-431CA00ED5BC}"/>
              </a:ext>
            </a:extLst>
          </p:cNvPr>
          <p:cNvSpPr txBox="1"/>
          <p:nvPr/>
        </p:nvSpPr>
        <p:spPr>
          <a:xfrm>
            <a:off x="103402" y="495732"/>
            <a:ext cx="6558855" cy="215444"/>
          </a:xfrm>
          <a:prstGeom prst="rect">
            <a:avLst/>
          </a:prstGeom>
          <a:solidFill>
            <a:schemeClr val="bg1">
              <a:alpha val="70000"/>
            </a:schemeClr>
          </a:solidFill>
          <a:ln w="0">
            <a:solidFill>
              <a:schemeClr val="bg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研修内容などを決める際の参考といたします。記入にご協力ください。また，ご記入いただいた内容について，事業者から連絡させていただくことがございます。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9773FC6-BA4A-61B7-DF1C-6C8E35EAD95F}"/>
              </a:ext>
            </a:extLst>
          </p:cNvPr>
          <p:cNvSpPr txBox="1"/>
          <p:nvPr/>
        </p:nvSpPr>
        <p:spPr>
          <a:xfrm>
            <a:off x="1351128" y="1228299"/>
            <a:ext cx="5940000" cy="33855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16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873E494-139E-2FBF-8946-C065E592C8E4}"/>
              </a:ext>
            </a:extLst>
          </p:cNvPr>
          <p:cNvSpPr txBox="1"/>
          <p:nvPr/>
        </p:nvSpPr>
        <p:spPr>
          <a:xfrm>
            <a:off x="811128" y="1823179"/>
            <a:ext cx="6480000" cy="33855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16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0402EB0-140B-36DF-6C71-D0F9CEED4193}"/>
              </a:ext>
            </a:extLst>
          </p:cNvPr>
          <p:cNvSpPr txBox="1"/>
          <p:nvPr/>
        </p:nvSpPr>
        <p:spPr>
          <a:xfrm>
            <a:off x="824776" y="2577819"/>
            <a:ext cx="1188000" cy="3077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14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8CDA869-217A-4F5B-12AD-42A6AD6C9BAF}"/>
              </a:ext>
            </a:extLst>
          </p:cNvPr>
          <p:cNvSpPr txBox="1"/>
          <p:nvPr/>
        </p:nvSpPr>
        <p:spPr>
          <a:xfrm>
            <a:off x="3293787" y="2577819"/>
            <a:ext cx="1188000" cy="3077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14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BAD737A-E083-CB72-F0D4-3518D4457C53}"/>
              </a:ext>
            </a:extLst>
          </p:cNvPr>
          <p:cNvSpPr txBox="1"/>
          <p:nvPr/>
        </p:nvSpPr>
        <p:spPr>
          <a:xfrm>
            <a:off x="5474257" y="2577819"/>
            <a:ext cx="1476000" cy="3077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14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60F0448-5E6A-C540-62C3-F0CB5974EF4A}"/>
              </a:ext>
            </a:extLst>
          </p:cNvPr>
          <p:cNvSpPr txBox="1"/>
          <p:nvPr/>
        </p:nvSpPr>
        <p:spPr>
          <a:xfrm>
            <a:off x="431787" y="3132405"/>
            <a:ext cx="6912000" cy="52322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kumimoji="1" lang="en-US" altLang="ja-JP" sz="1400" dirty="0"/>
          </a:p>
          <a:p>
            <a:endParaRPr kumimoji="1" lang="ja-JP" altLang="en-US" sz="14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60D766B-1B83-A793-B939-44B5A190F90B}"/>
              </a:ext>
            </a:extLst>
          </p:cNvPr>
          <p:cNvSpPr txBox="1"/>
          <p:nvPr/>
        </p:nvSpPr>
        <p:spPr>
          <a:xfrm>
            <a:off x="865128" y="3888609"/>
            <a:ext cx="6510705" cy="52322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kumimoji="1" lang="en-US" altLang="ja-JP" sz="1400" dirty="0"/>
          </a:p>
          <a:p>
            <a:endParaRPr kumimoji="1" lang="en-US" altLang="ja-JP" sz="14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3B995F2-BB55-3485-804A-8EFDB6385704}"/>
              </a:ext>
            </a:extLst>
          </p:cNvPr>
          <p:cNvSpPr txBox="1"/>
          <p:nvPr/>
        </p:nvSpPr>
        <p:spPr>
          <a:xfrm>
            <a:off x="865127" y="4447095"/>
            <a:ext cx="6510705" cy="52322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kumimoji="1" lang="en-US" altLang="ja-JP" sz="1400" dirty="0"/>
          </a:p>
          <a:p>
            <a:endParaRPr kumimoji="1" lang="en-US" altLang="ja-JP" sz="14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0AC8592-238A-AE12-C73B-AB0B13BD82B7}"/>
              </a:ext>
            </a:extLst>
          </p:cNvPr>
          <p:cNvSpPr txBox="1"/>
          <p:nvPr/>
        </p:nvSpPr>
        <p:spPr>
          <a:xfrm>
            <a:off x="445435" y="6835226"/>
            <a:ext cx="6912000" cy="160043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kumimoji="1" lang="en-US" altLang="ja-JP" sz="1400" dirty="0"/>
          </a:p>
          <a:p>
            <a:endParaRPr kumimoji="1" lang="en-US" altLang="ja-JP" sz="1400" dirty="0"/>
          </a:p>
          <a:p>
            <a:endParaRPr kumimoji="1" lang="en-US" altLang="ja-JP" sz="1400" dirty="0"/>
          </a:p>
          <a:p>
            <a:endParaRPr kumimoji="1" lang="en-US" altLang="ja-JP" sz="1400" dirty="0"/>
          </a:p>
          <a:p>
            <a:endParaRPr kumimoji="1" lang="en-US" altLang="ja-JP" sz="1400" dirty="0"/>
          </a:p>
          <a:p>
            <a:endParaRPr kumimoji="1" lang="en-US" altLang="ja-JP" sz="1400" dirty="0"/>
          </a:p>
          <a:p>
            <a:endParaRPr kumimoji="1" lang="ja-JP" altLang="en-US" sz="1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E9411F3-B8A5-44FA-5548-2C49BB2BF318}"/>
              </a:ext>
            </a:extLst>
          </p:cNvPr>
          <p:cNvSpPr txBox="1"/>
          <p:nvPr/>
        </p:nvSpPr>
        <p:spPr>
          <a:xfrm>
            <a:off x="2141787" y="8584648"/>
            <a:ext cx="4680000" cy="3077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14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C5AAF64-8306-047F-209C-EC0CBDC21A61}"/>
              </a:ext>
            </a:extLst>
          </p:cNvPr>
          <p:cNvSpPr txBox="1"/>
          <p:nvPr/>
        </p:nvSpPr>
        <p:spPr>
          <a:xfrm>
            <a:off x="2141787" y="8993568"/>
            <a:ext cx="4680000" cy="3077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14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07D6275-E8F2-423C-B9AC-D88ECA2E6E1F}"/>
              </a:ext>
            </a:extLst>
          </p:cNvPr>
          <p:cNvSpPr txBox="1"/>
          <p:nvPr/>
        </p:nvSpPr>
        <p:spPr>
          <a:xfrm>
            <a:off x="2611128" y="9367018"/>
            <a:ext cx="4680000" cy="3077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14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4945B37-64E2-2885-092E-178D39ABEA12}"/>
              </a:ext>
            </a:extLst>
          </p:cNvPr>
          <p:cNvSpPr txBox="1"/>
          <p:nvPr/>
        </p:nvSpPr>
        <p:spPr>
          <a:xfrm>
            <a:off x="2611128" y="9737431"/>
            <a:ext cx="4680000" cy="3077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493505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13230</TotalTime>
  <Words>67</Words>
  <Application>Microsoft Office PowerPoint</Application>
  <PresentationFormat>ユーザー設定</PresentationFormat>
  <Paragraphs>10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Ozawa, Fumiko/小澤 文子</dc:creator>
  <cp:lastModifiedBy>T.Ishikawa</cp:lastModifiedBy>
  <cp:revision>189</cp:revision>
  <cp:lastPrinted>2022-07-25T00:04:09Z</cp:lastPrinted>
  <dcterms:created xsi:type="dcterms:W3CDTF">2020-05-14T04:48:58Z</dcterms:created>
  <dcterms:modified xsi:type="dcterms:W3CDTF">2022-07-25T05:36:26Z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7295cc1-d279-42ac-ab4d-3b0f4fece050_Enabled">
    <vt:lpwstr>true</vt:lpwstr>
  </property>
  <property fmtid="{D5CDD505-2E9C-101B-9397-08002B2CF9AE}" pid="3" name="MSIP_Label_a7295cc1-d279-42ac-ab4d-3b0f4fece050_SetDate">
    <vt:lpwstr>2021-06-28T01:43:32Z</vt:lpwstr>
  </property>
  <property fmtid="{D5CDD505-2E9C-101B-9397-08002B2CF9AE}" pid="4" name="MSIP_Label_a7295cc1-d279-42ac-ab4d-3b0f4fece050_Method">
    <vt:lpwstr>Standard</vt:lpwstr>
  </property>
  <property fmtid="{D5CDD505-2E9C-101B-9397-08002B2CF9AE}" pid="5" name="MSIP_Label_a7295cc1-d279-42ac-ab4d-3b0f4fece050_Name">
    <vt:lpwstr>FUJITSU-RESTRICTED​</vt:lpwstr>
  </property>
  <property fmtid="{D5CDD505-2E9C-101B-9397-08002B2CF9AE}" pid="6" name="MSIP_Label_a7295cc1-d279-42ac-ab4d-3b0f4fece050_SiteId">
    <vt:lpwstr>a19f121d-81e1-4858-a9d8-736e267fd4c7</vt:lpwstr>
  </property>
  <property fmtid="{D5CDD505-2E9C-101B-9397-08002B2CF9AE}" pid="7" name="MSIP_Label_a7295cc1-d279-42ac-ab4d-3b0f4fece050_ActionId">
    <vt:lpwstr>3dd8ebb7-c188-483c-846b-6dae26e7cee7</vt:lpwstr>
  </property>
  <property fmtid="{D5CDD505-2E9C-101B-9397-08002B2CF9AE}" pid="8" name="MSIP_Label_a7295cc1-d279-42ac-ab4d-3b0f4fece050_ContentBits">
    <vt:lpwstr>0</vt:lpwstr>
  </property>
</Properties>
</file>