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8" r:id="rId5"/>
  </p:sldIdLst>
  <p:sldSz cx="7775575" cy="109077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BC3"/>
    <a:srgbClr val="199FD5"/>
    <a:srgbClr val="7CC8E7"/>
    <a:srgbClr val="FF99CC"/>
    <a:srgbClr val="FF0066"/>
    <a:srgbClr val="1AA7E0"/>
    <a:srgbClr val="6DC9EE"/>
    <a:srgbClr val="3CB7E8"/>
    <a:srgbClr val="D2E6EE"/>
    <a:srgbClr val="60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5838" autoAdjust="0"/>
  </p:normalViewPr>
  <p:slideViewPr>
    <p:cSldViewPr snapToGrid="0">
      <p:cViewPr varScale="1">
        <p:scale>
          <a:sx n="64" d="100"/>
          <a:sy n="64" d="100"/>
        </p:scale>
        <p:origin x="28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14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C4DD6D-E369-4E8B-BD4A-837DCB88F1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1" tIns="46050" rIns="92101" bIns="4605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EFD905-B741-4ECC-8A22-6FC811AE71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1" tIns="46050" rIns="92101" bIns="46050" rtlCol="0"/>
          <a:lstStyle>
            <a:lvl1pPr algn="r">
              <a:defRPr sz="1300"/>
            </a:lvl1pPr>
          </a:lstStyle>
          <a:p>
            <a:fld id="{B02C1561-8442-40D5-9C46-BCFD937223D1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6DEDF9-5DDD-4BFE-B419-3E42A5508F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2101" tIns="46050" rIns="92101" bIns="4605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F55B73-F501-41AB-AA93-E0AC2FA0A4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2" y="9428585"/>
            <a:ext cx="2945660" cy="498055"/>
          </a:xfrm>
          <a:prstGeom prst="rect">
            <a:avLst/>
          </a:prstGeom>
        </p:spPr>
        <p:txBody>
          <a:bodyPr vert="horz" lIns="92101" tIns="46050" rIns="92101" bIns="46050" rtlCol="0" anchor="b"/>
          <a:lstStyle>
            <a:lvl1pPr algn="r">
              <a:defRPr sz="1300"/>
            </a:lvl1pPr>
          </a:lstStyle>
          <a:p>
            <a:fld id="{14A22079-539F-464A-A151-85D6D0071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049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1" tIns="46050" rIns="92101" bIns="4605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1" tIns="46050" rIns="92101" bIns="46050" rtlCol="0"/>
          <a:lstStyle>
            <a:lvl1pPr algn="r">
              <a:defRPr sz="1300"/>
            </a:lvl1pPr>
          </a:lstStyle>
          <a:p>
            <a:fld id="{77CBBBFA-D47E-4011-8A7E-2BD62B920825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1241425"/>
            <a:ext cx="23844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0" rIns="92101" bIns="460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2101" tIns="46050" rIns="92101" bIns="460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2101" tIns="46050" rIns="92101" bIns="4605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5"/>
            <a:ext cx="2945660" cy="498055"/>
          </a:xfrm>
          <a:prstGeom prst="rect">
            <a:avLst/>
          </a:prstGeom>
        </p:spPr>
        <p:txBody>
          <a:bodyPr vert="horz" lIns="92101" tIns="46050" rIns="92101" bIns="46050" rtlCol="0" anchor="b"/>
          <a:lstStyle>
            <a:lvl1pPr algn="r">
              <a:defRPr sz="1300"/>
            </a:lvl1pPr>
          </a:lstStyle>
          <a:p>
            <a:fld id="{D48F7369-E100-4C75-A995-4FB19A97E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257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009">
              <a:defRPr/>
            </a:pPr>
            <a:r>
              <a:rPr kumimoji="1" lang="en-US" altLang="ja-JP" dirty="0"/>
              <a:t>-</a:t>
            </a:r>
            <a:r>
              <a:rPr kumimoji="1" lang="ja-JP" altLang="en-US" dirty="0"/>
              <a:t>選択欄：</a:t>
            </a:r>
            <a:r>
              <a:rPr kumimoji="1" lang="en-US" altLang="ja-JP" dirty="0"/>
              <a:t>DX</a:t>
            </a:r>
            <a:r>
              <a:rPr kumimoji="1" lang="ja-JP" altLang="en-US" dirty="0"/>
              <a:t>診断を受けたい希望日時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F7369-E100-4C75-A995-4FB19A97EA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73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24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32B0-37D1-49AF-AA82-3F8389830FFC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84FA69-50F5-437C-B8B1-99754CFD6757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46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32B0-37D1-49AF-AA82-3F8389830FFC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7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4DF5C41-6CA0-4813-98AB-59B13C190088}"/>
              </a:ext>
            </a:extLst>
          </p:cNvPr>
          <p:cNvSpPr/>
          <p:nvPr userDrawn="1"/>
        </p:nvSpPr>
        <p:spPr>
          <a:xfrm>
            <a:off x="0" y="0"/>
            <a:ext cx="7775575" cy="10903609"/>
          </a:xfrm>
          <a:prstGeom prst="rect">
            <a:avLst/>
          </a:prstGeom>
          <a:solidFill>
            <a:srgbClr val="6DC9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79787" y="179856"/>
            <a:ext cx="7416000" cy="10548000"/>
          </a:xfrm>
          <a:prstGeom prst="rect">
            <a:avLst/>
          </a:prstGeom>
          <a:noFill/>
          <a:ln>
            <a:solidFill>
              <a:srgbClr val="C7EBF9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38AD930-ACCE-41B2-A8F8-132A5F42A6EF}"/>
              </a:ext>
            </a:extLst>
          </p:cNvPr>
          <p:cNvSpPr/>
          <p:nvPr userDrawn="1"/>
        </p:nvSpPr>
        <p:spPr>
          <a:xfrm>
            <a:off x="0" y="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8548D31-4530-46D0-8C1D-AC8F8534633E}"/>
              </a:ext>
            </a:extLst>
          </p:cNvPr>
          <p:cNvSpPr/>
          <p:nvPr userDrawn="1"/>
        </p:nvSpPr>
        <p:spPr>
          <a:xfrm>
            <a:off x="7522584" y="-10886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B174583-18B7-4250-9C3A-F5DB991CA441}"/>
              </a:ext>
            </a:extLst>
          </p:cNvPr>
          <p:cNvSpPr/>
          <p:nvPr userDrawn="1"/>
        </p:nvSpPr>
        <p:spPr>
          <a:xfrm>
            <a:off x="250" y="1065201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FFA5C4D-FE64-42AF-84A4-8A538B52ED88}"/>
              </a:ext>
            </a:extLst>
          </p:cNvPr>
          <p:cNvSpPr/>
          <p:nvPr userDrawn="1"/>
        </p:nvSpPr>
        <p:spPr>
          <a:xfrm>
            <a:off x="7530329" y="10656114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00D3035-B4F0-48AA-92B7-07C10305F2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201" y="3495679"/>
            <a:ext cx="6795171" cy="31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1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4DF5C41-6CA0-4813-98AB-59B13C190088}"/>
              </a:ext>
            </a:extLst>
          </p:cNvPr>
          <p:cNvSpPr/>
          <p:nvPr userDrawn="1"/>
        </p:nvSpPr>
        <p:spPr>
          <a:xfrm>
            <a:off x="0" y="0"/>
            <a:ext cx="7775575" cy="10903609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79787" y="179856"/>
            <a:ext cx="7416000" cy="10548000"/>
          </a:xfrm>
          <a:prstGeom prst="rect">
            <a:avLst/>
          </a:prstGeom>
          <a:noFill/>
          <a:ln>
            <a:solidFill>
              <a:srgbClr val="97D4D9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38AD930-ACCE-41B2-A8F8-132A5F42A6EF}"/>
              </a:ext>
            </a:extLst>
          </p:cNvPr>
          <p:cNvSpPr/>
          <p:nvPr userDrawn="1"/>
        </p:nvSpPr>
        <p:spPr>
          <a:xfrm>
            <a:off x="0" y="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8548D31-4530-46D0-8C1D-AC8F8534633E}"/>
              </a:ext>
            </a:extLst>
          </p:cNvPr>
          <p:cNvSpPr/>
          <p:nvPr userDrawn="1"/>
        </p:nvSpPr>
        <p:spPr>
          <a:xfrm>
            <a:off x="7522584" y="-3391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B174583-18B7-4250-9C3A-F5DB991CA441}"/>
              </a:ext>
            </a:extLst>
          </p:cNvPr>
          <p:cNvSpPr/>
          <p:nvPr userDrawn="1"/>
        </p:nvSpPr>
        <p:spPr>
          <a:xfrm>
            <a:off x="250" y="10644515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FFA5C4D-FE64-42AF-84A4-8A538B52ED88}"/>
              </a:ext>
            </a:extLst>
          </p:cNvPr>
          <p:cNvSpPr/>
          <p:nvPr userDrawn="1"/>
        </p:nvSpPr>
        <p:spPr>
          <a:xfrm>
            <a:off x="7515339" y="10641124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128C4F5-B41A-4239-824F-26EE5D07D69B}"/>
              </a:ext>
            </a:extLst>
          </p:cNvPr>
          <p:cNvGrpSpPr/>
          <p:nvPr userDrawn="1"/>
        </p:nvGrpSpPr>
        <p:grpSpPr>
          <a:xfrm>
            <a:off x="839787" y="2725464"/>
            <a:ext cx="6096000" cy="4771296"/>
            <a:chOff x="839787" y="2870604"/>
            <a:chExt cx="6096000" cy="4771296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897F9F10-9C9F-4921-98C9-EF82574581F2}"/>
                </a:ext>
              </a:extLst>
            </p:cNvPr>
            <p:cNvGrpSpPr/>
            <p:nvPr userDrawn="1"/>
          </p:nvGrpSpPr>
          <p:grpSpPr>
            <a:xfrm>
              <a:off x="839787" y="2870604"/>
              <a:ext cx="6096000" cy="4771296"/>
              <a:chOff x="839787" y="3046284"/>
              <a:chExt cx="6096000" cy="4771296"/>
            </a:xfrm>
          </p:grpSpPr>
          <p:pic>
            <p:nvPicPr>
              <p:cNvPr id="14" name="図 13" descr="ダイアグラム&#10;&#10;自動的に生成された説明">
                <a:extLst>
                  <a:ext uri="{FF2B5EF4-FFF2-40B4-BE49-F238E27FC236}">
                    <a16:creationId xmlns:a16="http://schemas.microsoft.com/office/drawing/2014/main" id="{415EA430-599B-4BF5-A119-0474199B7A8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9787" y="3090132"/>
                <a:ext cx="6096000" cy="4727448"/>
              </a:xfrm>
              <a:prstGeom prst="rect">
                <a:avLst/>
              </a:prstGeom>
            </p:spPr>
          </p:pic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941905CA-0CBB-495E-AA04-77E80D2C5FCD}"/>
                  </a:ext>
                </a:extLst>
              </p:cNvPr>
              <p:cNvSpPr/>
              <p:nvPr userDrawn="1"/>
            </p:nvSpPr>
            <p:spPr>
              <a:xfrm>
                <a:off x="1140254" y="3046284"/>
                <a:ext cx="4083689" cy="975838"/>
              </a:xfrm>
              <a:prstGeom prst="rect">
                <a:avLst/>
              </a:prstGeom>
              <a:solidFill>
                <a:srgbClr val="D2E6EE"/>
              </a:solidFill>
              <a:ln w="0">
                <a:solidFill>
                  <a:schemeClr val="bg1">
                    <a:alpha val="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8249AA50-81A5-44D8-BF8F-BCE187AABDBD}"/>
                  </a:ext>
                </a:extLst>
              </p:cNvPr>
              <p:cNvSpPr/>
              <p:nvPr userDrawn="1"/>
            </p:nvSpPr>
            <p:spPr>
              <a:xfrm>
                <a:off x="2461364" y="6739003"/>
                <a:ext cx="162839" cy="193395"/>
              </a:xfrm>
              <a:prstGeom prst="ellipse">
                <a:avLst/>
              </a:prstGeom>
              <a:solidFill>
                <a:srgbClr val="F9DBB9"/>
              </a:solidFill>
              <a:ln w="0">
                <a:solidFill>
                  <a:schemeClr val="bg1">
                    <a:alpha val="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楕円 27">
                <a:extLst>
                  <a:ext uri="{FF2B5EF4-FFF2-40B4-BE49-F238E27FC236}">
                    <a16:creationId xmlns:a16="http://schemas.microsoft.com/office/drawing/2014/main" id="{7E284FA6-85B0-495A-85B3-6ECCFB2737A5}"/>
                  </a:ext>
                </a:extLst>
              </p:cNvPr>
              <p:cNvSpPr/>
              <p:nvPr userDrawn="1"/>
            </p:nvSpPr>
            <p:spPr>
              <a:xfrm>
                <a:off x="5104944" y="6692195"/>
                <a:ext cx="180000" cy="216000"/>
              </a:xfrm>
              <a:prstGeom prst="ellipse">
                <a:avLst/>
              </a:prstGeom>
              <a:solidFill>
                <a:srgbClr val="FFD676"/>
              </a:solidFill>
              <a:ln w="0">
                <a:solidFill>
                  <a:schemeClr val="bg1">
                    <a:alpha val="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08F613B-66A4-4DFA-A1D8-E0EFAD27ED90}"/>
                </a:ext>
              </a:extLst>
            </p:cNvPr>
            <p:cNvSpPr/>
            <p:nvPr userDrawn="1"/>
          </p:nvSpPr>
          <p:spPr>
            <a:xfrm>
              <a:off x="1446835" y="6370109"/>
              <a:ext cx="1435261" cy="803082"/>
            </a:xfrm>
            <a:prstGeom prst="rect">
              <a:avLst/>
            </a:prstGeom>
            <a:solidFill>
              <a:srgbClr val="D2E6EE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DC280EF6-EA1E-440B-A564-544C76BEED23}"/>
                </a:ext>
              </a:extLst>
            </p:cNvPr>
            <p:cNvSpPr/>
            <p:nvPr userDrawn="1"/>
          </p:nvSpPr>
          <p:spPr>
            <a:xfrm>
              <a:off x="4893479" y="6416409"/>
              <a:ext cx="1435261" cy="803082"/>
            </a:xfrm>
            <a:prstGeom prst="rect">
              <a:avLst/>
            </a:prstGeom>
            <a:solidFill>
              <a:srgbClr val="D2E6EE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6969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35" userDrawn="1">
          <p15:clr>
            <a:srgbClr val="FBAE40"/>
          </p15:clr>
        </p15:guide>
        <p15:guide id="2" pos="244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79787" y="179856"/>
            <a:ext cx="7416000" cy="10548000"/>
          </a:xfrm>
          <a:prstGeom prst="rect">
            <a:avLst/>
          </a:prstGeom>
          <a:noFill/>
          <a:ln>
            <a:solidFill>
              <a:srgbClr val="97D4D9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38AD930-ACCE-41B2-A8F8-132A5F42A6EF}"/>
              </a:ext>
            </a:extLst>
          </p:cNvPr>
          <p:cNvSpPr/>
          <p:nvPr userDrawn="1"/>
        </p:nvSpPr>
        <p:spPr>
          <a:xfrm>
            <a:off x="-3459" y="304"/>
            <a:ext cx="252000" cy="252000"/>
          </a:xfrm>
          <a:prstGeom prst="rect">
            <a:avLst/>
          </a:prstGeom>
          <a:solidFill>
            <a:srgbClr val="97D4D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8548D31-4530-46D0-8C1D-AC8F8534633E}"/>
              </a:ext>
            </a:extLst>
          </p:cNvPr>
          <p:cNvSpPr/>
          <p:nvPr userDrawn="1"/>
        </p:nvSpPr>
        <p:spPr>
          <a:xfrm>
            <a:off x="7522373" y="-10644"/>
            <a:ext cx="252000" cy="252000"/>
          </a:xfrm>
          <a:prstGeom prst="rect">
            <a:avLst/>
          </a:prstGeom>
          <a:solidFill>
            <a:srgbClr val="97D4D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B174583-18B7-4250-9C3A-F5DB991CA441}"/>
              </a:ext>
            </a:extLst>
          </p:cNvPr>
          <p:cNvSpPr/>
          <p:nvPr userDrawn="1"/>
        </p:nvSpPr>
        <p:spPr>
          <a:xfrm>
            <a:off x="-2967" y="10658083"/>
            <a:ext cx="252000" cy="252000"/>
          </a:xfrm>
          <a:prstGeom prst="rect">
            <a:avLst/>
          </a:prstGeom>
          <a:solidFill>
            <a:srgbClr val="97D4D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FFA5C4D-FE64-42AF-84A4-8A538B52ED88}"/>
              </a:ext>
            </a:extLst>
          </p:cNvPr>
          <p:cNvSpPr/>
          <p:nvPr userDrawn="1"/>
        </p:nvSpPr>
        <p:spPr>
          <a:xfrm>
            <a:off x="7522865" y="10658083"/>
            <a:ext cx="252000" cy="252000"/>
          </a:xfrm>
          <a:prstGeom prst="rect">
            <a:avLst/>
          </a:prstGeom>
          <a:solidFill>
            <a:srgbClr val="97D4D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ノートパソコンで作業をしている男性&#10;&#10;中程度の精度で自動的に生成された説明">
            <a:extLst>
              <a:ext uri="{FF2B5EF4-FFF2-40B4-BE49-F238E27FC236}">
                <a16:creationId xmlns:a16="http://schemas.microsoft.com/office/drawing/2014/main" id="{71230036-E4E9-40F3-BFE3-3FF457310A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170905"/>
            <a:ext cx="7775575" cy="383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33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35">
          <p15:clr>
            <a:srgbClr val="FBAE40"/>
          </p15:clr>
        </p15:guide>
        <p15:guide id="2" pos="244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4DF5C41-6CA0-4813-98AB-59B13C190088}"/>
              </a:ext>
            </a:extLst>
          </p:cNvPr>
          <p:cNvSpPr/>
          <p:nvPr userDrawn="1"/>
        </p:nvSpPr>
        <p:spPr>
          <a:xfrm>
            <a:off x="0" y="0"/>
            <a:ext cx="7775575" cy="10903609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79787" y="179856"/>
            <a:ext cx="7416000" cy="10548000"/>
          </a:xfrm>
          <a:prstGeom prst="rect">
            <a:avLst/>
          </a:prstGeom>
          <a:noFill/>
          <a:ln>
            <a:solidFill>
              <a:srgbClr val="97D4D9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38AD930-ACCE-41B2-A8F8-132A5F42A6EF}"/>
              </a:ext>
            </a:extLst>
          </p:cNvPr>
          <p:cNvSpPr/>
          <p:nvPr userDrawn="1"/>
        </p:nvSpPr>
        <p:spPr>
          <a:xfrm>
            <a:off x="0" y="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8548D31-4530-46D0-8C1D-AC8F8534633E}"/>
              </a:ext>
            </a:extLst>
          </p:cNvPr>
          <p:cNvSpPr/>
          <p:nvPr userDrawn="1"/>
        </p:nvSpPr>
        <p:spPr>
          <a:xfrm>
            <a:off x="7500099" y="4104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B174583-18B7-4250-9C3A-F5DB991CA441}"/>
              </a:ext>
            </a:extLst>
          </p:cNvPr>
          <p:cNvSpPr/>
          <p:nvPr userDrawn="1"/>
        </p:nvSpPr>
        <p:spPr>
          <a:xfrm>
            <a:off x="15240" y="1060704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FFA5C4D-FE64-42AF-84A4-8A538B52ED88}"/>
              </a:ext>
            </a:extLst>
          </p:cNvPr>
          <p:cNvSpPr/>
          <p:nvPr userDrawn="1"/>
        </p:nvSpPr>
        <p:spPr>
          <a:xfrm>
            <a:off x="7515339" y="10611144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7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4DF5C41-6CA0-4813-98AB-59B13C190088}"/>
              </a:ext>
            </a:extLst>
          </p:cNvPr>
          <p:cNvSpPr/>
          <p:nvPr userDrawn="1"/>
        </p:nvSpPr>
        <p:spPr>
          <a:xfrm>
            <a:off x="0" y="0"/>
            <a:ext cx="7775576" cy="10903609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DF9E18-8358-4A62-AF6D-1EE8702FF7AC}"/>
              </a:ext>
            </a:extLst>
          </p:cNvPr>
          <p:cNvSpPr/>
          <p:nvPr userDrawn="1"/>
        </p:nvSpPr>
        <p:spPr>
          <a:xfrm>
            <a:off x="0" y="0"/>
            <a:ext cx="7775575" cy="5165124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CCB914D-3BEB-465A-A728-A5E02FA51FE6}"/>
              </a:ext>
            </a:extLst>
          </p:cNvPr>
          <p:cNvSpPr/>
          <p:nvPr userDrawn="1"/>
        </p:nvSpPr>
        <p:spPr>
          <a:xfrm>
            <a:off x="5329238" y="5453064"/>
            <a:ext cx="2446336" cy="5450546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34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35" userDrawn="1">
          <p15:clr>
            <a:srgbClr val="FBAE40"/>
          </p15:clr>
        </p15:guide>
        <p15:guide id="2" pos="244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６つの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0DCB692-6CE2-4571-A09E-9E68112E7CA8}"/>
              </a:ext>
            </a:extLst>
          </p:cNvPr>
          <p:cNvSpPr/>
          <p:nvPr userDrawn="1"/>
        </p:nvSpPr>
        <p:spPr>
          <a:xfrm>
            <a:off x="179787" y="2205827"/>
            <a:ext cx="7416000" cy="7687005"/>
          </a:xfrm>
          <a:prstGeom prst="rect">
            <a:avLst/>
          </a:prstGeom>
          <a:solidFill>
            <a:srgbClr val="A5CE5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148474B-EA25-4D0E-9462-5A282DC1E13F}"/>
              </a:ext>
            </a:extLst>
          </p:cNvPr>
          <p:cNvGrpSpPr/>
          <p:nvPr userDrawn="1"/>
        </p:nvGrpSpPr>
        <p:grpSpPr>
          <a:xfrm>
            <a:off x="441292" y="6187755"/>
            <a:ext cx="6891693" cy="3528000"/>
            <a:chOff x="441292" y="6187755"/>
            <a:chExt cx="6891693" cy="3528000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5DBCE21-E613-4EDD-A350-5EBF937E3E69}"/>
                </a:ext>
              </a:extLst>
            </p:cNvPr>
            <p:cNvSpPr/>
            <p:nvPr userDrawn="1"/>
          </p:nvSpPr>
          <p:spPr>
            <a:xfrm>
              <a:off x="441292" y="6187755"/>
              <a:ext cx="2160000" cy="3528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A902AA9A-B690-40BA-9526-D38F93DE8B2A}"/>
                </a:ext>
              </a:extLst>
            </p:cNvPr>
            <p:cNvSpPr/>
            <p:nvPr userDrawn="1"/>
          </p:nvSpPr>
          <p:spPr>
            <a:xfrm>
              <a:off x="2805652" y="6187755"/>
              <a:ext cx="2160000" cy="3528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6DE545B-2A8E-49C6-9E5C-E09012394FC3}"/>
                </a:ext>
              </a:extLst>
            </p:cNvPr>
            <p:cNvSpPr/>
            <p:nvPr userDrawn="1"/>
          </p:nvSpPr>
          <p:spPr>
            <a:xfrm>
              <a:off x="5172985" y="6187755"/>
              <a:ext cx="2160000" cy="3528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ADAFFFAA-C384-4BD4-9D1C-287023DA8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07133" y="6177178"/>
            <a:ext cx="2158519" cy="1368000"/>
          </a:xfrm>
          <a:prstGeom prst="rect">
            <a:avLst/>
          </a:prstGeom>
        </p:spPr>
      </p:pic>
      <p:pic>
        <p:nvPicPr>
          <p:cNvPr id="30" name="図 29" descr="暗い, 光, 座る, ピンク が含まれている画像&#10;&#10;自動的に生成された説明">
            <a:extLst>
              <a:ext uri="{FF2B5EF4-FFF2-40B4-BE49-F238E27FC236}">
                <a16:creationId xmlns:a16="http://schemas.microsoft.com/office/drawing/2014/main" id="{FD639EF6-2CD0-4DF5-A225-BB99A09457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66131" y="6177177"/>
            <a:ext cx="2173086" cy="1410963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2119EDA-8148-48DB-88ED-B29C28784CFA}"/>
              </a:ext>
            </a:extLst>
          </p:cNvPr>
          <p:cNvSpPr/>
          <p:nvPr userDrawn="1"/>
        </p:nvSpPr>
        <p:spPr>
          <a:xfrm>
            <a:off x="441292" y="2515550"/>
            <a:ext cx="2160000" cy="3528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回路, ブラシ が含まれている画像&#10;&#10;自動的に生成された説明">
            <a:extLst>
              <a:ext uri="{FF2B5EF4-FFF2-40B4-BE49-F238E27FC236}">
                <a16:creationId xmlns:a16="http://schemas.microsoft.com/office/drawing/2014/main" id="{08BADC5C-0B9C-464A-8AA4-90155521F5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"/>
          <a:stretch/>
        </p:blipFill>
        <p:spPr>
          <a:xfrm>
            <a:off x="436358" y="2515549"/>
            <a:ext cx="2174024" cy="136800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6D9AD0A-A8FC-4FBE-9A66-379D9CFB7D65}"/>
              </a:ext>
            </a:extLst>
          </p:cNvPr>
          <p:cNvSpPr/>
          <p:nvPr userDrawn="1"/>
        </p:nvSpPr>
        <p:spPr>
          <a:xfrm>
            <a:off x="2807788" y="2515550"/>
            <a:ext cx="2160000" cy="3528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79787" y="179856"/>
            <a:ext cx="7416000" cy="10548000"/>
          </a:xfrm>
          <a:prstGeom prst="rect">
            <a:avLst/>
          </a:prstGeom>
          <a:noFill/>
          <a:ln>
            <a:solidFill>
              <a:srgbClr val="A5CE5C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D88B60C-AB42-47D1-89C6-F2CD1F35A983}"/>
              </a:ext>
            </a:extLst>
          </p:cNvPr>
          <p:cNvSpPr/>
          <p:nvPr userDrawn="1"/>
        </p:nvSpPr>
        <p:spPr>
          <a:xfrm>
            <a:off x="5172144" y="2515550"/>
            <a:ext cx="2160000" cy="3528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8" name="図 37" descr="座る, 雨, 雪, 立つ が含まれている画像&#10;&#10;自動的に生成された説明">
            <a:extLst>
              <a:ext uri="{FF2B5EF4-FFF2-40B4-BE49-F238E27FC236}">
                <a16:creationId xmlns:a16="http://schemas.microsoft.com/office/drawing/2014/main" id="{9AB76A3D-069C-4B4C-AA35-C6C18A0670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06428" y="2515550"/>
            <a:ext cx="2163600" cy="1365807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38AD930-ACCE-41B2-A8F8-132A5F42A6EF}"/>
              </a:ext>
            </a:extLst>
          </p:cNvPr>
          <p:cNvSpPr/>
          <p:nvPr userDrawn="1"/>
        </p:nvSpPr>
        <p:spPr>
          <a:xfrm>
            <a:off x="0" y="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8548D31-4530-46D0-8C1D-AC8F8534633E}"/>
              </a:ext>
            </a:extLst>
          </p:cNvPr>
          <p:cNvSpPr/>
          <p:nvPr userDrawn="1"/>
        </p:nvSpPr>
        <p:spPr>
          <a:xfrm>
            <a:off x="7500099" y="4104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B174583-18B7-4250-9C3A-F5DB991CA441}"/>
              </a:ext>
            </a:extLst>
          </p:cNvPr>
          <p:cNvSpPr/>
          <p:nvPr userDrawn="1"/>
        </p:nvSpPr>
        <p:spPr>
          <a:xfrm>
            <a:off x="15240" y="10607040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FFA5C4D-FE64-42AF-84A4-8A538B52ED88}"/>
              </a:ext>
            </a:extLst>
          </p:cNvPr>
          <p:cNvSpPr/>
          <p:nvPr userDrawn="1"/>
        </p:nvSpPr>
        <p:spPr>
          <a:xfrm>
            <a:off x="7515339" y="10611144"/>
            <a:ext cx="252000" cy="252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77E4149E-29E6-4F3C-B43A-666603077D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72142" y="2517381"/>
            <a:ext cx="2167075" cy="1376330"/>
          </a:xfrm>
          <a:prstGeom prst="rect">
            <a:avLst/>
          </a:prstGeom>
        </p:spPr>
      </p:pic>
      <p:pic>
        <p:nvPicPr>
          <p:cNvPr id="27" name="図 26" descr="屋内, 部屋, ストリート, いっぱい が含まれている画像&#10;&#10;自動的に生成された説明">
            <a:extLst>
              <a:ext uri="{FF2B5EF4-FFF2-40B4-BE49-F238E27FC236}">
                <a16:creationId xmlns:a16="http://schemas.microsoft.com/office/drawing/2014/main" id="{C1EAE99A-AF86-4F49-921B-BA44323F31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589" y="6177177"/>
            <a:ext cx="2164065" cy="13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1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記入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D14B151-6D9A-4183-BCB4-CC2497C28B07}"/>
              </a:ext>
            </a:extLst>
          </p:cNvPr>
          <p:cNvSpPr/>
          <p:nvPr userDrawn="1"/>
        </p:nvSpPr>
        <p:spPr>
          <a:xfrm>
            <a:off x="-5260" y="0"/>
            <a:ext cx="7959012" cy="4977146"/>
          </a:xfrm>
          <a:prstGeom prst="rect">
            <a:avLst/>
          </a:prstGeom>
          <a:blipFill dpi="0" rotWithShape="1">
            <a:blip r:embed="rId2" cstate="screen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3D8B9EE-DC72-4F33-807F-73FAA8C757A1}"/>
              </a:ext>
            </a:extLst>
          </p:cNvPr>
          <p:cNvSpPr/>
          <p:nvPr userDrawn="1"/>
        </p:nvSpPr>
        <p:spPr>
          <a:xfrm>
            <a:off x="437997" y="640192"/>
            <a:ext cx="3763613" cy="1907699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89E16BB-5E1E-4942-BEC7-DC242F594062}"/>
              </a:ext>
            </a:extLst>
          </p:cNvPr>
          <p:cNvSpPr/>
          <p:nvPr userDrawn="1"/>
        </p:nvSpPr>
        <p:spPr>
          <a:xfrm>
            <a:off x="4384750" y="640192"/>
            <a:ext cx="2944796" cy="1907699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5417C2A-850A-4233-93ED-6F9D6AADBF51}"/>
              </a:ext>
            </a:extLst>
          </p:cNvPr>
          <p:cNvSpPr/>
          <p:nvPr userDrawn="1"/>
        </p:nvSpPr>
        <p:spPr>
          <a:xfrm>
            <a:off x="435508" y="3047652"/>
            <a:ext cx="6894035" cy="1800000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EA7A07F9-D5AC-4810-A0BE-2F695CB915B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08185677"/>
              </p:ext>
            </p:extLst>
          </p:nvPr>
        </p:nvGraphicFramePr>
        <p:xfrm>
          <a:off x="625549" y="5615620"/>
          <a:ext cx="646576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  <a:gridCol w="1132645">
                  <a:extLst>
                    <a:ext uri="{9D8B030D-6E8A-4147-A177-3AD203B41FA5}">
                      <a16:colId xmlns:a16="http://schemas.microsoft.com/office/drawing/2014/main" val="3480907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参加者③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27963C9-A569-47DD-A0EF-87308150FE22}"/>
              </a:ext>
            </a:extLst>
          </p:cNvPr>
          <p:cNvSpPr txBox="1"/>
          <p:nvPr userDrawn="1"/>
        </p:nvSpPr>
        <p:spPr>
          <a:xfrm>
            <a:off x="440769" y="294818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セミナー形式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6A87F29-3CA1-4948-AE41-CE169461310A}"/>
              </a:ext>
            </a:extLst>
          </p:cNvPr>
          <p:cNvSpPr txBox="1"/>
          <p:nvPr userDrawn="1"/>
        </p:nvSpPr>
        <p:spPr>
          <a:xfrm>
            <a:off x="577402" y="5027913"/>
            <a:ext cx="6333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デジタル技術を活用した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ビジネスイノベーションセミナーの申込書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E0BDD77-3721-4E11-90CA-E7E52025C102}"/>
              </a:ext>
            </a:extLst>
          </p:cNvPr>
          <p:cNvSpPr txBox="1"/>
          <p:nvPr userDrawn="1"/>
        </p:nvSpPr>
        <p:spPr>
          <a:xfrm>
            <a:off x="440769" y="2697407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セミナー番号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B646BF9-5B5E-4770-BFE4-DB9F27CC95C7}"/>
              </a:ext>
            </a:extLst>
          </p:cNvPr>
          <p:cNvSpPr txBox="1"/>
          <p:nvPr userDrawn="1"/>
        </p:nvSpPr>
        <p:spPr>
          <a:xfrm>
            <a:off x="5375402" y="9698636"/>
            <a:ext cx="1822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E4F7152-48EA-479F-8D5A-88A4BE8146BC}"/>
              </a:ext>
            </a:extLst>
          </p:cNvPr>
          <p:cNvSpPr txBox="1"/>
          <p:nvPr userDrawn="1"/>
        </p:nvSpPr>
        <p:spPr>
          <a:xfrm>
            <a:off x="513760" y="9749282"/>
            <a:ext cx="49726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茨城県産業技術イノベーションセンター　新ビジネス支援グループ　久野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関谷行き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029(293)7495</a:t>
            </a:r>
            <a:r>
              <a:rPr lang="ja-JP" altLang="en-US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電子メール </a:t>
            </a:r>
            <a:r>
              <a:rPr lang="en-US" altLang="ja-JP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business2@itic.pref.ibaraki.jp</a:t>
            </a:r>
          </a:p>
          <a:p>
            <a:r>
              <a:rPr lang="ja-JP" altLang="en-US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　</a:t>
            </a:r>
            <a:r>
              <a:rPr lang="en-US" altLang="ja-JP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http://www.itic.pref.ibaraki.jp/index.html</a:t>
            </a:r>
            <a:r>
              <a:rPr lang="ja-JP" altLang="en-US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D8B5282-AF76-4D40-943E-FE6FAD7BE8EC}"/>
              </a:ext>
            </a:extLst>
          </p:cNvPr>
          <p:cNvSpPr txBox="1"/>
          <p:nvPr userDrawn="1"/>
        </p:nvSpPr>
        <p:spPr>
          <a:xfrm>
            <a:off x="4388832" y="5207363"/>
            <a:ext cx="212654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9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5153F674-DB49-4C7C-8C02-F22064707309}"/>
              </a:ext>
            </a:extLst>
          </p:cNvPr>
          <p:cNvSpPr/>
          <p:nvPr userDrawn="1"/>
        </p:nvSpPr>
        <p:spPr>
          <a:xfrm rot="5400000">
            <a:off x="5309061" y="9837530"/>
            <a:ext cx="144000" cy="72000"/>
          </a:xfrm>
          <a:prstGeom prst="triangle">
            <a:avLst/>
          </a:prstGeom>
          <a:solidFill>
            <a:srgbClr val="FF669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FA51DF04-4A50-4ADC-84EB-1ABD17110E10}"/>
              </a:ext>
            </a:extLst>
          </p:cNvPr>
          <p:cNvSpPr/>
          <p:nvPr userDrawn="1"/>
        </p:nvSpPr>
        <p:spPr>
          <a:xfrm rot="5400000">
            <a:off x="4329519" y="5363723"/>
            <a:ext cx="144000" cy="72000"/>
          </a:xfrm>
          <a:prstGeom prst="triangle">
            <a:avLst/>
          </a:prstGeom>
          <a:solidFill>
            <a:srgbClr val="FF669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6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記入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3D8B9EE-DC72-4F33-807F-73FAA8C757A1}"/>
              </a:ext>
            </a:extLst>
          </p:cNvPr>
          <p:cNvSpPr/>
          <p:nvPr userDrawn="1"/>
        </p:nvSpPr>
        <p:spPr>
          <a:xfrm>
            <a:off x="437997" y="640192"/>
            <a:ext cx="3763613" cy="1907699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89E16BB-5E1E-4942-BEC7-DC242F594062}"/>
              </a:ext>
            </a:extLst>
          </p:cNvPr>
          <p:cNvSpPr/>
          <p:nvPr userDrawn="1"/>
        </p:nvSpPr>
        <p:spPr>
          <a:xfrm>
            <a:off x="4384750" y="640192"/>
            <a:ext cx="2944796" cy="1907699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6A87F29-3CA1-4948-AE41-CE169461310A}"/>
              </a:ext>
            </a:extLst>
          </p:cNvPr>
          <p:cNvSpPr txBox="1"/>
          <p:nvPr userDrawn="1"/>
        </p:nvSpPr>
        <p:spPr>
          <a:xfrm>
            <a:off x="577402" y="5027913"/>
            <a:ext cx="6333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ションセミナーの申込書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B646BF9-5B5E-4770-BFE4-DB9F27CC95C7}"/>
              </a:ext>
            </a:extLst>
          </p:cNvPr>
          <p:cNvSpPr txBox="1"/>
          <p:nvPr userDrawn="1"/>
        </p:nvSpPr>
        <p:spPr>
          <a:xfrm>
            <a:off x="5375402" y="9698636"/>
            <a:ext cx="1822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E4F7152-48EA-479F-8D5A-88A4BE8146BC}"/>
              </a:ext>
            </a:extLst>
          </p:cNvPr>
          <p:cNvSpPr txBox="1"/>
          <p:nvPr userDrawn="1"/>
        </p:nvSpPr>
        <p:spPr>
          <a:xfrm>
            <a:off x="513760" y="9749282"/>
            <a:ext cx="49726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茨城県産業技術イノベーションセンター　新ビジネス支援グループ　久野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関谷行き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029(293)7495</a:t>
            </a:r>
            <a:r>
              <a:rPr lang="ja-JP" altLang="en-US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電子メール </a:t>
            </a:r>
            <a:r>
              <a:rPr lang="en-US" altLang="ja-JP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business2@itic.pref.ibaraki.jp</a:t>
            </a:r>
          </a:p>
          <a:p>
            <a:r>
              <a:rPr lang="ja-JP" altLang="en-US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　</a:t>
            </a:r>
            <a:r>
              <a:rPr lang="en-US" altLang="ja-JP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http://www.itic.pref.ibaraki.jp/index.html</a:t>
            </a:r>
            <a:r>
              <a:rPr lang="ja-JP" altLang="en-US" sz="105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D8B5282-AF76-4D40-943E-FE6FAD7BE8EC}"/>
              </a:ext>
            </a:extLst>
          </p:cNvPr>
          <p:cNvSpPr txBox="1"/>
          <p:nvPr userDrawn="1"/>
        </p:nvSpPr>
        <p:spPr>
          <a:xfrm>
            <a:off x="4388832" y="5207363"/>
            <a:ext cx="212654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9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5153F674-DB49-4C7C-8C02-F22064707309}"/>
              </a:ext>
            </a:extLst>
          </p:cNvPr>
          <p:cNvSpPr/>
          <p:nvPr userDrawn="1"/>
        </p:nvSpPr>
        <p:spPr>
          <a:xfrm rot="5400000">
            <a:off x="5309061" y="9837530"/>
            <a:ext cx="144000" cy="72000"/>
          </a:xfrm>
          <a:prstGeom prst="triangle">
            <a:avLst/>
          </a:prstGeom>
          <a:solidFill>
            <a:srgbClr val="FF669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FA51DF04-4A50-4ADC-84EB-1ABD17110E10}"/>
              </a:ext>
            </a:extLst>
          </p:cNvPr>
          <p:cNvSpPr/>
          <p:nvPr userDrawn="1"/>
        </p:nvSpPr>
        <p:spPr>
          <a:xfrm rot="5400000">
            <a:off x="4329519" y="5363723"/>
            <a:ext cx="144000" cy="72000"/>
          </a:xfrm>
          <a:prstGeom prst="triangle">
            <a:avLst/>
          </a:prstGeom>
          <a:solidFill>
            <a:srgbClr val="FF6699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62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32B0-37D1-49AF-AA82-3F8389830FFC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2" r:id="rId2"/>
    <p:sldLayoutId id="2147483679" r:id="rId3"/>
    <p:sldLayoutId id="2147483685" r:id="rId4"/>
    <p:sldLayoutId id="2147483681" r:id="rId5"/>
    <p:sldLayoutId id="2147483684" r:id="rId6"/>
    <p:sldLayoutId id="2147483680" r:id="rId7"/>
    <p:sldLayoutId id="2147483675" r:id="rId8"/>
    <p:sldLayoutId id="2147483683" r:id="rId9"/>
    <p:sldLayoutId id="2147483666" r:id="rId10"/>
    <p:sldLayoutId id="2147483667" r:id="rId11"/>
  </p:sldLayoutIdLst>
  <p:hf hdr="0" ftr="0" dt="0"/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A3AFB6-3544-4632-BA83-5FEE8834A4F2}"/>
              </a:ext>
            </a:extLst>
          </p:cNvPr>
          <p:cNvSpPr txBox="1"/>
          <p:nvPr/>
        </p:nvSpPr>
        <p:spPr>
          <a:xfrm>
            <a:off x="397787" y="5329617"/>
            <a:ext cx="453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DX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推進指標活用セミナー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05C44C0-27D4-4D75-9FA7-E898177E2154}"/>
              </a:ext>
            </a:extLst>
          </p:cNvPr>
          <p:cNvGrpSpPr/>
          <p:nvPr/>
        </p:nvGrpSpPr>
        <p:grpSpPr>
          <a:xfrm>
            <a:off x="433787" y="5604038"/>
            <a:ext cx="4428000" cy="276999"/>
            <a:chOff x="433787" y="5988134"/>
            <a:chExt cx="4428000" cy="276999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200C6505-AFE3-450F-9135-CF9436F1D6AB}"/>
                </a:ext>
              </a:extLst>
            </p:cNvPr>
            <p:cNvSpPr/>
            <p:nvPr/>
          </p:nvSpPr>
          <p:spPr>
            <a:xfrm>
              <a:off x="433787" y="5988134"/>
              <a:ext cx="4428000" cy="252000"/>
            </a:xfrm>
            <a:prstGeom prst="rect">
              <a:avLst/>
            </a:prstGeom>
            <a:solidFill>
              <a:srgbClr val="FF0066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DCCD700F-729C-4196-9F96-415897AF5307}"/>
                </a:ext>
              </a:extLst>
            </p:cNvPr>
            <p:cNvSpPr txBox="1"/>
            <p:nvPr/>
          </p:nvSpPr>
          <p:spPr>
            <a:xfrm>
              <a:off x="747684" y="5988134"/>
              <a:ext cx="394420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kumimoji="1" lang="ja-JP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お申込み用紙</a:t>
              </a:r>
              <a:endPara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94C48C4-8960-4E0D-96EE-D5322C1DC478}"/>
              </a:ext>
            </a:extLst>
          </p:cNvPr>
          <p:cNvGrpSpPr/>
          <p:nvPr/>
        </p:nvGrpSpPr>
        <p:grpSpPr>
          <a:xfrm>
            <a:off x="433787" y="6386647"/>
            <a:ext cx="4428000" cy="820383"/>
            <a:chOff x="433787" y="6481897"/>
            <a:chExt cx="4428000" cy="820383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6F76426-5B47-48E5-896F-511662F61876}"/>
                </a:ext>
              </a:extLst>
            </p:cNvPr>
            <p:cNvSpPr txBox="1"/>
            <p:nvPr/>
          </p:nvSpPr>
          <p:spPr>
            <a:xfrm>
              <a:off x="433787" y="6481897"/>
              <a:ext cx="1080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会社名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8B68D60-B92F-47D9-89E8-73CB6E89A375}"/>
                </a:ext>
              </a:extLst>
            </p:cNvPr>
            <p:cNvSpPr/>
            <p:nvPr/>
          </p:nvSpPr>
          <p:spPr>
            <a:xfrm>
              <a:off x="433787" y="6762280"/>
              <a:ext cx="4428000" cy="540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0EE3C6D-9FBD-4456-9DE7-C5240588D61A}"/>
              </a:ext>
            </a:extLst>
          </p:cNvPr>
          <p:cNvGrpSpPr/>
          <p:nvPr/>
        </p:nvGrpSpPr>
        <p:grpSpPr>
          <a:xfrm>
            <a:off x="433787" y="7313159"/>
            <a:ext cx="4428000" cy="820383"/>
            <a:chOff x="433787" y="6481897"/>
            <a:chExt cx="4428000" cy="820383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3F18870-658C-4437-9846-30D9174453F6}"/>
                </a:ext>
              </a:extLst>
            </p:cNvPr>
            <p:cNvSpPr txBox="1"/>
            <p:nvPr/>
          </p:nvSpPr>
          <p:spPr>
            <a:xfrm>
              <a:off x="433787" y="6481897"/>
              <a:ext cx="1080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お名前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DC7189F-0D52-46D9-B7EF-EF35C446313D}"/>
                </a:ext>
              </a:extLst>
            </p:cNvPr>
            <p:cNvSpPr/>
            <p:nvPr/>
          </p:nvSpPr>
          <p:spPr>
            <a:xfrm>
              <a:off x="433787" y="6762280"/>
              <a:ext cx="4428000" cy="540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93ED395-4FCA-4C00-8B7F-5E4EBD481427}"/>
              </a:ext>
            </a:extLst>
          </p:cNvPr>
          <p:cNvGrpSpPr/>
          <p:nvPr/>
        </p:nvGrpSpPr>
        <p:grpSpPr>
          <a:xfrm>
            <a:off x="433787" y="8239671"/>
            <a:ext cx="4428000" cy="820383"/>
            <a:chOff x="433787" y="6481897"/>
            <a:chExt cx="4428000" cy="820383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6B5FA9A7-E3BC-45DC-9102-C37B6C3C7041}"/>
                </a:ext>
              </a:extLst>
            </p:cNvPr>
            <p:cNvSpPr txBox="1"/>
            <p:nvPr/>
          </p:nvSpPr>
          <p:spPr>
            <a:xfrm>
              <a:off x="433787" y="6481897"/>
              <a:ext cx="234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ご連絡の取れるお電話番号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326135E-C0AF-435C-A92B-4AEEC6D0459B}"/>
                </a:ext>
              </a:extLst>
            </p:cNvPr>
            <p:cNvSpPr/>
            <p:nvPr/>
          </p:nvSpPr>
          <p:spPr>
            <a:xfrm>
              <a:off x="433787" y="6762280"/>
              <a:ext cx="4428000" cy="540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7D9C154F-4B4C-4CE7-9569-4A01D827EBB3}"/>
              </a:ext>
            </a:extLst>
          </p:cNvPr>
          <p:cNvGrpSpPr/>
          <p:nvPr/>
        </p:nvGrpSpPr>
        <p:grpSpPr>
          <a:xfrm>
            <a:off x="433787" y="9166182"/>
            <a:ext cx="4428000" cy="820383"/>
            <a:chOff x="433787" y="6481897"/>
            <a:chExt cx="4428000" cy="820383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B9F507A0-EEC6-42E7-83D1-7301835E989A}"/>
                </a:ext>
              </a:extLst>
            </p:cNvPr>
            <p:cNvSpPr txBox="1"/>
            <p:nvPr/>
          </p:nvSpPr>
          <p:spPr>
            <a:xfrm>
              <a:off x="433787" y="6481897"/>
              <a:ext cx="162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メールアドレス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1E57396-EABD-4C12-AE43-09000CE73CC2}"/>
                </a:ext>
              </a:extLst>
            </p:cNvPr>
            <p:cNvSpPr/>
            <p:nvPr/>
          </p:nvSpPr>
          <p:spPr>
            <a:xfrm>
              <a:off x="433787" y="6762280"/>
              <a:ext cx="4428000" cy="54000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8C1D42E-AC52-462A-A820-32A73F579059}"/>
              </a:ext>
            </a:extLst>
          </p:cNvPr>
          <p:cNvSpPr txBox="1"/>
          <p:nvPr/>
        </p:nvSpPr>
        <p:spPr>
          <a:xfrm>
            <a:off x="420627" y="10042557"/>
            <a:ext cx="4972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茨城県産業技術イノベーションセンター　新ビジネス支援グループ　高岡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関谷行き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029(293)7495</a:t>
            </a:r>
            <a:r>
              <a:rPr lang="ja-JP" altLang="en-US" sz="1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電子メール </a:t>
            </a:r>
            <a:r>
              <a:rPr lang="en-US" altLang="ja-JP" sz="1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business2@itic.pref.ibaraki.jp</a:t>
            </a:r>
          </a:p>
          <a:p>
            <a:r>
              <a:rPr lang="ja-JP" altLang="en-US" sz="1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　</a:t>
            </a:r>
            <a:r>
              <a:rPr lang="en-US" altLang="ja-JP" sz="1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http://www.itic.pref.ibaraki.jp/index.html</a:t>
            </a:r>
            <a:r>
              <a:rPr lang="ja-JP" altLang="en-US" sz="1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D1C9A433-1147-4A46-B348-3B37EF1EE657}"/>
              </a:ext>
            </a:extLst>
          </p:cNvPr>
          <p:cNvGrpSpPr/>
          <p:nvPr/>
        </p:nvGrpSpPr>
        <p:grpSpPr>
          <a:xfrm>
            <a:off x="529902" y="978476"/>
            <a:ext cx="1042465" cy="1157865"/>
            <a:chOff x="4988689" y="4242171"/>
            <a:chExt cx="2125145" cy="2360397"/>
          </a:xfrm>
        </p:grpSpPr>
        <p:pic>
          <p:nvPicPr>
            <p:cNvPr id="78" name="図 77" descr="グラフィカル ユーザー インターフェイス&#10;&#10;低い精度で自動的に生成された説明">
              <a:extLst>
                <a:ext uri="{FF2B5EF4-FFF2-40B4-BE49-F238E27FC236}">
                  <a16:creationId xmlns:a16="http://schemas.microsoft.com/office/drawing/2014/main" id="{D4FC3085-72CD-4679-B74A-A7F0E9490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88689" y="4242171"/>
              <a:ext cx="2122025" cy="2360397"/>
            </a:xfrm>
            <a:prstGeom prst="rect">
              <a:avLst/>
            </a:prstGeom>
          </p:spPr>
        </p:pic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910C6F60-7E8B-49A4-B783-2EB67E3E8DF6}"/>
                </a:ext>
              </a:extLst>
            </p:cNvPr>
            <p:cNvSpPr/>
            <p:nvPr/>
          </p:nvSpPr>
          <p:spPr>
            <a:xfrm>
              <a:off x="4989834" y="4246624"/>
              <a:ext cx="2124000" cy="2340000"/>
            </a:xfrm>
            <a:prstGeom prst="rect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5CE6A4BD-C1A7-4315-ABAF-3A85DB27BC0B}"/>
              </a:ext>
            </a:extLst>
          </p:cNvPr>
          <p:cNvSpPr txBox="1"/>
          <p:nvPr/>
        </p:nvSpPr>
        <p:spPr>
          <a:xfrm>
            <a:off x="420626" y="487456"/>
            <a:ext cx="2996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DX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推進指標による自己診断支援の考え方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1" name="図 80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49047831-95ED-4E6D-831E-7CCC0A2867E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6971" y="856908"/>
            <a:ext cx="3367312" cy="2358088"/>
          </a:xfrm>
          <a:prstGeom prst="rect">
            <a:avLst/>
          </a:prstGeom>
        </p:spPr>
      </p:pic>
      <p:pic>
        <p:nvPicPr>
          <p:cNvPr id="83" name="図 82" descr="線画 が含まれている画像&#10;&#10;自動的に生成された説明">
            <a:extLst>
              <a:ext uri="{FF2B5EF4-FFF2-40B4-BE49-F238E27FC236}">
                <a16:creationId xmlns:a16="http://schemas.microsoft.com/office/drawing/2014/main" id="{7E9A7BFB-D312-42F5-A3CA-9317AA682CA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8583" y="1936116"/>
            <a:ext cx="2003257" cy="1502443"/>
          </a:xfrm>
          <a:prstGeom prst="rect">
            <a:avLst/>
          </a:prstGeom>
        </p:spPr>
      </p:pic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ECC9AC5D-9B38-4B74-AA91-18ABB5664CFF}"/>
              </a:ext>
            </a:extLst>
          </p:cNvPr>
          <p:cNvGrpSpPr/>
          <p:nvPr/>
        </p:nvGrpSpPr>
        <p:grpSpPr>
          <a:xfrm>
            <a:off x="5028887" y="770021"/>
            <a:ext cx="2413375" cy="1361417"/>
            <a:chOff x="5028887" y="809524"/>
            <a:chExt cx="2413375" cy="875733"/>
          </a:xfrm>
        </p:grpSpPr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BCBCB4D-6908-4E04-B5D1-EE53EB6F9658}"/>
                </a:ext>
              </a:extLst>
            </p:cNvPr>
            <p:cNvSpPr/>
            <p:nvPr/>
          </p:nvSpPr>
          <p:spPr>
            <a:xfrm>
              <a:off x="5028887" y="809524"/>
              <a:ext cx="2413375" cy="759372"/>
            </a:xfrm>
            <a:prstGeom prst="rect">
              <a:avLst/>
            </a:prstGeom>
            <a:solidFill>
              <a:srgbClr val="D2E6EE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二等辺三角形 85">
              <a:extLst>
                <a:ext uri="{FF2B5EF4-FFF2-40B4-BE49-F238E27FC236}">
                  <a16:creationId xmlns:a16="http://schemas.microsoft.com/office/drawing/2014/main" id="{24461525-F3D0-4380-8867-2477A9B0CF29}"/>
                </a:ext>
              </a:extLst>
            </p:cNvPr>
            <p:cNvSpPr/>
            <p:nvPr/>
          </p:nvSpPr>
          <p:spPr>
            <a:xfrm flipV="1">
              <a:off x="5768622" y="1533552"/>
              <a:ext cx="212047" cy="151705"/>
            </a:xfrm>
            <a:prstGeom prst="triangle">
              <a:avLst/>
            </a:prstGeom>
            <a:solidFill>
              <a:srgbClr val="D2E6EE"/>
            </a:solidFill>
            <a:ln w="0"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43EFA2F-1149-40D2-90FF-B61EAB75731E}"/>
              </a:ext>
            </a:extLst>
          </p:cNvPr>
          <p:cNvSpPr txBox="1"/>
          <p:nvPr/>
        </p:nvSpPr>
        <p:spPr>
          <a:xfrm>
            <a:off x="2786361" y="3215472"/>
            <a:ext cx="24551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914400" font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900" dirty="0"/>
              <a:t>定性指標（経産省ウェブサイトより引用）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2EF70F9-70A5-4B09-9DFD-41598A94209A}"/>
              </a:ext>
            </a:extLst>
          </p:cNvPr>
          <p:cNvSpPr/>
          <p:nvPr/>
        </p:nvSpPr>
        <p:spPr>
          <a:xfrm>
            <a:off x="5096014" y="804989"/>
            <a:ext cx="224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自己診断書作成では、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時間の面談／メンタリングのほか、オンライン会議、企業訪問等を行い、現場の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推進の現状についてヒアリングいたします。それらを踏まえて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診断結果をレポートとして作成、必要に応じた個別の企業相談等の対応をいたします。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76B5A7-2186-4C7B-BE39-F04C717C555F}"/>
              </a:ext>
            </a:extLst>
          </p:cNvPr>
          <p:cNvSpPr txBox="1"/>
          <p:nvPr/>
        </p:nvSpPr>
        <p:spPr>
          <a:xfrm>
            <a:off x="338179" y="5945449"/>
            <a:ext cx="72298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下表にご記入のうえ　①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②電子メールでご返送、あるいは③二次元コードからお申込みください。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/>
          </a:p>
        </p:txBody>
      </p:sp>
      <p:sp>
        <p:nvSpPr>
          <p:cNvPr id="60" name="四角形: メモ 59">
            <a:extLst>
              <a:ext uri="{FF2B5EF4-FFF2-40B4-BE49-F238E27FC236}">
                <a16:creationId xmlns:a16="http://schemas.microsoft.com/office/drawing/2014/main" id="{304D3945-5CD6-451F-B257-56E887E3ACA3}"/>
              </a:ext>
            </a:extLst>
          </p:cNvPr>
          <p:cNvSpPr/>
          <p:nvPr/>
        </p:nvSpPr>
        <p:spPr bwMode="auto">
          <a:xfrm>
            <a:off x="528201" y="3555496"/>
            <a:ext cx="1102479" cy="1153685"/>
          </a:xfrm>
          <a:prstGeom prst="foldedCorner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DX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診断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結果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（企業カルテ）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2A69B41-1D25-4EE6-BC22-D401FA06EE5A}"/>
              </a:ext>
            </a:extLst>
          </p:cNvPr>
          <p:cNvGrpSpPr/>
          <p:nvPr/>
        </p:nvGrpSpPr>
        <p:grpSpPr>
          <a:xfrm>
            <a:off x="1812299" y="3958615"/>
            <a:ext cx="5655301" cy="720001"/>
            <a:chOff x="1812299" y="4092727"/>
            <a:chExt cx="5934088" cy="720001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4B56C3F9-B5D8-4936-91EE-1E0FB9A342FA}"/>
                </a:ext>
              </a:extLst>
            </p:cNvPr>
            <p:cNvSpPr/>
            <p:nvPr/>
          </p:nvSpPr>
          <p:spPr>
            <a:xfrm>
              <a:off x="1812299" y="4092727"/>
              <a:ext cx="1908000" cy="719999"/>
            </a:xfrm>
            <a:prstGeom prst="rect">
              <a:avLst/>
            </a:prstGeom>
            <a:noFill/>
            <a:ln w="15875">
              <a:solidFill>
                <a:srgbClr val="57564F"/>
              </a:solidFill>
            </a:ln>
          </p:spPr>
          <p:txBody>
            <a:bodyPr wrap="square" rtlCol="0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  <a:r>
                <a:rPr lang="en-US" altLang="ja-JP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DX</a:t>
              </a:r>
              <a:r>
                <a:rPr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推進指標の選定</a:t>
              </a:r>
              <a:endParaRPr lang="en-US" altLang="ja-JP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lnSpc>
                  <a:spcPct val="1200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全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62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項目のうち、企業規模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lnSpc>
                  <a:spcPct val="1200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等に応じて必要な項目を診断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97F0069F-B8D8-47DA-BE4C-3CD719EF36E5}"/>
                </a:ext>
              </a:extLst>
            </p:cNvPr>
            <p:cNvSpPr/>
            <p:nvPr/>
          </p:nvSpPr>
          <p:spPr>
            <a:xfrm>
              <a:off x="3825343" y="4092728"/>
              <a:ext cx="1908000" cy="720000"/>
            </a:xfrm>
            <a:prstGeom prst="rect">
              <a:avLst/>
            </a:prstGeom>
            <a:noFill/>
            <a:ln w="15875">
              <a:solidFill>
                <a:srgbClr val="57564F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②成熟度評価、目標設定</a:t>
              </a:r>
              <a:endParaRPr lang="en-US" altLang="ja-JP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現状と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年後の成熟度を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段階評価及び設定（理由含）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3FA9D32A-E32B-452C-9CC6-245438781906}"/>
                </a:ext>
              </a:extLst>
            </p:cNvPr>
            <p:cNvSpPr/>
            <p:nvPr/>
          </p:nvSpPr>
          <p:spPr>
            <a:xfrm>
              <a:off x="5838387" y="4092728"/>
              <a:ext cx="1908000" cy="719998"/>
            </a:xfrm>
            <a:prstGeom prst="rect">
              <a:avLst/>
            </a:prstGeom>
            <a:noFill/>
            <a:ln w="15875">
              <a:solidFill>
                <a:srgbClr val="57564F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③デジタル化アクション提言</a:t>
              </a:r>
              <a:endParaRPr lang="en-US" altLang="ja-JP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年後に向けた主要なデジタル化推進のアクション整理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5185136B-B222-4F1C-8B7F-CB55BD8FB44B}"/>
              </a:ext>
            </a:extLst>
          </p:cNvPr>
          <p:cNvCxnSpPr>
            <a:stCxn id="79" idx="2"/>
          </p:cNvCxnSpPr>
          <p:nvPr/>
        </p:nvCxnSpPr>
        <p:spPr>
          <a:xfrm flipH="1">
            <a:off x="1050369" y="2128519"/>
            <a:ext cx="1047" cy="1368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C5147FF3-785F-4281-B354-BA1FC255CC82}"/>
              </a:ext>
            </a:extLst>
          </p:cNvPr>
          <p:cNvSpPr/>
          <p:nvPr/>
        </p:nvSpPr>
        <p:spPr>
          <a:xfrm>
            <a:off x="433787" y="2522852"/>
            <a:ext cx="1190976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経済産業省が発行した指標を活用して、診断を行います。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A848F87B-A2A6-4D1B-9F2F-E47C975F1783}"/>
              </a:ext>
            </a:extLst>
          </p:cNvPr>
          <p:cNvCxnSpPr>
            <a:cxnSpLocks/>
          </p:cNvCxnSpPr>
          <p:nvPr/>
        </p:nvCxnSpPr>
        <p:spPr>
          <a:xfrm>
            <a:off x="1624763" y="3744468"/>
            <a:ext cx="492843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12AA9D6-8913-4C5B-B38F-0B8322B4B2AF}"/>
              </a:ext>
            </a:extLst>
          </p:cNvPr>
          <p:cNvCxnSpPr>
            <a:cxnSpLocks/>
          </p:cNvCxnSpPr>
          <p:nvPr/>
        </p:nvCxnSpPr>
        <p:spPr>
          <a:xfrm flipV="1">
            <a:off x="6544132" y="3744468"/>
            <a:ext cx="0" cy="21414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E766D6B2-B4F2-48FA-9C43-520CB74CBE45}"/>
              </a:ext>
            </a:extLst>
          </p:cNvPr>
          <p:cNvCxnSpPr>
            <a:cxnSpLocks/>
          </p:cNvCxnSpPr>
          <p:nvPr/>
        </p:nvCxnSpPr>
        <p:spPr>
          <a:xfrm flipV="1">
            <a:off x="4643260" y="3744468"/>
            <a:ext cx="0" cy="21414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817D1D37-4F0B-4A4B-B52C-8246D3E5DAFB}"/>
              </a:ext>
            </a:extLst>
          </p:cNvPr>
          <p:cNvCxnSpPr>
            <a:cxnSpLocks/>
          </p:cNvCxnSpPr>
          <p:nvPr/>
        </p:nvCxnSpPr>
        <p:spPr>
          <a:xfrm flipV="1">
            <a:off x="2733180" y="3744468"/>
            <a:ext cx="0" cy="21414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AB6CAD9-DA9B-4259-9E88-32347171CA20}"/>
              </a:ext>
            </a:extLst>
          </p:cNvPr>
          <p:cNvSpPr txBox="1"/>
          <p:nvPr/>
        </p:nvSpPr>
        <p:spPr>
          <a:xfrm>
            <a:off x="522283" y="4752257"/>
            <a:ext cx="65293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914400" font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l"/>
            <a:r>
              <a:rPr lang="ja-JP" altLang="en-US" sz="900" dirty="0"/>
              <a:t>注）本事業独自のレポートです。ただ、ご要望に応じて</a:t>
            </a:r>
            <a:r>
              <a:rPr lang="en-US" altLang="ja-JP" sz="900" dirty="0"/>
              <a:t>DX</a:t>
            </a:r>
            <a:r>
              <a:rPr lang="ja-JP" altLang="en-US" sz="900" dirty="0"/>
              <a:t>推進指標を用いた診断の主幹元である</a:t>
            </a:r>
            <a:r>
              <a:rPr lang="en-US" altLang="ja-JP" sz="9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IPA</a:t>
            </a:r>
            <a:r>
              <a:rPr lang="ja-JP" altLang="en-US" sz="9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に正式診断依頼も可能です</a:t>
            </a:r>
            <a:endParaRPr lang="en-US" altLang="ja-JP" sz="9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4FF7C59C-2D08-414A-AF07-2777ECC938AD}"/>
              </a:ext>
            </a:extLst>
          </p:cNvPr>
          <p:cNvSpPr/>
          <p:nvPr/>
        </p:nvSpPr>
        <p:spPr>
          <a:xfrm>
            <a:off x="5096015" y="6674647"/>
            <a:ext cx="2245774" cy="3311919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04911B4-4520-472E-8931-42B75753CDB6}"/>
              </a:ext>
            </a:extLst>
          </p:cNvPr>
          <p:cNvSpPr txBox="1"/>
          <p:nvPr/>
        </p:nvSpPr>
        <p:spPr>
          <a:xfrm>
            <a:off x="5163354" y="6391224"/>
            <a:ext cx="144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希望日時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74AD9CB-A1ED-42E0-8A52-368C049BCDE4}"/>
              </a:ext>
            </a:extLst>
          </p:cNvPr>
          <p:cNvSpPr txBox="1"/>
          <p:nvPr/>
        </p:nvSpPr>
        <p:spPr>
          <a:xfrm>
            <a:off x="5597579" y="6734173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2022/7/28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木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44E9C84-D6FB-4DE5-A542-5F3DEF2D7250}"/>
              </a:ext>
            </a:extLst>
          </p:cNvPr>
          <p:cNvSpPr txBox="1"/>
          <p:nvPr/>
        </p:nvSpPr>
        <p:spPr>
          <a:xfrm>
            <a:off x="5671317" y="7619633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2022/8/9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kumimoji="1" lang="ja-JP" altLang="en-US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火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22F0DDE-D94F-4063-8135-B769148DCF2D}"/>
              </a:ext>
            </a:extLst>
          </p:cNvPr>
          <p:cNvSpPr txBox="1"/>
          <p:nvPr/>
        </p:nvSpPr>
        <p:spPr>
          <a:xfrm>
            <a:off x="5186352" y="8517613"/>
            <a:ext cx="1997663" cy="371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どの回もセミナーの内容は同じになります。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ご都合のよい日時を選んでお申込みください。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A85D69E-4E24-4F39-BCBD-661538595D78}"/>
              </a:ext>
            </a:extLst>
          </p:cNvPr>
          <p:cNvSpPr txBox="1"/>
          <p:nvPr/>
        </p:nvSpPr>
        <p:spPr>
          <a:xfrm>
            <a:off x="5066742" y="10048611"/>
            <a:ext cx="227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FAX : 029-293-8029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89B22116-7DAD-4914-BF66-F94C522E97FC}"/>
              </a:ext>
            </a:extLst>
          </p:cNvPr>
          <p:cNvSpPr/>
          <p:nvPr/>
        </p:nvSpPr>
        <p:spPr>
          <a:xfrm>
            <a:off x="5689061" y="7906472"/>
            <a:ext cx="1044000" cy="288000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5D3A904-8EDA-4775-99DD-824DE1FB006D}"/>
              </a:ext>
            </a:extLst>
          </p:cNvPr>
          <p:cNvSpPr txBox="1"/>
          <p:nvPr/>
        </p:nvSpPr>
        <p:spPr>
          <a:xfrm>
            <a:off x="5692391" y="7911973"/>
            <a:ext cx="1040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13:30~15:00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3697E044-986B-4794-82E2-9639B86236F0}"/>
              </a:ext>
            </a:extLst>
          </p:cNvPr>
          <p:cNvSpPr txBox="1"/>
          <p:nvPr/>
        </p:nvSpPr>
        <p:spPr>
          <a:xfrm>
            <a:off x="5407788" y="7881195"/>
            <a:ext cx="349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D2E6E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✔</a:t>
            </a:r>
            <a:endParaRPr kumimoji="1" lang="en-US" altLang="ja-JP" sz="1600" dirty="0">
              <a:solidFill>
                <a:srgbClr val="D2E6EE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2C243A82-24BF-4AE4-8308-F82D264DCB3D}"/>
              </a:ext>
            </a:extLst>
          </p:cNvPr>
          <p:cNvSpPr/>
          <p:nvPr/>
        </p:nvSpPr>
        <p:spPr>
          <a:xfrm>
            <a:off x="5689061" y="8241000"/>
            <a:ext cx="1044000" cy="288000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C0870AFB-63C1-4971-AAF7-5358FCA8A32C}"/>
              </a:ext>
            </a:extLst>
          </p:cNvPr>
          <p:cNvSpPr txBox="1"/>
          <p:nvPr/>
        </p:nvSpPr>
        <p:spPr>
          <a:xfrm>
            <a:off x="5692391" y="8246501"/>
            <a:ext cx="1040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15:30~17:00</a:t>
            </a: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8E7AFF06-5AE4-4772-A1D2-7D7ABE7FF775}"/>
              </a:ext>
            </a:extLst>
          </p:cNvPr>
          <p:cNvSpPr txBox="1"/>
          <p:nvPr/>
        </p:nvSpPr>
        <p:spPr>
          <a:xfrm>
            <a:off x="5407788" y="8215723"/>
            <a:ext cx="349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D2E6E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✔</a:t>
            </a:r>
            <a:endParaRPr kumimoji="1" lang="en-US" altLang="ja-JP" sz="1600" dirty="0">
              <a:solidFill>
                <a:srgbClr val="D2E6EE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3034E2C3-85BC-433E-9453-6D7E8B9D5F06}"/>
              </a:ext>
            </a:extLst>
          </p:cNvPr>
          <p:cNvSpPr/>
          <p:nvPr/>
        </p:nvSpPr>
        <p:spPr>
          <a:xfrm>
            <a:off x="5689061" y="7002402"/>
            <a:ext cx="1044000" cy="288000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78705EE-7AF8-4B90-8819-ACC645864DF4}"/>
              </a:ext>
            </a:extLst>
          </p:cNvPr>
          <p:cNvSpPr txBox="1"/>
          <p:nvPr/>
        </p:nvSpPr>
        <p:spPr>
          <a:xfrm>
            <a:off x="5692391" y="7007903"/>
            <a:ext cx="1040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13:30~15:00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2D099132-077F-485C-832C-47AC3D8031EA}"/>
              </a:ext>
            </a:extLst>
          </p:cNvPr>
          <p:cNvSpPr txBox="1"/>
          <p:nvPr/>
        </p:nvSpPr>
        <p:spPr>
          <a:xfrm>
            <a:off x="5407788" y="6977125"/>
            <a:ext cx="349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D2E6E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✔</a:t>
            </a:r>
            <a:endParaRPr kumimoji="1" lang="en-US" altLang="ja-JP" sz="1600" dirty="0">
              <a:solidFill>
                <a:srgbClr val="D2E6EE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A37898EC-59CC-4DA4-A236-2CF2067607F8}"/>
              </a:ext>
            </a:extLst>
          </p:cNvPr>
          <p:cNvSpPr/>
          <p:nvPr/>
        </p:nvSpPr>
        <p:spPr>
          <a:xfrm>
            <a:off x="5689061" y="7339559"/>
            <a:ext cx="1044000" cy="288000"/>
          </a:xfrm>
          <a:prstGeom prst="rect">
            <a:avLst/>
          </a:prstGeom>
          <a:solidFill>
            <a:srgbClr val="D2E6EE"/>
          </a:solid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E259F91A-7235-4332-8E91-BEEA3D9F5AB7}"/>
              </a:ext>
            </a:extLst>
          </p:cNvPr>
          <p:cNvSpPr txBox="1"/>
          <p:nvPr/>
        </p:nvSpPr>
        <p:spPr>
          <a:xfrm>
            <a:off x="5692391" y="7345060"/>
            <a:ext cx="1040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15:30~17:00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9C8C4377-050A-4958-8964-25F646E82897}"/>
              </a:ext>
            </a:extLst>
          </p:cNvPr>
          <p:cNvSpPr txBox="1"/>
          <p:nvPr/>
        </p:nvSpPr>
        <p:spPr>
          <a:xfrm>
            <a:off x="5407788" y="7314282"/>
            <a:ext cx="349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D2E6E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✔</a:t>
            </a:r>
            <a:endParaRPr kumimoji="1" lang="en-US" altLang="ja-JP" sz="1600" dirty="0">
              <a:solidFill>
                <a:srgbClr val="D2E6EE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109" name="図 108" descr="QR コード&#10;&#10;自動的に生成された説明">
            <a:extLst>
              <a:ext uri="{FF2B5EF4-FFF2-40B4-BE49-F238E27FC236}">
                <a16:creationId xmlns:a16="http://schemas.microsoft.com/office/drawing/2014/main" id="{3C2A0333-44B3-4DF9-BF9D-A071B7453C5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2199" y="8885698"/>
            <a:ext cx="1080000" cy="1080000"/>
          </a:xfrm>
          <a:prstGeom prst="rect">
            <a:avLst/>
          </a:prstGeom>
        </p:spPr>
      </p:pic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E05B12AE-CAEC-4258-B6DD-E38F6D15195A}"/>
              </a:ext>
            </a:extLst>
          </p:cNvPr>
          <p:cNvSpPr txBox="1"/>
          <p:nvPr/>
        </p:nvSpPr>
        <p:spPr>
          <a:xfrm>
            <a:off x="5320397" y="8939863"/>
            <a:ext cx="734496" cy="371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お申込み用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二次元コード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C6ED0F21-1329-48D5-845A-4ABC2EC970AD}"/>
              </a:ext>
            </a:extLst>
          </p:cNvPr>
          <p:cNvSpPr txBox="1"/>
          <p:nvPr/>
        </p:nvSpPr>
        <p:spPr>
          <a:xfrm>
            <a:off x="5156145" y="9268632"/>
            <a:ext cx="1080001" cy="66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お手持ちのスマートフォンなどで読み取ると、直接申込みフォームへアクセスできます。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0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F6AF743BE0C34EA437BA9D38237B26" ma:contentTypeVersion="7" ma:contentTypeDescription="新しいドキュメントを作成します。" ma:contentTypeScope="" ma:versionID="6cee57293bf76045866221d712e8f58d">
  <xsd:schema xmlns:xsd="http://www.w3.org/2001/XMLSchema" xmlns:xs="http://www.w3.org/2001/XMLSchema" xmlns:p="http://schemas.microsoft.com/office/2006/metadata/properties" xmlns:ns2="8bd8ba57-a60c-45f4-9d66-b302176e1be0" targetNamespace="http://schemas.microsoft.com/office/2006/metadata/properties" ma:root="true" ma:fieldsID="35c864855a275243d60b50f1e31821a8" ns2:_="">
    <xsd:import namespace="8bd8ba57-a60c-45f4-9d66-b302176e1b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8ba57-a60c-45f4-9d66-b302176e1b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6DFCDC-BB4D-467E-B74A-84F2B093EAF5}">
  <ds:schemaRefs>
    <ds:schemaRef ds:uri="http://schemas.microsoft.com/office/2006/documentManagement/types"/>
    <ds:schemaRef ds:uri="8bd8ba57-a60c-45f4-9d66-b302176e1be0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BC7FA60-ECEB-4A09-9DA3-A8EA916E43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07CA3-0956-48C6-9C65-41318E4BA9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8ba57-a60c-45f4-9d66-b302176e1b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6614</TotalTime>
  <Words>337</Words>
  <Application>Microsoft Office PowerPoint</Application>
  <PresentationFormat>ユーザー設定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Ozawa, Fumiko/小澤 文子</dc:creator>
  <cp:lastModifiedBy>T.Ishikawa</cp:lastModifiedBy>
  <cp:revision>402</cp:revision>
  <cp:lastPrinted>2022-07-11T01:23:15Z</cp:lastPrinted>
  <dcterms:created xsi:type="dcterms:W3CDTF">2020-05-14T04:48:58Z</dcterms:created>
  <dcterms:modified xsi:type="dcterms:W3CDTF">2022-07-11T08:47:09Z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0x01010021F6AF743BE0C34EA437BA9D38237B26</vt:lpwstr>
  </property>
  <property fmtid="{D5CDD505-2E9C-101B-9397-08002B2CF9AE}" pid="3" name="MSIP_Label_a7295cc1-d279-42ac-ab4d-3b0f4fece050_Enabled">
    <vt:lpwstr>true</vt:lpwstr>
  </property>
  <property fmtid="{D5CDD505-2E9C-101B-9397-08002B2CF9AE}" pid="4" name="MSIP_Label_a7295cc1-d279-42ac-ab4d-3b0f4fece050_SetDate">
    <vt:lpwstr>2021-06-16T23:47:17Z</vt:lpwstr>
  </property>
  <property fmtid="{D5CDD505-2E9C-101B-9397-08002B2CF9AE}" pid="5" name="MSIP_Label_a7295cc1-d279-42ac-ab4d-3b0f4fece050_Method">
    <vt:lpwstr>Standard</vt:lpwstr>
  </property>
  <property fmtid="{D5CDD505-2E9C-101B-9397-08002B2CF9AE}" pid="6" name="MSIP_Label_a7295cc1-d279-42ac-ab4d-3b0f4fece050_Name">
    <vt:lpwstr>FUJITSU-RESTRICTED​</vt:lpwstr>
  </property>
  <property fmtid="{D5CDD505-2E9C-101B-9397-08002B2CF9AE}" pid="7" name="MSIP_Label_a7295cc1-d279-42ac-ab4d-3b0f4fece050_SiteId">
    <vt:lpwstr>a19f121d-81e1-4858-a9d8-736e267fd4c7</vt:lpwstr>
  </property>
  <property fmtid="{D5CDD505-2E9C-101B-9397-08002B2CF9AE}" pid="8" name="MSIP_Label_a7295cc1-d279-42ac-ab4d-3b0f4fece050_ActionId">
    <vt:lpwstr>a1dcf776-3b15-4be8-a005-e3f1c0563d61</vt:lpwstr>
  </property>
  <property fmtid="{D5CDD505-2E9C-101B-9397-08002B2CF9AE}" pid="9" name="MSIP_Label_a7295cc1-d279-42ac-ab4d-3b0f4fece050_ContentBits">
    <vt:lpwstr>0</vt:lpwstr>
  </property>
</Properties>
</file>