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2" r:id="rId2"/>
  </p:sldIdLst>
  <p:sldSz cx="7775575" cy="1090771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文子" initials="文子" lastIdx="1" clrIdx="0">
    <p:extLst>
      <p:ext uri="{19B8F6BF-5375-455C-9EA6-DF929625EA0E}">
        <p15:presenceInfo xmlns:p15="http://schemas.microsoft.com/office/powerpoint/2012/main" userId="S::ozawa.fumiko@jp.fujitsu.com::6205e97b-cc8f-4ac0-8855-2a8376e130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9B04"/>
    <a:srgbClr val="1481AC"/>
    <a:srgbClr val="6AC8EE"/>
    <a:srgbClr val="FF9900"/>
    <a:srgbClr val="FFC000"/>
    <a:srgbClr val="80DA65"/>
    <a:srgbClr val="FE47B3"/>
    <a:srgbClr val="01A7EC"/>
    <a:srgbClr val="FFC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222" autoAdjust="0"/>
    <p:restoredTop sz="95220" autoAdjust="0"/>
  </p:normalViewPr>
  <p:slideViewPr>
    <p:cSldViewPr snapToGrid="0">
      <p:cViewPr varScale="1">
        <p:scale>
          <a:sx n="73" d="100"/>
          <a:sy n="73" d="100"/>
        </p:scale>
        <p:origin x="28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77CBBBFA-D47E-4011-8A7E-2BD62B920825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20925" y="1279525"/>
            <a:ext cx="246221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D48F7369-E100-4C75-A995-4FB19A97EA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257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8F7369-E100-4C75-A995-4FB19A97EA3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989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4（出来上がりサイズ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24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4（出来上がりサイズ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D178924E-E903-4C1A-8CA4-C692713F37F6}"/>
              </a:ext>
            </a:extLst>
          </p:cNvPr>
          <p:cNvSpPr/>
          <p:nvPr userDrawn="1"/>
        </p:nvSpPr>
        <p:spPr>
          <a:xfrm>
            <a:off x="2095625" y="1649952"/>
            <a:ext cx="5679950" cy="48097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762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4（出来上がりサイズ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15E8DA1-9DEB-4C10-8904-C3C6FB66F5BC}"/>
              </a:ext>
            </a:extLst>
          </p:cNvPr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solidFill>
            <a:srgbClr val="6AC8EE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73CCB22-BAEC-46D2-ACA4-866F01361025}"/>
              </a:ext>
            </a:extLst>
          </p:cNvPr>
          <p:cNvSpPr/>
          <p:nvPr userDrawn="1"/>
        </p:nvSpPr>
        <p:spPr>
          <a:xfrm>
            <a:off x="1750423" y="2259875"/>
            <a:ext cx="5917475" cy="3461657"/>
          </a:xfrm>
          <a:prstGeom prst="rect">
            <a:avLst/>
          </a:prstGeom>
          <a:blipFill>
            <a:blip r:embed="rId2"/>
            <a:stretch>
              <a:fillRect l="-830" t="-2643" r="-2260" b="-2263"/>
            </a:stretch>
          </a:blip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3664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4（出来上がりサイズ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839693E-0FCC-4CAB-B0C4-B4CAD7B04E36}"/>
              </a:ext>
            </a:extLst>
          </p:cNvPr>
          <p:cNvSpPr/>
          <p:nvPr userDrawn="1"/>
        </p:nvSpPr>
        <p:spPr>
          <a:xfrm>
            <a:off x="0" y="0"/>
            <a:ext cx="7775575" cy="109077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07787" y="107856"/>
            <a:ext cx="7560000" cy="10692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FA2FDCB-F783-41BE-88FF-654B672F87CA}"/>
              </a:ext>
            </a:extLst>
          </p:cNvPr>
          <p:cNvSpPr/>
          <p:nvPr userDrawn="1"/>
        </p:nvSpPr>
        <p:spPr>
          <a:xfrm>
            <a:off x="0" y="0"/>
            <a:ext cx="7927975" cy="11060113"/>
          </a:xfrm>
          <a:prstGeom prst="rect">
            <a:avLst/>
          </a:prstGeom>
          <a:solidFill>
            <a:srgbClr val="6AC8EE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F1BBED51-3973-4E76-8A7E-99735D7E7482}"/>
              </a:ext>
            </a:extLst>
          </p:cNvPr>
          <p:cNvSpPr/>
          <p:nvPr userDrawn="1"/>
        </p:nvSpPr>
        <p:spPr>
          <a:xfrm>
            <a:off x="314561" y="285576"/>
            <a:ext cx="7298853" cy="10488960"/>
          </a:xfrm>
          <a:prstGeom prst="roundRect">
            <a:avLst>
              <a:gd name="adj" fmla="val 3007"/>
            </a:avLst>
          </a:prstGeom>
          <a:solidFill>
            <a:schemeClr val="bg1"/>
          </a:solidFill>
          <a:ln w="0"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5707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写真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032C694-3B8C-43A6-8599-B7540A54D1E4}"/>
              </a:ext>
            </a:extLst>
          </p:cNvPr>
          <p:cNvSpPr/>
          <p:nvPr userDrawn="1"/>
        </p:nvSpPr>
        <p:spPr>
          <a:xfrm>
            <a:off x="107787" y="107856"/>
            <a:ext cx="7560000" cy="10692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11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2B0-37D1-49AF-AA82-3F8389830FFC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46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2B0-37D1-49AF-AA82-3F8389830FFC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0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32B0-37D1-49AF-AA82-3F8389830FFC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96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132B0-37D1-49AF-AA82-3F8389830FFC}" type="datetimeFigureOut">
              <a:rPr kumimoji="1" lang="ja-JP" altLang="en-US" smtClean="0"/>
              <a:t>2022/7/11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19EFC-C7FF-47B8-9480-F787BEF62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1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9" r:id="rId3"/>
    <p:sldLayoutId id="2147483678" r:id="rId4"/>
    <p:sldLayoutId id="2147483674" r:id="rId5"/>
    <p:sldLayoutId id="2147483666" r:id="rId6"/>
    <p:sldLayoutId id="2147483667" r:id="rId7"/>
    <p:sldLayoutId id="2147483670" r:id="rId8"/>
  </p:sldLayoutIdLst>
  <p:hf hdr="0" ftr="0" dt="0"/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A73F4AFB-52FC-484A-ACD4-25107ED857DF}"/>
              </a:ext>
            </a:extLst>
          </p:cNvPr>
          <p:cNvCxnSpPr/>
          <p:nvPr/>
        </p:nvCxnSpPr>
        <p:spPr>
          <a:xfrm flipH="1">
            <a:off x="3225273" y="3570075"/>
            <a:ext cx="3161281" cy="0"/>
          </a:xfrm>
          <a:prstGeom prst="line">
            <a:avLst/>
          </a:prstGeom>
          <a:ln w="31750">
            <a:solidFill>
              <a:srgbClr val="FF99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コネクタ 83">
            <a:extLst>
              <a:ext uri="{FF2B5EF4-FFF2-40B4-BE49-F238E27FC236}">
                <a16:creationId xmlns:a16="http://schemas.microsoft.com/office/drawing/2014/main" id="{D99E00ED-6AFC-4403-81FD-389F2C13F0D3}"/>
              </a:ext>
            </a:extLst>
          </p:cNvPr>
          <p:cNvCxnSpPr>
            <a:cxnSpLocks/>
          </p:cNvCxnSpPr>
          <p:nvPr/>
        </p:nvCxnSpPr>
        <p:spPr>
          <a:xfrm flipH="1" flipV="1">
            <a:off x="3631891" y="2657429"/>
            <a:ext cx="2772831" cy="26299"/>
          </a:xfrm>
          <a:prstGeom prst="line">
            <a:avLst/>
          </a:prstGeom>
          <a:ln w="31750">
            <a:solidFill>
              <a:srgbClr val="00CC00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C2AB1343-8AF4-458A-ADF4-E790413B6401}"/>
              </a:ext>
            </a:extLst>
          </p:cNvPr>
          <p:cNvSpPr txBox="1"/>
          <p:nvPr/>
        </p:nvSpPr>
        <p:spPr>
          <a:xfrm>
            <a:off x="329740" y="494342"/>
            <a:ext cx="2520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デジタル技術活用講座</a:t>
            </a:r>
            <a:endParaRPr kumimoji="1" lang="en-US" altLang="ja-JP"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～初めて学ぶ方から実業務のデジタル企画担当者まで～</a:t>
            </a:r>
          </a:p>
        </p:txBody>
      </p:sp>
      <p:graphicFrame>
        <p:nvGraphicFramePr>
          <p:cNvPr id="91" name="表 90">
            <a:extLst>
              <a:ext uri="{FF2B5EF4-FFF2-40B4-BE49-F238E27FC236}">
                <a16:creationId xmlns:a16="http://schemas.microsoft.com/office/drawing/2014/main" id="{D2A78360-DFDB-46FB-B614-09FB8D20A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908907"/>
              </p:ext>
            </p:extLst>
          </p:nvPr>
        </p:nvGraphicFramePr>
        <p:xfrm>
          <a:off x="504900" y="6072931"/>
          <a:ext cx="679112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97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会社名　団体名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住所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参加者①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役職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  <a:p>
                      <a:pPr algn="l"/>
                      <a:endParaRPr kumimoji="1" lang="en-US" altLang="ja-JP" sz="16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4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6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電子メール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参加者②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役職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  <a:p>
                      <a:pPr algn="l"/>
                      <a:endParaRPr kumimoji="1" lang="en-US" altLang="ja-JP" sz="14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4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6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電子メール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参加者③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役職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氏名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kumimoji="1" lang="ja-JP" altLang="en-US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</a:p>
                    <a:p>
                      <a:pPr algn="l"/>
                      <a:endParaRPr kumimoji="1" lang="en-US" altLang="ja-JP" sz="14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4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4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電話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＃</a:t>
                      </a:r>
                      <a:r>
                        <a:rPr kumimoji="1" lang="en-US" altLang="ja-JP" sz="1600" b="1" dirty="0">
                          <a:solidFill>
                            <a:sysClr val="windowText" lastClr="000000"/>
                          </a:solidFill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游ゴシック" panose="020B0400000000000000" pitchFamily="50" charset="-128"/>
                          <a:ea typeface="游ゴシック" panose="020B0400000000000000" pitchFamily="50" charset="-128"/>
                        </a:rPr>
                        <a:t>電子メール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b="1" dirty="0">
                        <a:solidFill>
                          <a:sysClr val="windowText" lastClr="0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83D96D89-1D38-4CC2-9300-392ECDE6DF8E}"/>
              </a:ext>
            </a:extLst>
          </p:cNvPr>
          <p:cNvSpPr txBox="1"/>
          <p:nvPr/>
        </p:nvSpPr>
        <p:spPr>
          <a:xfrm>
            <a:off x="526137" y="1765384"/>
            <a:ext cx="6787562" cy="288000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下表にご記入のうえ　①</a:t>
            </a:r>
            <a:r>
              <a: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 </a:t>
            </a:r>
            <a:r>
              <a:rPr lang="ja-JP" altLang="en-US" sz="105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または  ②電子メールでご返送、あるいは③二次元コードからお申込みください。</a:t>
            </a:r>
            <a:endParaRPr kumimoji="1" lang="en-US" altLang="ja-JP" sz="105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CD1A047F-C11E-45A7-9960-44EDB2F74EFF}"/>
              </a:ext>
            </a:extLst>
          </p:cNvPr>
          <p:cNvGrpSpPr/>
          <p:nvPr/>
        </p:nvGrpSpPr>
        <p:grpSpPr>
          <a:xfrm>
            <a:off x="1799312" y="6067413"/>
            <a:ext cx="3765738" cy="632949"/>
            <a:chOff x="1703861" y="6273327"/>
            <a:chExt cx="4514582" cy="632949"/>
          </a:xfrm>
        </p:grpSpPr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162DE193-83C8-4358-AAFE-12117013BF20}"/>
                </a:ext>
              </a:extLst>
            </p:cNvPr>
            <p:cNvSpPr txBox="1"/>
            <p:nvPr/>
          </p:nvSpPr>
          <p:spPr>
            <a:xfrm>
              <a:off x="1703861" y="6273327"/>
              <a:ext cx="4514577" cy="261404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6A517CC9-E3C8-4343-B36E-5C4F2835A598}"/>
                </a:ext>
              </a:extLst>
            </p:cNvPr>
            <p:cNvSpPr txBox="1"/>
            <p:nvPr/>
          </p:nvSpPr>
          <p:spPr>
            <a:xfrm>
              <a:off x="1703861" y="6623623"/>
              <a:ext cx="4514582" cy="282653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545C12FA-FA36-4F28-89DD-0A377CCE45EA}"/>
              </a:ext>
            </a:extLst>
          </p:cNvPr>
          <p:cNvGrpSpPr/>
          <p:nvPr/>
        </p:nvGrpSpPr>
        <p:grpSpPr>
          <a:xfrm>
            <a:off x="2158972" y="6809739"/>
            <a:ext cx="3406081" cy="1019028"/>
            <a:chOff x="2272409" y="6432098"/>
            <a:chExt cx="4476310" cy="1019028"/>
          </a:xfrm>
        </p:grpSpPr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6243EFE0-98A7-458C-BB9C-8C92B19AE5A8}"/>
                </a:ext>
              </a:extLst>
            </p:cNvPr>
            <p:cNvSpPr txBox="1"/>
            <p:nvPr/>
          </p:nvSpPr>
          <p:spPr>
            <a:xfrm>
              <a:off x="2272413" y="6432098"/>
              <a:ext cx="1939776" cy="28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8" name="テキスト ボックス 97">
              <a:extLst>
                <a:ext uri="{FF2B5EF4-FFF2-40B4-BE49-F238E27FC236}">
                  <a16:creationId xmlns:a16="http://schemas.microsoft.com/office/drawing/2014/main" id="{B758280B-66B7-427A-A08D-30FFCF9ED4B8}"/>
                </a:ext>
              </a:extLst>
            </p:cNvPr>
            <p:cNvSpPr txBox="1"/>
            <p:nvPr/>
          </p:nvSpPr>
          <p:spPr>
            <a:xfrm>
              <a:off x="4808941" y="6448045"/>
              <a:ext cx="1939776" cy="29183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9" name="テキスト ボックス 98">
              <a:extLst>
                <a:ext uri="{FF2B5EF4-FFF2-40B4-BE49-F238E27FC236}">
                  <a16:creationId xmlns:a16="http://schemas.microsoft.com/office/drawing/2014/main" id="{C231B95E-B6C4-47BE-A1A9-912786A09F9D}"/>
                </a:ext>
              </a:extLst>
            </p:cNvPr>
            <p:cNvSpPr txBox="1"/>
            <p:nvPr/>
          </p:nvSpPr>
          <p:spPr>
            <a:xfrm>
              <a:off x="2272412" y="6782407"/>
              <a:ext cx="4476307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0" name="テキスト ボックス 99">
              <a:extLst>
                <a:ext uri="{FF2B5EF4-FFF2-40B4-BE49-F238E27FC236}">
                  <a16:creationId xmlns:a16="http://schemas.microsoft.com/office/drawing/2014/main" id="{2B19C4C8-6582-4B72-A8DE-31CCBE42666E}"/>
                </a:ext>
              </a:extLst>
            </p:cNvPr>
            <p:cNvSpPr txBox="1"/>
            <p:nvPr/>
          </p:nvSpPr>
          <p:spPr>
            <a:xfrm>
              <a:off x="2272409" y="7143349"/>
              <a:ext cx="4476300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17" name="円/楕円 61">
            <a:extLst>
              <a:ext uri="{FF2B5EF4-FFF2-40B4-BE49-F238E27FC236}">
                <a16:creationId xmlns:a16="http://schemas.microsoft.com/office/drawing/2014/main" id="{B7F6A18E-9933-4B6C-93AC-4A3A721284FA}"/>
              </a:ext>
            </a:extLst>
          </p:cNvPr>
          <p:cNvSpPr/>
          <p:nvPr/>
        </p:nvSpPr>
        <p:spPr>
          <a:xfrm>
            <a:off x="6152448" y="6977431"/>
            <a:ext cx="240030" cy="24003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" name="円/楕円 62">
            <a:extLst>
              <a:ext uri="{FF2B5EF4-FFF2-40B4-BE49-F238E27FC236}">
                <a16:creationId xmlns:a16="http://schemas.microsoft.com/office/drawing/2014/main" id="{20597FE4-BD26-499F-BA98-E322AC2B5D7E}"/>
              </a:ext>
            </a:extLst>
          </p:cNvPr>
          <p:cNvSpPr/>
          <p:nvPr/>
        </p:nvSpPr>
        <p:spPr>
          <a:xfrm>
            <a:off x="6152448" y="7461991"/>
            <a:ext cx="240030" cy="24003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304BFA76-92F7-49BF-B10A-3B3AD222E26B}"/>
              </a:ext>
            </a:extLst>
          </p:cNvPr>
          <p:cNvGrpSpPr/>
          <p:nvPr/>
        </p:nvGrpSpPr>
        <p:grpSpPr>
          <a:xfrm>
            <a:off x="1992538" y="592518"/>
            <a:ext cx="3756994" cy="1153964"/>
            <a:chOff x="3577577" y="701856"/>
            <a:chExt cx="3756994" cy="1153964"/>
          </a:xfrm>
        </p:grpSpPr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57E1115A-F980-476F-A149-6D62AC9AE184}"/>
                </a:ext>
              </a:extLst>
            </p:cNvPr>
            <p:cNvSpPr txBox="1"/>
            <p:nvPr/>
          </p:nvSpPr>
          <p:spPr>
            <a:xfrm>
              <a:off x="4551612" y="701856"/>
              <a:ext cx="18089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8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申込書</a:t>
              </a:r>
              <a:endPara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2" name="テキスト ボックス 121">
              <a:extLst>
                <a:ext uri="{FF2B5EF4-FFF2-40B4-BE49-F238E27FC236}">
                  <a16:creationId xmlns:a16="http://schemas.microsoft.com/office/drawing/2014/main" id="{82CC2847-A3F2-43DA-A42D-6702F51687FD}"/>
                </a:ext>
              </a:extLst>
            </p:cNvPr>
            <p:cNvSpPr txBox="1"/>
            <p:nvPr/>
          </p:nvSpPr>
          <p:spPr>
            <a:xfrm>
              <a:off x="3577577" y="1167046"/>
              <a:ext cx="3756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FAX</a:t>
              </a:r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029-293-8029</a:t>
              </a:r>
              <a:endParaRPr kumimoji="1"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3" name="テキスト ボックス 122">
              <a:extLst>
                <a:ext uri="{FF2B5EF4-FFF2-40B4-BE49-F238E27FC236}">
                  <a16:creationId xmlns:a16="http://schemas.microsoft.com/office/drawing/2014/main" id="{6C7157FD-11AA-4C92-8526-5C5113CBE47D}"/>
                </a:ext>
              </a:extLst>
            </p:cNvPr>
            <p:cNvSpPr txBox="1"/>
            <p:nvPr/>
          </p:nvSpPr>
          <p:spPr>
            <a:xfrm>
              <a:off x="3577577" y="1455710"/>
              <a:ext cx="37569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Mail</a:t>
              </a:r>
              <a:r>
                <a:rPr kumimoji="1" lang="ja-JP" altLang="en-US" sz="20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kumimoji="1" lang="en-US" altLang="ja-JP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business2@itic.pref.ibaraki.jp</a:t>
              </a:r>
              <a:endParaRPr kumimoji="1"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24" name="二等辺三角形 123">
            <a:extLst>
              <a:ext uri="{FF2B5EF4-FFF2-40B4-BE49-F238E27FC236}">
                <a16:creationId xmlns:a16="http://schemas.microsoft.com/office/drawing/2014/main" id="{A3B9EC2C-CDF2-4C20-8650-37744BDF46F3}"/>
              </a:ext>
            </a:extLst>
          </p:cNvPr>
          <p:cNvSpPr/>
          <p:nvPr/>
        </p:nvSpPr>
        <p:spPr>
          <a:xfrm>
            <a:off x="2136462" y="155271"/>
            <a:ext cx="3528000" cy="288000"/>
          </a:xfrm>
          <a:prstGeom prst="triangle">
            <a:avLst/>
          </a:prstGeom>
          <a:solidFill>
            <a:srgbClr val="148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5" name="直線矢印コネクタ 124">
            <a:extLst>
              <a:ext uri="{FF2B5EF4-FFF2-40B4-BE49-F238E27FC236}">
                <a16:creationId xmlns:a16="http://schemas.microsoft.com/office/drawing/2014/main" id="{864227A7-FA26-4727-9E63-391CEC9F0A26}"/>
              </a:ext>
            </a:extLst>
          </p:cNvPr>
          <p:cNvCxnSpPr>
            <a:cxnSpLocks/>
          </p:cNvCxnSpPr>
          <p:nvPr/>
        </p:nvCxnSpPr>
        <p:spPr>
          <a:xfrm>
            <a:off x="6226677" y="2683728"/>
            <a:ext cx="0" cy="3784982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グループ化 133">
            <a:extLst>
              <a:ext uri="{FF2B5EF4-FFF2-40B4-BE49-F238E27FC236}">
                <a16:creationId xmlns:a16="http://schemas.microsoft.com/office/drawing/2014/main" id="{CADFDAA8-C05E-4EB5-A80D-081756892974}"/>
              </a:ext>
            </a:extLst>
          </p:cNvPr>
          <p:cNvGrpSpPr/>
          <p:nvPr/>
        </p:nvGrpSpPr>
        <p:grpSpPr>
          <a:xfrm>
            <a:off x="2136462" y="7904395"/>
            <a:ext cx="3412341" cy="1032490"/>
            <a:chOff x="2267813" y="6418636"/>
            <a:chExt cx="4484537" cy="1032490"/>
          </a:xfrm>
        </p:grpSpPr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64406628-03ED-4778-9967-0AFD8A427846}"/>
                </a:ext>
              </a:extLst>
            </p:cNvPr>
            <p:cNvSpPr txBox="1"/>
            <p:nvPr/>
          </p:nvSpPr>
          <p:spPr>
            <a:xfrm>
              <a:off x="2272413" y="6432098"/>
              <a:ext cx="1939776" cy="28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6" name="テキスト ボックス 135">
              <a:extLst>
                <a:ext uri="{FF2B5EF4-FFF2-40B4-BE49-F238E27FC236}">
                  <a16:creationId xmlns:a16="http://schemas.microsoft.com/office/drawing/2014/main" id="{68C7C6E8-D8B3-45F1-9B8C-1B9FD0FF8DCA}"/>
                </a:ext>
              </a:extLst>
            </p:cNvPr>
            <p:cNvSpPr txBox="1"/>
            <p:nvPr/>
          </p:nvSpPr>
          <p:spPr>
            <a:xfrm>
              <a:off x="4808946" y="6418636"/>
              <a:ext cx="1939767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7" name="テキスト ボックス 136">
              <a:extLst>
                <a:ext uri="{FF2B5EF4-FFF2-40B4-BE49-F238E27FC236}">
                  <a16:creationId xmlns:a16="http://schemas.microsoft.com/office/drawing/2014/main" id="{04D61DD6-8F3A-43A7-A937-ED941EB8C409}"/>
                </a:ext>
              </a:extLst>
            </p:cNvPr>
            <p:cNvSpPr txBox="1"/>
            <p:nvPr/>
          </p:nvSpPr>
          <p:spPr>
            <a:xfrm>
              <a:off x="2276043" y="6782407"/>
              <a:ext cx="4476307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E3A002DB-9359-4E0A-8B42-D1CDB324B1C7}"/>
                </a:ext>
              </a:extLst>
            </p:cNvPr>
            <p:cNvSpPr txBox="1"/>
            <p:nvPr/>
          </p:nvSpPr>
          <p:spPr>
            <a:xfrm>
              <a:off x="2267813" y="7143349"/>
              <a:ext cx="4476306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FD629055-62BB-482B-BEBC-FC3CAA5B2F0E}"/>
              </a:ext>
            </a:extLst>
          </p:cNvPr>
          <p:cNvGrpSpPr/>
          <p:nvPr/>
        </p:nvGrpSpPr>
        <p:grpSpPr>
          <a:xfrm>
            <a:off x="2158971" y="9046430"/>
            <a:ext cx="3415104" cy="1019028"/>
            <a:chOff x="2272412" y="6432098"/>
            <a:chExt cx="4488170" cy="1019028"/>
          </a:xfrm>
        </p:grpSpPr>
        <p:sp>
          <p:nvSpPr>
            <p:cNvPr id="140" name="テキスト ボックス 139">
              <a:extLst>
                <a:ext uri="{FF2B5EF4-FFF2-40B4-BE49-F238E27FC236}">
                  <a16:creationId xmlns:a16="http://schemas.microsoft.com/office/drawing/2014/main" id="{05221DF1-EDDF-4957-A557-0335E208FA5B}"/>
                </a:ext>
              </a:extLst>
            </p:cNvPr>
            <p:cNvSpPr txBox="1"/>
            <p:nvPr/>
          </p:nvSpPr>
          <p:spPr>
            <a:xfrm>
              <a:off x="2272412" y="6432098"/>
              <a:ext cx="1939777" cy="28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1" name="テキスト ボックス 140">
              <a:extLst>
                <a:ext uri="{FF2B5EF4-FFF2-40B4-BE49-F238E27FC236}">
                  <a16:creationId xmlns:a16="http://schemas.microsoft.com/office/drawing/2014/main" id="{D0A40697-1A6B-414E-9559-4C30A16C4BB2}"/>
                </a:ext>
              </a:extLst>
            </p:cNvPr>
            <p:cNvSpPr txBox="1"/>
            <p:nvPr/>
          </p:nvSpPr>
          <p:spPr>
            <a:xfrm>
              <a:off x="4808946" y="6432098"/>
              <a:ext cx="1943405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18AECA52-F795-4403-B42A-02DA42764947}"/>
                </a:ext>
              </a:extLst>
            </p:cNvPr>
            <p:cNvSpPr txBox="1"/>
            <p:nvPr/>
          </p:nvSpPr>
          <p:spPr>
            <a:xfrm>
              <a:off x="2276043" y="6782407"/>
              <a:ext cx="4476307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64D2F41E-83C1-4578-A6CC-A74342BBA47A}"/>
                </a:ext>
              </a:extLst>
            </p:cNvPr>
            <p:cNvSpPr txBox="1"/>
            <p:nvPr/>
          </p:nvSpPr>
          <p:spPr>
            <a:xfrm>
              <a:off x="2284275" y="7143349"/>
              <a:ext cx="4476307" cy="307777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endPara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B1489590-29C9-4915-825C-0066A521728C}"/>
              </a:ext>
            </a:extLst>
          </p:cNvPr>
          <p:cNvSpPr/>
          <p:nvPr/>
        </p:nvSpPr>
        <p:spPr>
          <a:xfrm>
            <a:off x="6270657" y="4163001"/>
            <a:ext cx="1302191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参加希望回に</a:t>
            </a:r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kumimoji="1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（黒丸）を</a:t>
            </a:r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付けて下さい。</a:t>
            </a:r>
            <a:endParaRPr kumimoji="1" lang="en-US" altLang="ja-JP" sz="12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EB6F03F2-5D57-48CD-B6B7-9FB8C24D6250}"/>
              </a:ext>
            </a:extLst>
          </p:cNvPr>
          <p:cNvSpPr/>
          <p:nvPr/>
        </p:nvSpPr>
        <p:spPr>
          <a:xfrm>
            <a:off x="691311" y="2555477"/>
            <a:ext cx="338554" cy="18504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eaVert" wrap="square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参加希望回を選び下表に記入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F4700F6E-8F2D-4779-8886-923B13F128B8}"/>
              </a:ext>
            </a:extLst>
          </p:cNvPr>
          <p:cNvSpPr txBox="1"/>
          <p:nvPr/>
        </p:nvSpPr>
        <p:spPr>
          <a:xfrm>
            <a:off x="333203" y="2102871"/>
            <a:ext cx="7214509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dirty="0">
                <a:latin typeface="Meiryo UI" panose="020B0604030504040204" pitchFamily="50" charset="-128"/>
                <a:ea typeface="Meiryo UI" panose="020B0604030504040204" pitchFamily="50" charset="-128"/>
              </a:rPr>
              <a:t>現地集合：茨城県産業技術イノベーションセンター　コワーキングスペースにて開催します。</a:t>
            </a:r>
            <a:endParaRPr kumimoji="1" lang="en-US" altLang="ja-JP" sz="8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850" dirty="0">
                <a:latin typeface="Meiryo UI" panose="020B0604030504040204" pitchFamily="50" charset="-128"/>
                <a:ea typeface="Meiryo UI" panose="020B0604030504040204" pitchFamily="50" charset="-128"/>
              </a:rPr>
              <a:t>オンライン ：各回、スマホやタブレットではなく</a:t>
            </a:r>
            <a:r>
              <a:rPr kumimoji="1" lang="ja-JP" altLang="en-US" sz="85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パソコン（カメラ・マイク付き）</a:t>
            </a:r>
            <a:r>
              <a:rPr kumimoji="1" lang="ja-JP" altLang="en-US" sz="850" dirty="0">
                <a:latin typeface="Meiryo UI" panose="020B0604030504040204" pitchFamily="50" charset="-128"/>
                <a:ea typeface="Meiryo UI" panose="020B0604030504040204" pitchFamily="50" charset="-128"/>
              </a:rPr>
              <a:t>でご参加お願いします。参加の際は</a:t>
            </a:r>
            <a:r>
              <a:rPr kumimoji="1" lang="en-US" altLang="ja-JP" sz="850" dirty="0">
                <a:latin typeface="Meiryo UI" panose="020B0604030504040204" pitchFamily="50" charset="-128"/>
                <a:ea typeface="Meiryo UI" panose="020B0604030504040204" pitchFamily="50" charset="-128"/>
              </a:rPr>
              <a:t>ZOOM</a:t>
            </a:r>
            <a:r>
              <a:rPr kumimoji="1" lang="ja-JP" altLang="en-US" sz="850" dirty="0">
                <a:latin typeface="Meiryo UI" panose="020B0604030504040204" pitchFamily="50" charset="-128"/>
                <a:ea typeface="Meiryo UI" panose="020B0604030504040204" pitchFamily="50" charset="-128"/>
              </a:rPr>
              <a:t>アプリ又はウェブブラウザは</a:t>
            </a:r>
            <a:r>
              <a:rPr kumimoji="1" lang="en-US" altLang="ja-JP" sz="85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GoogleChrome</a:t>
            </a:r>
            <a:r>
              <a:rPr kumimoji="1" lang="ja-JP" altLang="en-US" sz="850" dirty="0">
                <a:latin typeface="Meiryo UI" panose="020B0604030504040204" pitchFamily="50" charset="-128"/>
                <a:ea typeface="Meiryo UI" panose="020B0604030504040204" pitchFamily="50" charset="-128"/>
              </a:rPr>
              <a:t>を使用ください。</a:t>
            </a:r>
          </a:p>
        </p:txBody>
      </p:sp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64D36AFA-F8D7-4C50-A68C-976C8177DE7B}"/>
              </a:ext>
            </a:extLst>
          </p:cNvPr>
          <p:cNvGrpSpPr/>
          <p:nvPr/>
        </p:nvGrpSpPr>
        <p:grpSpPr>
          <a:xfrm>
            <a:off x="1122578" y="4531233"/>
            <a:ext cx="4890930" cy="1353887"/>
            <a:chOff x="371075" y="5028832"/>
            <a:chExt cx="3825082" cy="1154526"/>
          </a:xfrm>
        </p:grpSpPr>
        <p:sp>
          <p:nvSpPr>
            <p:cNvPr id="153" name="右矢印 27">
              <a:extLst>
                <a:ext uri="{FF2B5EF4-FFF2-40B4-BE49-F238E27FC236}">
                  <a16:creationId xmlns:a16="http://schemas.microsoft.com/office/drawing/2014/main" id="{E05AB6F5-2171-4B88-B26A-1BFF2E084E71}"/>
                </a:ext>
              </a:extLst>
            </p:cNvPr>
            <p:cNvSpPr/>
            <p:nvPr/>
          </p:nvSpPr>
          <p:spPr>
            <a:xfrm>
              <a:off x="371075" y="5028832"/>
              <a:ext cx="3825082" cy="1154526"/>
            </a:xfrm>
            <a:prstGeom prst="rightArrow">
              <a:avLst>
                <a:gd name="adj1" fmla="val 100000"/>
                <a:gd name="adj2" fmla="val 24869"/>
              </a:avLst>
            </a:prstGeom>
            <a:noFill/>
            <a:ln>
              <a:solidFill>
                <a:srgbClr val="5C8D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" name="正方形/長方形 154">
              <a:extLst>
                <a:ext uri="{FF2B5EF4-FFF2-40B4-BE49-F238E27FC236}">
                  <a16:creationId xmlns:a16="http://schemas.microsoft.com/office/drawing/2014/main" id="{87183643-000A-43E1-AF99-E5FE67D901B5}"/>
                </a:ext>
              </a:extLst>
            </p:cNvPr>
            <p:cNvSpPr/>
            <p:nvPr/>
          </p:nvSpPr>
          <p:spPr>
            <a:xfrm>
              <a:off x="415342" y="5658684"/>
              <a:ext cx="3116691" cy="256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kumimoji="1" lang="en-US" altLang="ja-JP" sz="9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90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定員を超える応募があった場合</a:t>
              </a:r>
              <a:endParaRPr kumimoji="1" lang="en-US" altLang="ja-JP" sz="900" b="1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156" name="グループ化 155">
              <a:extLst>
                <a:ext uri="{FF2B5EF4-FFF2-40B4-BE49-F238E27FC236}">
                  <a16:creationId xmlns:a16="http://schemas.microsoft.com/office/drawing/2014/main" id="{74CA9A91-9DB5-483D-BD3C-60F695F2120E}"/>
                </a:ext>
              </a:extLst>
            </p:cNvPr>
            <p:cNvGrpSpPr/>
            <p:nvPr/>
          </p:nvGrpSpPr>
          <p:grpSpPr>
            <a:xfrm>
              <a:off x="463827" y="5080993"/>
              <a:ext cx="1655998" cy="256869"/>
              <a:chOff x="-2389186" y="7213516"/>
              <a:chExt cx="1655998" cy="256869"/>
            </a:xfrm>
          </p:grpSpPr>
          <p:sp>
            <p:nvSpPr>
              <p:cNvPr id="161" name="角丸四角形 104">
                <a:extLst>
                  <a:ext uri="{FF2B5EF4-FFF2-40B4-BE49-F238E27FC236}">
                    <a16:creationId xmlns:a16="http://schemas.microsoft.com/office/drawing/2014/main" id="{235661F8-F4A0-46EE-A7B2-0DBAC777C0E2}"/>
                  </a:ext>
                </a:extLst>
              </p:cNvPr>
              <p:cNvSpPr/>
              <p:nvPr/>
            </p:nvSpPr>
            <p:spPr>
              <a:xfrm>
                <a:off x="-2389186" y="7218234"/>
                <a:ext cx="1549145" cy="200303"/>
              </a:xfrm>
              <a:prstGeom prst="roundRect">
                <a:avLst>
                  <a:gd name="adj" fmla="val 50000"/>
                </a:avLst>
              </a:prstGeom>
              <a:solidFill>
                <a:srgbClr val="5C8D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660D9B4E-DCE7-4E70-9111-B252FD0157E8}"/>
                  </a:ext>
                </a:extLst>
              </p:cNvPr>
              <p:cNvSpPr txBox="1"/>
              <p:nvPr/>
            </p:nvSpPr>
            <p:spPr>
              <a:xfrm>
                <a:off x="-2245560" y="7213516"/>
                <a:ext cx="1512372" cy="25686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kumimoji="1" lang="ja-JP" altLang="en-US" sz="9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参加をご検討中の皆さまへ</a:t>
                </a:r>
                <a:endParaRPr kumimoji="1" lang="en-US" altLang="ja-JP" sz="9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159" name="テキスト ボックス 158">
              <a:extLst>
                <a:ext uri="{FF2B5EF4-FFF2-40B4-BE49-F238E27FC236}">
                  <a16:creationId xmlns:a16="http://schemas.microsoft.com/office/drawing/2014/main" id="{6E244086-4198-47B1-981A-D75E981889E6}"/>
                </a:ext>
              </a:extLst>
            </p:cNvPr>
            <p:cNvSpPr txBox="1"/>
            <p:nvPr/>
          </p:nvSpPr>
          <p:spPr>
            <a:xfrm>
              <a:off x="424732" y="5279209"/>
              <a:ext cx="2230532" cy="325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#2</a:t>
              </a: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は全</a:t>
              </a:r>
              <a:r>
                <a:rPr kumimoji="1" lang="en-US" altLang="ja-JP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</a:t>
              </a: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回、通しでの参加をお奨めしています。</a:t>
              </a:r>
              <a:endPara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>
                <a:lnSpc>
                  <a:spcPct val="110000"/>
                </a:lnSpc>
              </a:pPr>
              <a:r>
                <a:rPr kumimoji="1" lang="ja-JP" altLang="en-US" sz="9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  お一人でも、チームでお申込みいただいてもかまいません。</a:t>
              </a:r>
              <a:endParaRPr kumimoji="1"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4" name="四角形: 角を丸くする 163">
            <a:extLst>
              <a:ext uri="{FF2B5EF4-FFF2-40B4-BE49-F238E27FC236}">
                <a16:creationId xmlns:a16="http://schemas.microsoft.com/office/drawing/2014/main" id="{CE2AD1B3-4651-4558-8BB0-3413650798D6}"/>
              </a:ext>
            </a:extLst>
          </p:cNvPr>
          <p:cNvSpPr/>
          <p:nvPr/>
        </p:nvSpPr>
        <p:spPr>
          <a:xfrm>
            <a:off x="1128740" y="2568261"/>
            <a:ext cx="4698000" cy="216000"/>
          </a:xfrm>
          <a:prstGeom prst="roundRect">
            <a:avLst/>
          </a:prstGeom>
          <a:solidFill>
            <a:srgbClr val="00CC00"/>
          </a:solidFill>
          <a:ln w="254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66" name="テキスト ボックス 165">
            <a:extLst>
              <a:ext uri="{FF2B5EF4-FFF2-40B4-BE49-F238E27FC236}">
                <a16:creationId xmlns:a16="http://schemas.microsoft.com/office/drawing/2014/main" id="{F34E446A-5AE7-43E3-9592-E9B7AD54C798}"/>
              </a:ext>
            </a:extLst>
          </p:cNvPr>
          <p:cNvSpPr txBox="1"/>
          <p:nvPr/>
        </p:nvSpPr>
        <p:spPr>
          <a:xfrm>
            <a:off x="1074714" y="2559690"/>
            <a:ext cx="2712602" cy="230832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デジタル技術を利用したワークスタイル変革入門講座</a:t>
            </a:r>
          </a:p>
        </p:txBody>
      </p:sp>
      <p:sp>
        <p:nvSpPr>
          <p:cNvPr id="167" name="テキスト ボックス 166">
            <a:extLst>
              <a:ext uri="{FF2B5EF4-FFF2-40B4-BE49-F238E27FC236}">
                <a16:creationId xmlns:a16="http://schemas.microsoft.com/office/drawing/2014/main" id="{CC64F737-AB27-4F1C-BC18-50FB635849B3}"/>
              </a:ext>
            </a:extLst>
          </p:cNvPr>
          <p:cNvSpPr txBox="1"/>
          <p:nvPr/>
        </p:nvSpPr>
        <p:spPr>
          <a:xfrm>
            <a:off x="3599534" y="2541417"/>
            <a:ext cx="2351926" cy="246221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７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日（水）</a:t>
            </a:r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13:30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16:30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（現地集合）</a:t>
            </a:r>
          </a:p>
        </p:txBody>
      </p:sp>
      <p:sp>
        <p:nvSpPr>
          <p:cNvPr id="218" name="四角形: 角を丸くする 217">
            <a:extLst>
              <a:ext uri="{FF2B5EF4-FFF2-40B4-BE49-F238E27FC236}">
                <a16:creationId xmlns:a16="http://schemas.microsoft.com/office/drawing/2014/main" id="{B5471A95-21E0-4349-A6EB-5A29C5ADB087}"/>
              </a:ext>
            </a:extLst>
          </p:cNvPr>
          <p:cNvSpPr/>
          <p:nvPr/>
        </p:nvSpPr>
        <p:spPr>
          <a:xfrm>
            <a:off x="1150172" y="2861456"/>
            <a:ext cx="4680000" cy="216000"/>
          </a:xfrm>
          <a:prstGeom prst="round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86" name="テキスト ボックス 185">
            <a:extLst>
              <a:ext uri="{FF2B5EF4-FFF2-40B4-BE49-F238E27FC236}">
                <a16:creationId xmlns:a16="http://schemas.microsoft.com/office/drawing/2014/main" id="{662B705F-AEB1-4D85-97A5-B2747CBAEB87}"/>
              </a:ext>
            </a:extLst>
          </p:cNvPr>
          <p:cNvSpPr txBox="1"/>
          <p:nvPr/>
        </p:nvSpPr>
        <p:spPr>
          <a:xfrm>
            <a:off x="1150253" y="2929041"/>
            <a:ext cx="1348446" cy="230832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フレームワークの理解</a:t>
            </a:r>
          </a:p>
        </p:txBody>
      </p: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92FC3AE9-FAD7-4BE2-8E8D-62B575668A63}"/>
              </a:ext>
            </a:extLst>
          </p:cNvPr>
          <p:cNvSpPr txBox="1"/>
          <p:nvPr/>
        </p:nvSpPr>
        <p:spPr>
          <a:xfrm>
            <a:off x="2975378" y="2921347"/>
            <a:ext cx="2747868" cy="246221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日（木）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（オンライン／現地集合）</a:t>
            </a:r>
          </a:p>
        </p:txBody>
      </p:sp>
      <p:sp>
        <p:nvSpPr>
          <p:cNvPr id="219" name="四角形: 角を丸くする 218">
            <a:extLst>
              <a:ext uri="{FF2B5EF4-FFF2-40B4-BE49-F238E27FC236}">
                <a16:creationId xmlns:a16="http://schemas.microsoft.com/office/drawing/2014/main" id="{503BB8DD-BE57-44E3-B064-2F6F81168467}"/>
              </a:ext>
            </a:extLst>
          </p:cNvPr>
          <p:cNvSpPr/>
          <p:nvPr/>
        </p:nvSpPr>
        <p:spPr>
          <a:xfrm>
            <a:off x="1144116" y="3214384"/>
            <a:ext cx="4680000" cy="216000"/>
          </a:xfrm>
          <a:prstGeom prst="roundRect">
            <a:avLst>
              <a:gd name="adj" fmla="val 2194"/>
            </a:avLst>
          </a:prstGeom>
          <a:solidFill>
            <a:srgbClr val="FF9B0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B905E266-72D1-4301-A758-C146F9F6C617}"/>
              </a:ext>
            </a:extLst>
          </p:cNvPr>
          <p:cNvSpPr txBox="1"/>
          <p:nvPr/>
        </p:nvSpPr>
        <p:spPr>
          <a:xfrm>
            <a:off x="1150253" y="3204981"/>
            <a:ext cx="1301959" cy="230832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en-US" altLang="ja-JP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サービス領域の整備</a:t>
            </a:r>
          </a:p>
        </p:txBody>
      </p:sp>
      <p:sp>
        <p:nvSpPr>
          <p:cNvPr id="192" name="テキスト ボックス 191">
            <a:extLst>
              <a:ext uri="{FF2B5EF4-FFF2-40B4-BE49-F238E27FC236}">
                <a16:creationId xmlns:a16="http://schemas.microsoft.com/office/drawing/2014/main" id="{51A145D9-7986-406A-ADBB-02B745FF1571}"/>
              </a:ext>
            </a:extLst>
          </p:cNvPr>
          <p:cNvSpPr txBox="1"/>
          <p:nvPr/>
        </p:nvSpPr>
        <p:spPr>
          <a:xfrm>
            <a:off x="2975378" y="3197287"/>
            <a:ext cx="2792752" cy="246221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日（金）</a:t>
            </a:r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（オンライン／現地集合）</a:t>
            </a:r>
          </a:p>
        </p:txBody>
      </p:sp>
      <p:sp>
        <p:nvSpPr>
          <p:cNvPr id="220" name="四角形: 角を丸くする 219">
            <a:extLst>
              <a:ext uri="{FF2B5EF4-FFF2-40B4-BE49-F238E27FC236}">
                <a16:creationId xmlns:a16="http://schemas.microsoft.com/office/drawing/2014/main" id="{4E7037E5-34EF-42D0-9A99-C789119F8308}"/>
              </a:ext>
            </a:extLst>
          </p:cNvPr>
          <p:cNvSpPr/>
          <p:nvPr/>
        </p:nvSpPr>
        <p:spPr>
          <a:xfrm>
            <a:off x="1150172" y="3450307"/>
            <a:ext cx="4680000" cy="216000"/>
          </a:xfrm>
          <a:prstGeom prst="round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869C4413-A08E-4C3F-B637-FAE9E8048020}"/>
              </a:ext>
            </a:extLst>
          </p:cNvPr>
          <p:cNvSpPr txBox="1"/>
          <p:nvPr/>
        </p:nvSpPr>
        <p:spPr>
          <a:xfrm>
            <a:off x="1150253" y="3485118"/>
            <a:ext cx="1433404" cy="230832"/>
          </a:xfrm>
          <a:prstGeom prst="rect">
            <a:avLst/>
          </a:prstGeom>
          <a:noFill/>
          <a:ln w="0"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プロトタイピング</a:t>
            </a:r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2A89ED08-62E6-404F-A989-724411ECE176}"/>
              </a:ext>
            </a:extLst>
          </p:cNvPr>
          <p:cNvSpPr txBox="1"/>
          <p:nvPr/>
        </p:nvSpPr>
        <p:spPr>
          <a:xfrm>
            <a:off x="2975376" y="3477424"/>
            <a:ext cx="2848740" cy="246221"/>
          </a:xfrm>
          <a:prstGeom prst="rect">
            <a:avLst/>
          </a:prstGeom>
          <a:noFill/>
          <a:ln w="0">
            <a:noFill/>
          </a:ln>
        </p:spPr>
        <p:txBody>
          <a:bodyPr wrap="square" rtlCol="0" anchor="ctr">
            <a:spAutoFit/>
          </a:bodyPr>
          <a:lstStyle/>
          <a:p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日（月）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（オンライン／現地集合）</a:t>
            </a:r>
          </a:p>
        </p:txBody>
      </p:sp>
      <p:sp>
        <p:nvSpPr>
          <p:cNvPr id="221" name="四角形: 角を丸くする 220">
            <a:extLst>
              <a:ext uri="{FF2B5EF4-FFF2-40B4-BE49-F238E27FC236}">
                <a16:creationId xmlns:a16="http://schemas.microsoft.com/office/drawing/2014/main" id="{66090DB3-CC7A-4CA3-A5BE-6178820C6B91}"/>
              </a:ext>
            </a:extLst>
          </p:cNvPr>
          <p:cNvSpPr/>
          <p:nvPr/>
        </p:nvSpPr>
        <p:spPr>
          <a:xfrm>
            <a:off x="1137722" y="3756187"/>
            <a:ext cx="4680000" cy="216000"/>
          </a:xfrm>
          <a:prstGeom prst="roundRect">
            <a:avLst>
              <a:gd name="adj" fmla="val 5812"/>
            </a:avLst>
          </a:prstGeom>
          <a:solidFill>
            <a:srgbClr val="FF9B0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E1E67535-3D4D-4FFF-958A-91548365065B}"/>
              </a:ext>
            </a:extLst>
          </p:cNvPr>
          <p:cNvSpPr txBox="1"/>
          <p:nvPr/>
        </p:nvSpPr>
        <p:spPr>
          <a:xfrm>
            <a:off x="1150253" y="3743586"/>
            <a:ext cx="1433406" cy="230832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en-US" altLang="ja-JP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kumimoji="1" lang="ja-JP" altLang="en-US" sz="9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デジタル導入運用計画</a:t>
            </a:r>
          </a:p>
        </p:txBody>
      </p:sp>
      <p:sp>
        <p:nvSpPr>
          <p:cNvPr id="202" name="テキスト ボックス 201">
            <a:extLst>
              <a:ext uri="{FF2B5EF4-FFF2-40B4-BE49-F238E27FC236}">
                <a16:creationId xmlns:a16="http://schemas.microsoft.com/office/drawing/2014/main" id="{200C0CC5-0217-4A8F-954C-4DC35C89E26A}"/>
              </a:ext>
            </a:extLst>
          </p:cNvPr>
          <p:cNvSpPr txBox="1"/>
          <p:nvPr/>
        </p:nvSpPr>
        <p:spPr>
          <a:xfrm>
            <a:off x="2975378" y="3732044"/>
            <a:ext cx="2702984" cy="253916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5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日（金）</a:t>
            </a:r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（オンライン ／現地集合）</a:t>
            </a:r>
          </a:p>
        </p:txBody>
      </p:sp>
      <p:sp>
        <p:nvSpPr>
          <p:cNvPr id="222" name="四角形: 角を丸くする 221">
            <a:extLst>
              <a:ext uri="{FF2B5EF4-FFF2-40B4-BE49-F238E27FC236}">
                <a16:creationId xmlns:a16="http://schemas.microsoft.com/office/drawing/2014/main" id="{FFCA0578-0885-4F40-B355-D8D012F4883B}"/>
              </a:ext>
            </a:extLst>
          </p:cNvPr>
          <p:cNvSpPr/>
          <p:nvPr/>
        </p:nvSpPr>
        <p:spPr>
          <a:xfrm>
            <a:off x="1150172" y="3975746"/>
            <a:ext cx="4680000" cy="131032"/>
          </a:xfrm>
          <a:prstGeom prst="round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>
              <a:solidFill>
                <a:schemeClr val="tx1"/>
              </a:solidFill>
            </a:endParaRPr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5FBBC95B-D0B8-4530-9B28-F5EDB56593DA}"/>
              </a:ext>
            </a:extLst>
          </p:cNvPr>
          <p:cNvSpPr txBox="1"/>
          <p:nvPr/>
        </p:nvSpPr>
        <p:spPr>
          <a:xfrm>
            <a:off x="1150253" y="4026095"/>
            <a:ext cx="1051891" cy="230832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en-US" altLang="ja-JP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DX</a:t>
            </a:r>
            <a:r>
              <a:rPr kumimoji="1" lang="ja-JP" altLang="en-US" sz="9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企画総合審査</a:t>
            </a: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027261EA-734D-4D98-855B-61E7D877795D}"/>
              </a:ext>
            </a:extLst>
          </p:cNvPr>
          <p:cNvSpPr txBox="1"/>
          <p:nvPr/>
        </p:nvSpPr>
        <p:spPr>
          <a:xfrm>
            <a:off x="2975378" y="4016000"/>
            <a:ext cx="2784737" cy="246221"/>
          </a:xfrm>
          <a:prstGeom prst="rect">
            <a:avLst/>
          </a:prstGeom>
          <a:noFill/>
          <a:ln w="0">
            <a:noFill/>
          </a:ln>
        </p:spPr>
        <p:txBody>
          <a:bodyPr wrap="none" rtlCol="0" anchor="ctr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日（木）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9:30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17:00</a:t>
            </a:r>
            <a:r>
              <a:rPr kumimoji="1" lang="ja-JP" altLang="en-US" sz="800" b="1">
                <a:latin typeface="Meiryo UI" panose="020B0604030504040204" pitchFamily="50" charset="-128"/>
                <a:ea typeface="Meiryo UI" panose="020B0604030504040204" pitchFamily="50" charset="-128"/>
              </a:rPr>
              <a:t>（オンライン </a:t>
            </a: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／</a:t>
            </a:r>
            <a:r>
              <a:rPr kumimoji="1" lang="ja-JP" altLang="en-US" sz="800" b="1">
                <a:latin typeface="Meiryo UI" panose="020B0604030504040204" pitchFamily="50" charset="-128"/>
                <a:ea typeface="Meiryo UI" panose="020B0604030504040204" pitchFamily="50" charset="-128"/>
              </a:rPr>
              <a:t>現地集合）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48" name="グループ化 247">
            <a:extLst>
              <a:ext uri="{FF2B5EF4-FFF2-40B4-BE49-F238E27FC236}">
                <a16:creationId xmlns:a16="http://schemas.microsoft.com/office/drawing/2014/main" id="{1B064C40-9C26-4099-97A4-9E2B78295D95}"/>
              </a:ext>
            </a:extLst>
          </p:cNvPr>
          <p:cNvGrpSpPr/>
          <p:nvPr/>
        </p:nvGrpSpPr>
        <p:grpSpPr>
          <a:xfrm>
            <a:off x="5998876" y="2510908"/>
            <a:ext cx="486030" cy="396000"/>
            <a:chOff x="-2591714" y="4469327"/>
            <a:chExt cx="486030" cy="396000"/>
          </a:xfrm>
        </p:grpSpPr>
        <p:sp>
          <p:nvSpPr>
            <p:cNvPr id="249" name="角丸四角形 48">
              <a:extLst>
                <a:ext uri="{FF2B5EF4-FFF2-40B4-BE49-F238E27FC236}">
                  <a16:creationId xmlns:a16="http://schemas.microsoft.com/office/drawing/2014/main" id="{DDEB3FCF-4075-47B7-9D29-AC98956DE00A}"/>
                </a:ext>
              </a:extLst>
            </p:cNvPr>
            <p:cNvSpPr/>
            <p:nvPr/>
          </p:nvSpPr>
          <p:spPr>
            <a:xfrm>
              <a:off x="-2580393" y="4469327"/>
              <a:ext cx="468000" cy="39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0" name="テキスト ボックス 249">
              <a:extLst>
                <a:ext uri="{FF2B5EF4-FFF2-40B4-BE49-F238E27FC236}">
                  <a16:creationId xmlns:a16="http://schemas.microsoft.com/office/drawing/2014/main" id="{7756F834-30E6-42A6-8F56-50285F091CF7}"/>
                </a:ext>
              </a:extLst>
            </p:cNvPr>
            <p:cNvSpPr txBox="1"/>
            <p:nvPr/>
          </p:nvSpPr>
          <p:spPr>
            <a:xfrm>
              <a:off x="-2591714" y="453446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00CC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＃</a:t>
              </a:r>
              <a:r>
                <a:rPr kumimoji="1" lang="en-US" altLang="ja-JP" sz="1400" b="1" dirty="0">
                  <a:solidFill>
                    <a:srgbClr val="00CC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400" b="1" dirty="0">
                <a:solidFill>
                  <a:srgbClr val="00CC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254" name="グループ化 253">
            <a:extLst>
              <a:ext uri="{FF2B5EF4-FFF2-40B4-BE49-F238E27FC236}">
                <a16:creationId xmlns:a16="http://schemas.microsoft.com/office/drawing/2014/main" id="{1B1FD70B-05E1-4002-B6C0-A0E35D1CA1A0}"/>
              </a:ext>
            </a:extLst>
          </p:cNvPr>
          <p:cNvGrpSpPr/>
          <p:nvPr/>
        </p:nvGrpSpPr>
        <p:grpSpPr>
          <a:xfrm>
            <a:off x="5988558" y="3371924"/>
            <a:ext cx="486030" cy="396000"/>
            <a:chOff x="-2591714" y="4469327"/>
            <a:chExt cx="486030" cy="396000"/>
          </a:xfrm>
        </p:grpSpPr>
        <p:sp>
          <p:nvSpPr>
            <p:cNvPr id="255" name="角丸四角形 48">
              <a:extLst>
                <a:ext uri="{FF2B5EF4-FFF2-40B4-BE49-F238E27FC236}">
                  <a16:creationId xmlns:a16="http://schemas.microsoft.com/office/drawing/2014/main" id="{CF192D99-103E-4DD2-8453-75C122318F99}"/>
                </a:ext>
              </a:extLst>
            </p:cNvPr>
            <p:cNvSpPr/>
            <p:nvPr/>
          </p:nvSpPr>
          <p:spPr>
            <a:xfrm>
              <a:off x="-2580393" y="4469327"/>
              <a:ext cx="468000" cy="396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17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6" name="テキスト ボックス 255">
              <a:extLst>
                <a:ext uri="{FF2B5EF4-FFF2-40B4-BE49-F238E27FC236}">
                  <a16:creationId xmlns:a16="http://schemas.microsoft.com/office/drawing/2014/main" id="{F672825B-F8FC-4E37-A2FD-9C8121CBBB92}"/>
                </a:ext>
              </a:extLst>
            </p:cNvPr>
            <p:cNvSpPr txBox="1"/>
            <p:nvPr/>
          </p:nvSpPr>
          <p:spPr>
            <a:xfrm>
              <a:off x="-2591714" y="4534464"/>
              <a:ext cx="4860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＃</a:t>
              </a:r>
              <a:r>
                <a:rPr kumimoji="1" lang="en-US" altLang="ja-JP" sz="1400" b="1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4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259" name="四角形: 角を丸くする 258">
            <a:extLst>
              <a:ext uri="{FF2B5EF4-FFF2-40B4-BE49-F238E27FC236}">
                <a16:creationId xmlns:a16="http://schemas.microsoft.com/office/drawing/2014/main" id="{4CAA99F4-A618-4181-AD12-7CC4741494FF}"/>
              </a:ext>
            </a:extLst>
          </p:cNvPr>
          <p:cNvSpPr/>
          <p:nvPr/>
        </p:nvSpPr>
        <p:spPr>
          <a:xfrm>
            <a:off x="1128634" y="2866500"/>
            <a:ext cx="4698000" cy="1493861"/>
          </a:xfrm>
          <a:prstGeom prst="roundRect">
            <a:avLst>
              <a:gd name="adj" fmla="val 5482"/>
            </a:avLst>
          </a:prstGeom>
          <a:noFill/>
          <a:ln w="381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" dirty="0"/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E75B4F70-535E-4FA6-8AEC-7398B5F5113D}"/>
              </a:ext>
            </a:extLst>
          </p:cNvPr>
          <p:cNvSpPr txBox="1"/>
          <p:nvPr/>
        </p:nvSpPr>
        <p:spPr>
          <a:xfrm>
            <a:off x="1173565" y="5445489"/>
            <a:ext cx="4618572" cy="381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社複数名の受講を希望されている会社様には、人数の制限をさせていただく場合がございます。</a:t>
            </a:r>
            <a:b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#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２のお申込については、全日程の受講希望者を優先して受付させていただきます。</a:t>
            </a:r>
            <a:endParaRPr kumimoji="1"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3" name="四角形: 上の 2 つの角を丸める 102">
            <a:extLst>
              <a:ext uri="{FF2B5EF4-FFF2-40B4-BE49-F238E27FC236}">
                <a16:creationId xmlns:a16="http://schemas.microsoft.com/office/drawing/2014/main" id="{9BEE75E8-D43E-4798-9341-086F8F913290}"/>
              </a:ext>
            </a:extLst>
          </p:cNvPr>
          <p:cNvSpPr/>
          <p:nvPr/>
        </p:nvSpPr>
        <p:spPr>
          <a:xfrm>
            <a:off x="5895981" y="6492526"/>
            <a:ext cx="725034" cy="32473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55DCD994-B5FE-4622-8D79-7D644DBB9153}"/>
              </a:ext>
            </a:extLst>
          </p:cNvPr>
          <p:cNvSpPr txBox="1"/>
          <p:nvPr/>
        </p:nvSpPr>
        <p:spPr>
          <a:xfrm>
            <a:off x="5825846" y="6566491"/>
            <a:ext cx="8535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</a:t>
            </a:r>
            <a:endParaRPr kumimoji="1" lang="en-US" altLang="ja-JP" sz="11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A96A666E-F2B0-42D5-A1FE-0B06246EF63A}"/>
              </a:ext>
            </a:extLst>
          </p:cNvPr>
          <p:cNvSpPr txBox="1"/>
          <p:nvPr/>
        </p:nvSpPr>
        <p:spPr>
          <a:xfrm>
            <a:off x="749505" y="10302736"/>
            <a:ext cx="6589060" cy="400110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dist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茨城県産業技術イノベーションセンター新ビジネス支援グループ　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茨城県東茨城郡茨城町長岡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3781-1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/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Tel:029-293-7495</a:t>
            </a:r>
            <a:r>
              <a:rPr kumimoji="1" lang="ja-JP" altLang="en-US" sz="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（直）</a:t>
            </a:r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Fax:029-293-8029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Mail:business2@itic.pref.ibaraki.jp</a:t>
            </a:r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担当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高岡、関谷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10" name="図 109">
            <a:extLst>
              <a:ext uri="{FF2B5EF4-FFF2-40B4-BE49-F238E27FC236}">
                <a16:creationId xmlns:a16="http://schemas.microsoft.com/office/drawing/2014/main" id="{93EC593A-F690-4F5A-A61D-572F05DD0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3" y="10299651"/>
            <a:ext cx="343982" cy="355448"/>
          </a:xfrm>
          <a:prstGeom prst="rect">
            <a:avLst/>
          </a:prstGeom>
        </p:spPr>
      </p:pic>
      <p:sp>
        <p:nvSpPr>
          <p:cNvPr id="107" name="円/楕円 61">
            <a:extLst>
              <a:ext uri="{FF2B5EF4-FFF2-40B4-BE49-F238E27FC236}">
                <a16:creationId xmlns:a16="http://schemas.microsoft.com/office/drawing/2014/main" id="{77724F34-26D0-4AE3-8174-CA728026A73E}"/>
              </a:ext>
            </a:extLst>
          </p:cNvPr>
          <p:cNvSpPr/>
          <p:nvPr/>
        </p:nvSpPr>
        <p:spPr>
          <a:xfrm>
            <a:off x="6152448" y="8079409"/>
            <a:ext cx="240030" cy="24003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円/楕円 62">
            <a:extLst>
              <a:ext uri="{FF2B5EF4-FFF2-40B4-BE49-F238E27FC236}">
                <a16:creationId xmlns:a16="http://schemas.microsoft.com/office/drawing/2014/main" id="{EC947631-7F8F-463B-A667-7DF31CA05535}"/>
              </a:ext>
            </a:extLst>
          </p:cNvPr>
          <p:cNvSpPr/>
          <p:nvPr/>
        </p:nvSpPr>
        <p:spPr>
          <a:xfrm>
            <a:off x="6152448" y="8544488"/>
            <a:ext cx="240030" cy="24003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" name="円/楕円 61">
            <a:extLst>
              <a:ext uri="{FF2B5EF4-FFF2-40B4-BE49-F238E27FC236}">
                <a16:creationId xmlns:a16="http://schemas.microsoft.com/office/drawing/2014/main" id="{66C5AC92-32A3-41A7-8DEF-9A0F7A70A8D3}"/>
              </a:ext>
            </a:extLst>
          </p:cNvPr>
          <p:cNvSpPr/>
          <p:nvPr/>
        </p:nvSpPr>
        <p:spPr>
          <a:xfrm>
            <a:off x="6152448" y="9237860"/>
            <a:ext cx="240030" cy="24003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円/楕円 62">
            <a:extLst>
              <a:ext uri="{FF2B5EF4-FFF2-40B4-BE49-F238E27FC236}">
                <a16:creationId xmlns:a16="http://schemas.microsoft.com/office/drawing/2014/main" id="{824540DC-74D2-4689-89AA-8F791B9DFF6D}"/>
              </a:ext>
            </a:extLst>
          </p:cNvPr>
          <p:cNvSpPr/>
          <p:nvPr/>
        </p:nvSpPr>
        <p:spPr>
          <a:xfrm>
            <a:off x="6152448" y="9676813"/>
            <a:ext cx="240030" cy="24003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238EE8-C4BA-4555-85F3-75DDDB987D13}"/>
              </a:ext>
            </a:extLst>
          </p:cNvPr>
          <p:cNvSpPr txBox="1"/>
          <p:nvPr/>
        </p:nvSpPr>
        <p:spPr>
          <a:xfrm>
            <a:off x="6467879" y="7396145"/>
            <a:ext cx="692818" cy="558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✔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ｵﾝﾗｲﾝ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✔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D505ABF7-0A82-4DA1-ACC0-CBF91FAA99C8}"/>
              </a:ext>
            </a:extLst>
          </p:cNvPr>
          <p:cNvSpPr txBox="1"/>
          <p:nvPr/>
        </p:nvSpPr>
        <p:spPr>
          <a:xfrm>
            <a:off x="6594849" y="6953230"/>
            <a:ext cx="492443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</p:txBody>
      </p:sp>
      <p:sp>
        <p:nvSpPr>
          <p:cNvPr id="89" name="正方形/長方形 88">
            <a:extLst>
              <a:ext uri="{FF2B5EF4-FFF2-40B4-BE49-F238E27FC236}">
                <a16:creationId xmlns:a16="http://schemas.microsoft.com/office/drawing/2014/main" id="{4A89FD57-34C5-42FC-9F95-662E7CD950DD}"/>
              </a:ext>
            </a:extLst>
          </p:cNvPr>
          <p:cNvSpPr/>
          <p:nvPr/>
        </p:nvSpPr>
        <p:spPr>
          <a:xfrm>
            <a:off x="6275686" y="5017760"/>
            <a:ext cx="11307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※#2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を希望される方は、参加方法（集合かオンライン）いずれかに✔をつけてください。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B2B906A1-F872-4415-A793-1BCCD79B3912}"/>
              </a:ext>
            </a:extLst>
          </p:cNvPr>
          <p:cNvSpPr txBox="1"/>
          <p:nvPr/>
        </p:nvSpPr>
        <p:spPr>
          <a:xfrm>
            <a:off x="6467879" y="8420640"/>
            <a:ext cx="692818" cy="558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✔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ｵﾝﾗｲﾝ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✔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53ED9EC4-1D58-4EAC-B670-9457449BBBBA}"/>
              </a:ext>
            </a:extLst>
          </p:cNvPr>
          <p:cNvSpPr txBox="1"/>
          <p:nvPr/>
        </p:nvSpPr>
        <p:spPr>
          <a:xfrm>
            <a:off x="6594849" y="7977725"/>
            <a:ext cx="492443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01A98E5E-0E9E-47ED-888D-A83294E1D192}"/>
              </a:ext>
            </a:extLst>
          </p:cNvPr>
          <p:cNvSpPr txBox="1"/>
          <p:nvPr/>
        </p:nvSpPr>
        <p:spPr>
          <a:xfrm>
            <a:off x="6467879" y="9551896"/>
            <a:ext cx="692818" cy="558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✔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ｵﾝﾗｲﾝ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1200" dirty="0">
                <a:solidFill>
                  <a:schemeClr val="bg1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✔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215ECBBF-4B4B-425A-B9C4-E4BE7EA20DC4}"/>
              </a:ext>
            </a:extLst>
          </p:cNvPr>
          <p:cNvSpPr txBox="1"/>
          <p:nvPr/>
        </p:nvSpPr>
        <p:spPr>
          <a:xfrm>
            <a:off x="6594849" y="9108981"/>
            <a:ext cx="492443" cy="31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集合</a:t>
            </a:r>
          </a:p>
        </p:txBody>
      </p: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10C7F8B1-9A31-4A31-883E-574D026818CE}"/>
              </a:ext>
            </a:extLst>
          </p:cNvPr>
          <p:cNvSpPr txBox="1"/>
          <p:nvPr/>
        </p:nvSpPr>
        <p:spPr>
          <a:xfrm>
            <a:off x="6447040" y="303978"/>
            <a:ext cx="734496" cy="371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お申込み用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二次元コード</a:t>
            </a:r>
            <a:endParaRPr kumimoji="1" lang="en-US" altLang="ja-JP" sz="800" b="1" dirty="0"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7" name="図 6" descr="散布図, QR コード&#10;&#10;自動的に生成された説明">
            <a:extLst>
              <a:ext uri="{FF2B5EF4-FFF2-40B4-BE49-F238E27FC236}">
                <a16:creationId xmlns:a16="http://schemas.microsoft.com/office/drawing/2014/main" id="{823A0F57-A8B5-4F46-BF9E-6C7B0402E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30" y="63330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16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2653</TotalTime>
  <Words>446</Words>
  <Application>Microsoft Office PowerPoint</Application>
  <PresentationFormat>ユーザー設定</PresentationFormat>
  <Paragraphs>73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HGS創英角ｺﾞｼｯｸUB</vt:lpstr>
      <vt:lpstr>Meiryo UI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Ozawa, Fumiko/小澤 文子</dc:creator>
  <cp:lastModifiedBy>R1OPTIPLEX-08</cp:lastModifiedBy>
  <cp:revision>179</cp:revision>
  <cp:lastPrinted>2022-07-11T02:03:28Z</cp:lastPrinted>
  <dcterms:created xsi:type="dcterms:W3CDTF">2020-05-14T04:48:58Z</dcterms:created>
  <dcterms:modified xsi:type="dcterms:W3CDTF">2022-07-11T09:02:34Z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7295cc1-d279-42ac-ab4d-3b0f4fece050_Enabled">
    <vt:lpwstr>true</vt:lpwstr>
  </property>
  <property fmtid="{D5CDD505-2E9C-101B-9397-08002B2CF9AE}" pid="3" name="MSIP_Label_a7295cc1-d279-42ac-ab4d-3b0f4fece050_SetDate">
    <vt:lpwstr>2021-06-16T05:54:58Z</vt:lpwstr>
  </property>
  <property fmtid="{D5CDD505-2E9C-101B-9397-08002B2CF9AE}" pid="4" name="MSIP_Label_a7295cc1-d279-42ac-ab4d-3b0f4fece050_Method">
    <vt:lpwstr>Standard</vt:lpwstr>
  </property>
  <property fmtid="{D5CDD505-2E9C-101B-9397-08002B2CF9AE}" pid="5" name="MSIP_Label_a7295cc1-d279-42ac-ab4d-3b0f4fece050_Name">
    <vt:lpwstr>FUJITSU-RESTRICTED​</vt:lpwstr>
  </property>
  <property fmtid="{D5CDD505-2E9C-101B-9397-08002B2CF9AE}" pid="6" name="MSIP_Label_a7295cc1-d279-42ac-ab4d-3b0f4fece050_SiteId">
    <vt:lpwstr>a19f121d-81e1-4858-a9d8-736e267fd4c7</vt:lpwstr>
  </property>
  <property fmtid="{D5CDD505-2E9C-101B-9397-08002B2CF9AE}" pid="7" name="MSIP_Label_a7295cc1-d279-42ac-ab4d-3b0f4fece050_ActionId">
    <vt:lpwstr>3d5a95b9-dd30-4d6d-9209-59fba1c42d8c</vt:lpwstr>
  </property>
  <property fmtid="{D5CDD505-2E9C-101B-9397-08002B2CF9AE}" pid="8" name="MSIP_Label_a7295cc1-d279-42ac-ab4d-3b0f4fece050_ContentBits">
    <vt:lpwstr>0</vt:lpwstr>
  </property>
</Properties>
</file>