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CC"/>
    <a:srgbClr val="0000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30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013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3028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0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6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50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621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74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285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099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38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786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030-9629-40B0-A6F8-1C9220DA2FAA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F0563-C787-473F-BD9E-1865D08C53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C06233B9-ECD6-2068-13CE-E9DD74796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967539"/>
              </p:ext>
            </p:extLst>
          </p:nvPr>
        </p:nvGraphicFramePr>
        <p:xfrm>
          <a:off x="304903" y="3082506"/>
          <a:ext cx="6296144" cy="6171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416">
                  <a:extLst>
                    <a:ext uri="{9D8B030D-6E8A-4147-A177-3AD203B41FA5}">
                      <a16:colId xmlns:a16="http://schemas.microsoft.com/office/drawing/2014/main" val="3819052649"/>
                    </a:ext>
                  </a:extLst>
                </a:gridCol>
                <a:gridCol w="1824530">
                  <a:extLst>
                    <a:ext uri="{9D8B030D-6E8A-4147-A177-3AD203B41FA5}">
                      <a16:colId xmlns:a16="http://schemas.microsoft.com/office/drawing/2014/main" val="3451847789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80718377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3451291016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799711401"/>
                    </a:ext>
                  </a:extLst>
                </a:gridCol>
                <a:gridCol w="1498678">
                  <a:extLst>
                    <a:ext uri="{9D8B030D-6E8A-4147-A177-3AD203B41FA5}">
                      <a16:colId xmlns:a16="http://schemas.microsoft.com/office/drawing/2014/main" val="612798882"/>
                    </a:ext>
                  </a:extLst>
                </a:gridCol>
              </a:tblGrid>
              <a:tr h="668301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参加日選択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〇印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いくつでも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</a:rPr>
                        <a:t>参加方法</a:t>
                      </a:r>
                      <a:endParaRPr kumimoji="1" lang="en-US" altLang="ja-JP" sz="11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kumimoji="1" lang="ja-JP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（凡例）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r"/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CW</a:t>
                      </a: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：コワーキング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r"/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zoom</a:t>
                      </a:r>
                      <a:endParaRPr kumimoji="1" lang="ja-JP" altLang="en-US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3654582"/>
                  </a:ext>
                </a:extLst>
              </a:tr>
              <a:tr h="422431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各回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先着</a:t>
                      </a:r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名程度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①</a:t>
                      </a:r>
                      <a:r>
                        <a:rPr kumimoji="1" lang="ja-JP" altLang="ja-JP" sz="1000" b="1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ビジネスモデル</a:t>
                      </a:r>
                      <a:r>
                        <a:rPr kumimoji="1" lang="ja-JP" altLang="en-US" sz="1000" b="1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キャンバ</a:t>
                      </a:r>
                      <a:endParaRPr kumimoji="1" lang="en-US" altLang="ja-JP" sz="1000" b="1" kern="12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algn="l"/>
                      <a:r>
                        <a:rPr kumimoji="1" lang="ja-JP" altLang="en-US" sz="1000" b="1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ス</a:t>
                      </a:r>
                      <a:r>
                        <a:rPr kumimoji="1" lang="ja-JP" altLang="ja-JP" sz="1000" b="1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ってどういうもの？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11</a:t>
                      </a:r>
                      <a:r>
                        <a:rPr 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㈬</a:t>
                      </a:r>
                      <a:endParaRPr 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sz="16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ja-JP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ja-JP" altLang="en-US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ja-JP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Zoom</a:t>
                      </a:r>
                      <a:r>
                        <a:rPr lang="ja-JP" altLang="en-US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en-US" altLang="ja-JP" sz="1000" u="sng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いずれも　</a:t>
                      </a: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9:30</a:t>
                      </a:r>
                      <a:r>
                        <a:rPr lang="ja-JP" altLang="ja-JP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～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分間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9959738"/>
                  </a:ext>
                </a:extLst>
              </a:tr>
              <a:tr h="4190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ja-JP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ja-JP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㈫</a:t>
                      </a:r>
                      <a:endParaRPr lang="ja-JP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2107854"/>
                  </a:ext>
                </a:extLst>
              </a:tr>
              <a:tr h="39014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 1</a:t>
                      </a:r>
                      <a:r>
                        <a:rPr lang="ja-JP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ja-JP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㈬</a:t>
                      </a:r>
                      <a:endParaRPr lang="ja-JP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4753658"/>
                  </a:ext>
                </a:extLst>
              </a:tr>
              <a:tr h="433492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各回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先着</a:t>
                      </a:r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名程度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②生成</a:t>
                      </a:r>
                      <a:r>
                        <a:rPr kumimoji="1" lang="en-US" altLang="ja-JP" sz="1000" b="1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AI</a:t>
                      </a:r>
                      <a:r>
                        <a:rPr kumimoji="1" lang="ja-JP" altLang="en-US" sz="1000" b="1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を使ってビジネス</a:t>
                      </a:r>
                      <a:endParaRPr kumimoji="1" lang="en-US" altLang="ja-JP" sz="1000" b="1" kern="12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algn="l"/>
                      <a:r>
                        <a:rPr kumimoji="1" lang="ja-JP" altLang="en-US" sz="1000" b="1" kern="12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アイデアを出してみる</a:t>
                      </a:r>
                      <a:endParaRPr kumimoji="1" lang="en-US" altLang="ja-JP" sz="1000" b="1" kern="12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11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日㈬</a:t>
                      </a:r>
                      <a:endParaRPr lang="en-US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ja-JP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ja-JP" altLang="en-US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ja-JP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Zoom</a:t>
                      </a:r>
                      <a:r>
                        <a:rPr lang="ja-JP" altLang="en-US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en-US" altLang="ja-JP" sz="1000" u="sng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いずれも　</a:t>
                      </a: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10:30</a:t>
                      </a:r>
                      <a:r>
                        <a:rPr lang="ja-JP" altLang="ja-JP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～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分間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0059534"/>
                  </a:ext>
                </a:extLst>
              </a:tr>
              <a:tr h="404593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000" b="1" kern="12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12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日㈫</a:t>
                      </a:r>
                      <a:endParaRPr lang="en-US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120463"/>
                  </a:ext>
                </a:extLst>
              </a:tr>
              <a:tr h="361245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en-US" altLang="ja-JP" sz="1000" b="1" kern="12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1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日㈬</a:t>
                      </a:r>
                      <a:endParaRPr lang="en-US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049881"/>
                  </a:ext>
                </a:extLst>
              </a:tr>
              <a:tr h="422157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各回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先着５名程度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ja-JP" altLang="en-US" sz="1000" b="1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③素敵なビジネスモデル紹</a:t>
                      </a:r>
                      <a:endParaRPr lang="en-US" altLang="ja-JP" sz="1000" b="1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ja-JP" altLang="en-US" sz="1000" b="1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介動画を、自動で超簡単　</a:t>
                      </a:r>
                      <a:endParaRPr lang="en-US" altLang="ja-JP" sz="1000" b="1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ja-JP" altLang="en-US" sz="1000" b="1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に作る！</a:t>
                      </a:r>
                      <a:endParaRPr lang="ja-JP" altLang="ja-JP" sz="1000" b="1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11</a:t>
                      </a:r>
                      <a:r>
                        <a:rPr lang="ja-JP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日㈬</a:t>
                      </a:r>
                      <a:endParaRPr lang="ja-JP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ja-JP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ja-JP" altLang="en-US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ja-JP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Zoom</a:t>
                      </a:r>
                      <a:r>
                        <a:rPr lang="ja-JP" altLang="en-US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en-US" altLang="ja-JP" sz="1000" u="sng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u="none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いずれも　</a:t>
                      </a:r>
                      <a:r>
                        <a:rPr lang="en-US" altLang="ja-JP" sz="1000" u="none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11:30~</a:t>
                      </a:r>
                    </a:p>
                    <a:p>
                      <a:pPr algn="ctr"/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分間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2882854"/>
                  </a:ext>
                </a:extLst>
              </a:tr>
              <a:tr h="4334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ja-JP" altLang="ja-JP" sz="1000" b="1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12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日㈫</a:t>
                      </a:r>
                      <a:endParaRPr lang="en-US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4968425"/>
                  </a:ext>
                </a:extLst>
              </a:tr>
              <a:tr h="4334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ja-JP" altLang="ja-JP" sz="1000" b="1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 1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日㈬</a:t>
                      </a:r>
                      <a:endParaRPr lang="en-US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738115"/>
                  </a:ext>
                </a:extLst>
              </a:tr>
              <a:tr h="433492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各回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先着５名程度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kern="1200" dirty="0">
                          <a:solidFill>
                            <a:schemeClr val="dk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④</a:t>
                      </a:r>
                      <a:r>
                        <a:rPr kumimoji="1" lang="ja-JP" altLang="ja-JP" sz="1000" b="1" kern="1200" dirty="0">
                          <a:solidFill>
                            <a:schemeClr val="dk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３</a:t>
                      </a:r>
                      <a:r>
                        <a:rPr kumimoji="1" lang="en-US" altLang="ja-JP" sz="1000" b="1" kern="1200" dirty="0">
                          <a:solidFill>
                            <a:schemeClr val="dk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D</a:t>
                      </a:r>
                      <a:r>
                        <a:rPr kumimoji="1" lang="ja-JP" altLang="ja-JP" sz="1000" b="1" kern="1200" dirty="0">
                          <a:solidFill>
                            <a:schemeClr val="dk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プリンタや３</a:t>
                      </a:r>
                      <a:r>
                        <a:rPr kumimoji="1" lang="en-US" altLang="ja-JP" sz="1000" b="1" kern="1200" dirty="0">
                          <a:solidFill>
                            <a:schemeClr val="dk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D</a:t>
                      </a:r>
                      <a:r>
                        <a:rPr kumimoji="1" lang="ja-JP" altLang="ja-JP" sz="1000" b="1" kern="1200" dirty="0">
                          <a:solidFill>
                            <a:schemeClr val="dk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切削装</a:t>
                      </a:r>
                      <a:endParaRPr kumimoji="1" lang="en-US" altLang="ja-JP" sz="1000" b="1" kern="1200" dirty="0">
                        <a:solidFill>
                          <a:schemeClr val="dk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+mn-cs"/>
                      </a:endParaRPr>
                    </a:p>
                    <a:p>
                      <a:pPr algn="l"/>
                      <a:r>
                        <a:rPr kumimoji="1" lang="ja-JP" altLang="en-US" sz="1000" b="1" kern="1200" dirty="0">
                          <a:solidFill>
                            <a:schemeClr val="dk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</a:t>
                      </a:r>
                      <a:r>
                        <a:rPr kumimoji="1" lang="ja-JP" altLang="ja-JP" sz="1000" b="1" kern="1200" dirty="0">
                          <a:solidFill>
                            <a:schemeClr val="dk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置って？</a:t>
                      </a:r>
                      <a:endParaRPr lang="ja-JP" altLang="ja-JP" sz="600" b="1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11</a:t>
                      </a:r>
                      <a:r>
                        <a:rPr lang="ja-JP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日㈫</a:t>
                      </a:r>
                      <a:endParaRPr lang="en-US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CW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ja-JP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CW</a:t>
                      </a:r>
                      <a:r>
                        <a:rPr lang="ja-JP" altLang="en-US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（現地）</a:t>
                      </a:r>
                      <a:endParaRPr lang="en-US" altLang="ja-JP" sz="1000" u="sng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u="none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いずれも　</a:t>
                      </a:r>
                      <a:r>
                        <a:rPr lang="en-US" altLang="ja-JP" sz="1000" u="none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10:30~</a:t>
                      </a:r>
                    </a:p>
                    <a:p>
                      <a:pPr algn="ctr"/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分間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373773"/>
                  </a:ext>
                </a:extLst>
              </a:tr>
              <a:tr h="43349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ja-JP" altLang="ja-JP" sz="600" b="1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12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日㈫</a:t>
                      </a:r>
                      <a:endParaRPr lang="en-US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CW</a:t>
                      </a:r>
                      <a:endParaRPr lang="ja-JP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3684036"/>
                  </a:ext>
                </a:extLst>
              </a:tr>
              <a:tr h="43349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ja-JP" altLang="ja-JP" sz="1000" b="1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1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日㈫</a:t>
                      </a:r>
                      <a:endParaRPr lang="en-US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CW</a:t>
                      </a:r>
                      <a:endParaRPr lang="ja-JP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3271685"/>
                  </a:ext>
                </a:extLst>
              </a:tr>
              <a:tr h="4823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各回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先着５名程度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⑤</a:t>
                      </a:r>
                      <a:r>
                        <a:rPr kumimoji="1" lang="ja-JP" altLang="en-US" sz="1000" b="1" dirty="0">
                          <a:solidFill>
                            <a:prstClr val="black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財務三表とビジネス創出</a:t>
                      </a:r>
                      <a:endParaRPr kumimoji="1" lang="en-US" altLang="ja-JP" sz="1000" b="1" dirty="0">
                        <a:solidFill>
                          <a:prstClr val="black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dirty="0">
                          <a:solidFill>
                            <a:prstClr val="black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のつながり</a:t>
                      </a:r>
                      <a:endParaRPr kumimoji="1" lang="en-US" altLang="ja-JP" sz="1000" b="1" dirty="0">
                        <a:solidFill>
                          <a:prstClr val="black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12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日㈬</a:t>
                      </a:r>
                      <a:endParaRPr lang="en-US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9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ja-JP" altLang="en-US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ja-JP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Zoom</a:t>
                      </a:r>
                      <a:r>
                        <a:rPr lang="ja-JP" altLang="en-US" sz="1000" u="sng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en-US" altLang="ja-JP" sz="1000" u="sng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u="none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11:00~</a:t>
                      </a:r>
                    </a:p>
                    <a:p>
                      <a:pPr algn="ctr"/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約</a:t>
                      </a: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分間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712266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82B4144-4503-1F3D-89C2-D778FB31AC84}"/>
              </a:ext>
            </a:extLst>
          </p:cNvPr>
          <p:cNvSpPr txBox="1"/>
          <p:nvPr/>
        </p:nvSpPr>
        <p:spPr>
          <a:xfrm>
            <a:off x="5091103" y="987284"/>
            <a:ext cx="1766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ウェブからも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申込み可能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A00D95E-F0FF-4C78-7FE5-1F6A61A2AE82}"/>
              </a:ext>
            </a:extLst>
          </p:cNvPr>
          <p:cNvSpPr txBox="1"/>
          <p:nvPr/>
        </p:nvSpPr>
        <p:spPr>
          <a:xfrm>
            <a:off x="262218" y="108885"/>
            <a:ext cx="5587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コワーキングスペース</a:t>
            </a:r>
            <a:endParaRPr kumimoji="1"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初歩的セミナー　申込書</a:t>
            </a:r>
            <a:endParaRPr kumimoji="1" lang="en-US" altLang="ja-JP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F9EE64E4-EC60-10F9-E078-B7F22F1618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626136"/>
              </p:ext>
            </p:extLst>
          </p:nvPr>
        </p:nvGraphicFramePr>
        <p:xfrm>
          <a:off x="304903" y="1177316"/>
          <a:ext cx="4825897" cy="162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617">
                  <a:extLst>
                    <a:ext uri="{9D8B030D-6E8A-4147-A177-3AD203B41FA5}">
                      <a16:colId xmlns:a16="http://schemas.microsoft.com/office/drawing/2014/main" val="2162841494"/>
                    </a:ext>
                  </a:extLst>
                </a:gridCol>
                <a:gridCol w="3637280">
                  <a:extLst>
                    <a:ext uri="{9D8B030D-6E8A-4147-A177-3AD203B41FA5}">
                      <a16:colId xmlns:a16="http://schemas.microsoft.com/office/drawing/2014/main" val="3732827293"/>
                    </a:ext>
                  </a:extLst>
                </a:gridCol>
              </a:tblGrid>
              <a:tr h="3246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</a:rPr>
                        <a:t>企業名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448705"/>
                  </a:ext>
                </a:extLst>
              </a:tr>
              <a:tr h="3246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</a:rPr>
                        <a:t>氏名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244499"/>
                  </a:ext>
                </a:extLst>
              </a:tr>
              <a:tr h="3246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</a:rPr>
                        <a:t>メールアドレス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428881"/>
                  </a:ext>
                </a:extLst>
              </a:tr>
              <a:tr h="3246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</a:rPr>
                        <a:t>電話番号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0357536"/>
                  </a:ext>
                </a:extLst>
              </a:tr>
              <a:tr h="3246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>
                          <a:solidFill>
                            <a:schemeClr val="tx1"/>
                          </a:solidFill>
                        </a:rPr>
                        <a:t>住所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6678983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CEA47D2-2798-8481-9B77-6E396A382FD6}"/>
              </a:ext>
            </a:extLst>
          </p:cNvPr>
          <p:cNvSpPr txBox="1"/>
          <p:nvPr/>
        </p:nvSpPr>
        <p:spPr>
          <a:xfrm>
            <a:off x="662641" y="770355"/>
            <a:ext cx="5006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FAX</a:t>
            </a:r>
            <a:r>
              <a:rPr kumimoji="1" lang="ja-JP" altLang="en-US" dirty="0"/>
              <a:t>　</a:t>
            </a:r>
            <a:r>
              <a:rPr lang="en-US" altLang="ja-JP" b="0" i="0" dirty="0">
                <a:solidFill>
                  <a:srgbClr val="333333"/>
                </a:solidFill>
                <a:effectLst/>
                <a:latin typeface="Noto Sans JP"/>
              </a:rPr>
              <a:t>029-293-8029</a:t>
            </a:r>
            <a:r>
              <a:rPr lang="ja-JP" altLang="en-US" b="0" i="0" dirty="0">
                <a:solidFill>
                  <a:srgbClr val="333333"/>
                </a:solidFill>
                <a:effectLst/>
                <a:latin typeface="Noto Sans JP"/>
              </a:rPr>
              <a:t>　</a:t>
            </a:r>
            <a:r>
              <a:rPr lang="ja-JP" altLang="en-US" sz="1100" b="0" i="0" dirty="0">
                <a:solidFill>
                  <a:srgbClr val="333333"/>
                </a:solidFill>
                <a:effectLst/>
                <a:latin typeface="Noto Sans JP"/>
              </a:rPr>
              <a:t>または</a:t>
            </a:r>
            <a:r>
              <a:rPr lang="ja-JP" altLang="en-US" sz="1100" dirty="0">
                <a:solidFill>
                  <a:srgbClr val="333333"/>
                </a:solidFill>
                <a:latin typeface="Noto Sans JP"/>
              </a:rPr>
              <a:t>受付等で手渡し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E93CC04-133C-CB72-C14B-818A3E9D3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596" y="39775"/>
            <a:ext cx="912366" cy="91236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C265A75-5ACA-44AA-8D6B-C1BCCDE541FC}"/>
              </a:ext>
            </a:extLst>
          </p:cNvPr>
          <p:cNvSpPr txBox="1"/>
          <p:nvPr/>
        </p:nvSpPr>
        <p:spPr>
          <a:xfrm>
            <a:off x="5741906" y="9470106"/>
            <a:ext cx="906017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2026.10</a:t>
            </a:r>
            <a:r>
              <a:rPr kumimoji="1" lang="ja-JP" altLang="en-US" sz="900" dirty="0"/>
              <a:t>月作成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E2E98F9-A23C-3D3F-F3DF-47D51F5CF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062" y="1443945"/>
            <a:ext cx="1292861" cy="129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65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3895</TotalTime>
  <Words>268</Words>
  <Application>Microsoft Office PowerPoint</Application>
  <PresentationFormat>A4 210 x 297 mm</PresentationFormat>
  <Paragraphs>80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Noto Sans JP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R1ProDesk-03</dc:creator>
  <cp:lastModifiedBy>R1OPTIPLEX-08</cp:lastModifiedBy>
  <cp:revision>90</cp:revision>
  <cp:lastPrinted>2026-10-06T04:42:10Z</cp:lastPrinted>
  <dcterms:created xsi:type="dcterms:W3CDTF">2024-08-28T00:42:28Z</dcterms:created>
  <dcterms:modified xsi:type="dcterms:W3CDTF">2026-10-23T07:32:32Z</dcterms:modified>
</cp:coreProperties>
</file>